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2.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3.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4.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5.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6.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7.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8.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9.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10.xml" ContentType="application/vnd.openxmlformats-officedocument.presentationml.notesSlid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11.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12.xml" ContentType="application/vnd.openxmlformats-officedocument.presentationml.notesSlid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13.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notesSlides/notesSlide14.xml" ContentType="application/vnd.openxmlformats-officedocument.presentationml.notesSlide+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notesSlides/notesSlide15.xml" ContentType="application/vnd.openxmlformats-officedocument.presentationml.notesSlide+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020.xml" ContentType="application/vnd.openxmlformats-officedocument.presentationml.tags+xml"/>
  <Override PartName="/ppt/tags/tag1470.xml" ContentType="application/vnd.openxmlformats-officedocument.presentationml.tags+xml"/>
  <Override PartName="/ppt/tags/tag1810.xml" ContentType="application/vnd.openxmlformats-officedocument.presentationml.tags+xml"/>
  <Override PartName="/ppt/tags/tag1930.xml" ContentType="application/vnd.openxmlformats-officedocument.presentationml.tags+xml"/>
  <Override PartName="/ppt/tags/tag2010.xml" ContentType="application/vnd.openxmlformats-officedocument.presentationml.tags+xml"/>
  <Override PartName="/ppt/tags/tag2050.xml" ContentType="application/vnd.openxmlformats-officedocument.presentationml.tags+xml"/>
  <Override PartName="/ppt/tags/tag2090.xml" ContentType="application/vnd.openxmlformats-officedocument.presentationml.tags+xml"/>
  <Override PartName="/ppt/tags/tag2500.xml" ContentType="application/vnd.openxmlformats-officedocument.presentationml.tags+xml"/>
  <Override PartName="/ppt/tags/tag2560.xml" ContentType="application/vnd.openxmlformats-officedocument.presentationml.tags+xml"/>
  <Override PartName="/ppt/tags/tag2600.xml" ContentType="application/vnd.openxmlformats-officedocument.presentationml.tags+xml"/>
  <Override PartName="/ppt/tags/tag2660.xml" ContentType="application/vnd.openxmlformats-officedocument.presentationml.tags+xml"/>
  <Override PartName="/ppt/tags/tag2750.xml" ContentType="application/vnd.openxmlformats-officedocument.presentationml.tags+xml"/>
  <Override PartName="/ppt/tags/tag2830.xml" ContentType="application/vnd.openxmlformats-officedocument.presentationml.tags+xml"/>
  <Override PartName="/ppt/tags/tag295.xml" ContentType="application/vnd.openxmlformats-officedocument.presentationml.tags+xml"/>
  <Override PartName="/ppt/tags/tag3110.xml" ContentType="application/vnd.openxmlformats-officedocument.presentationml.tags+xml"/>
  <Override PartName="/ppt/tags/tag3160.xml" ContentType="application/vnd.openxmlformats-officedocument.presentationml.tags+xml"/>
  <Override PartName="/ppt/tags/tag3240.xml" ContentType="application/vnd.openxmlformats-officedocument.presentationml.tags+xml"/>
  <Override PartName="/ppt/tags/tag3280.xml" ContentType="application/vnd.openxmlformats-officedocument.presentationml.tags+xml"/>
  <Override PartName="/ppt/tags/tag3320.xml" ContentType="application/vnd.openxmlformats-officedocument.presentationml.tags+xml"/>
  <Override PartName="/ppt/tags/tag3360.xml" ContentType="application/vnd.openxmlformats-officedocument.presentationml.tags+xml"/>
  <Override PartName="/ppt/tags/tag3400.xml" ContentType="application/vnd.openxmlformats-officedocument.presentationml.tags+xml"/>
  <Override PartName="/ppt/tags/tag3440.xml" ContentType="application/vnd.openxmlformats-officedocument.presentationml.tags+xml"/>
  <Override PartName="/ppt/tags/tag3520.xml" ContentType="application/vnd.openxmlformats-officedocument.presentationml.tags+xml"/>
  <Override PartName="/ppt/tags/tag3630.xml" ContentType="application/vnd.openxmlformats-officedocument.presentationml.tags+xml"/>
  <Override PartName="/ppt/tags/tag3670.xml" ContentType="application/vnd.openxmlformats-officedocument.presentationml.tags+xml"/>
  <Override PartName="/ppt/tags/tag3710.xml" ContentType="application/vnd.openxmlformats-officedocument.presentationml.tags+xml"/>
  <Override PartName="/ppt/tags/tag3790.xml" ContentType="application/vnd.openxmlformats-officedocument.presentationml.tags+xml"/>
  <Override PartName="/ppt/tags/tag3830.xml" ContentType="application/vnd.openxmlformats-officedocument.presentationml.tags+xml"/>
  <Override PartName="/ppt/tags/tag3880.xml" ContentType="application/vnd.openxmlformats-officedocument.presentationml.tags+xml"/>
  <Override PartName="/ppt/tags/tag3980.xml" ContentType="application/vnd.openxmlformats-officedocument.presentationml.tag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6"/>
  </p:notesMasterIdLst>
  <p:sldIdLst>
    <p:sldId id="262" r:id="rId2"/>
    <p:sldId id="495" r:id="rId3"/>
    <p:sldId id="496" r:id="rId4"/>
    <p:sldId id="497" r:id="rId5"/>
    <p:sldId id="500" r:id="rId6"/>
    <p:sldId id="258" r:id="rId7"/>
    <p:sldId id="503" r:id="rId8"/>
    <p:sldId id="502" r:id="rId9"/>
    <p:sldId id="516" r:id="rId10"/>
    <p:sldId id="504" r:id="rId11"/>
    <p:sldId id="517" r:id="rId12"/>
    <p:sldId id="518" r:id="rId13"/>
    <p:sldId id="505" r:id="rId14"/>
    <p:sldId id="519" r:id="rId15"/>
    <p:sldId id="520" r:id="rId16"/>
    <p:sldId id="506" r:id="rId17"/>
    <p:sldId id="507" r:id="rId18"/>
    <p:sldId id="521" r:id="rId19"/>
    <p:sldId id="527" r:id="rId20"/>
    <p:sldId id="526" r:id="rId21"/>
    <p:sldId id="522" r:id="rId22"/>
    <p:sldId id="536" r:id="rId23"/>
    <p:sldId id="528" r:id="rId24"/>
    <p:sldId id="530" r:id="rId25"/>
    <p:sldId id="531" r:id="rId26"/>
    <p:sldId id="532" r:id="rId27"/>
    <p:sldId id="533" r:id="rId28"/>
    <p:sldId id="534" r:id="rId29"/>
    <p:sldId id="584" r:id="rId30"/>
    <p:sldId id="535" r:id="rId31"/>
    <p:sldId id="525" r:id="rId32"/>
    <p:sldId id="529" r:id="rId33"/>
    <p:sldId id="568" r:id="rId34"/>
    <p:sldId id="508" r:id="rId35"/>
    <p:sldId id="541" r:id="rId36"/>
    <p:sldId id="511" r:id="rId37"/>
    <p:sldId id="538" r:id="rId38"/>
    <p:sldId id="539" r:id="rId39"/>
    <p:sldId id="540" r:id="rId40"/>
    <p:sldId id="585" r:id="rId41"/>
    <p:sldId id="543" r:id="rId42"/>
    <p:sldId id="544" r:id="rId43"/>
    <p:sldId id="545" r:id="rId44"/>
    <p:sldId id="510" r:id="rId45"/>
    <p:sldId id="546" r:id="rId46"/>
    <p:sldId id="509" r:id="rId47"/>
    <p:sldId id="548" r:id="rId48"/>
    <p:sldId id="512" r:id="rId49"/>
    <p:sldId id="561" r:id="rId50"/>
    <p:sldId id="562" r:id="rId51"/>
    <p:sldId id="550" r:id="rId52"/>
    <p:sldId id="551" r:id="rId53"/>
    <p:sldId id="571" r:id="rId54"/>
    <p:sldId id="553" r:id="rId55"/>
    <p:sldId id="586" r:id="rId56"/>
    <p:sldId id="554" r:id="rId57"/>
    <p:sldId id="573" r:id="rId58"/>
    <p:sldId id="556" r:id="rId59"/>
    <p:sldId id="557" r:id="rId60"/>
    <p:sldId id="558" r:id="rId61"/>
    <p:sldId id="559" r:id="rId62"/>
    <p:sldId id="563" r:id="rId63"/>
    <p:sldId id="591" r:id="rId64"/>
    <p:sldId id="566" r:id="rId65"/>
    <p:sldId id="570" r:id="rId66"/>
    <p:sldId id="552" r:id="rId67"/>
    <p:sldId id="574" r:id="rId68"/>
    <p:sldId id="572" r:id="rId69"/>
    <p:sldId id="555" r:id="rId70"/>
    <p:sldId id="567" r:id="rId71"/>
    <p:sldId id="576" r:id="rId72"/>
    <p:sldId id="569" r:id="rId73"/>
    <p:sldId id="589" r:id="rId74"/>
    <p:sldId id="577" r:id="rId75"/>
    <p:sldId id="578" r:id="rId76"/>
    <p:sldId id="513" r:id="rId77"/>
    <p:sldId id="580" r:id="rId78"/>
    <p:sldId id="581" r:id="rId79"/>
    <p:sldId id="587" r:id="rId80"/>
    <p:sldId id="588" r:id="rId81"/>
    <p:sldId id="583" r:id="rId82"/>
    <p:sldId id="579" r:id="rId83"/>
    <p:sldId id="593" r:id="rId84"/>
    <p:sldId id="594" r:id="rId85"/>
    <p:sldId id="598" r:id="rId86"/>
    <p:sldId id="599" r:id="rId87"/>
    <p:sldId id="514" r:id="rId88"/>
    <p:sldId id="575" r:id="rId89"/>
    <p:sldId id="596" r:id="rId90"/>
    <p:sldId id="597" r:id="rId91"/>
    <p:sldId id="600" r:id="rId92"/>
    <p:sldId id="515" r:id="rId93"/>
    <p:sldId id="499" r:id="rId94"/>
    <p:sldId id="256" r:id="rId9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D3E256-DBCD-FD8C-4DE0-8238AE368574}" name="Bédard, Sylvain" initials="BS" userId="S::sylvain.bedard@stantec.com::ab865d74-c0d1-4953-ac4d-b0d83abbe7b6" providerId="AD"/>
  <p188:author id="{D1641C7B-B34E-D384-79F5-DCFB9E08E8C6}" name="Lepage, Ann-Laurence" initials="LAL" userId="S::Ann-Laurence.Lepage@stantec.com::1f46858c-08e9-4c86-9c9a-594002e337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0717" autoAdjust="0"/>
  </p:normalViewPr>
  <p:slideViewPr>
    <p:cSldViewPr snapToGrid="0" snapToObjects="1">
      <p:cViewPr varScale="1">
        <p:scale>
          <a:sx n="67" d="100"/>
          <a:sy n="67" d="100"/>
        </p:scale>
        <p:origin x="556" y="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8/10/relationships/authors" Targe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19/07/2024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eriod"/>
            </a:pPr>
            <a:r>
              <a:rPr lang="fr-CA" dirty="0"/>
              <a:t>Besoin du client (Utilisation prévue, largeurs, critères architecturaux), Données </a:t>
            </a:r>
            <a:r>
              <a:rPr lang="fr-CA" dirty="0" err="1"/>
              <a:t>spécifiquee</a:t>
            </a:r>
            <a:r>
              <a:rPr lang="fr-CA" dirty="0"/>
              <a:t> au site (climatique, hydraulique, géotechnique…), normes et règlements (Environnement, Code applicable…) </a:t>
            </a:r>
          </a:p>
          <a:p>
            <a:pPr marL="228600" indent="-228600">
              <a:buAutoNum type="arabicPeriod"/>
            </a:pPr>
            <a:r>
              <a:rPr lang="fr-CA" dirty="0"/>
              <a:t>Dimensionnement préliminaire (Basé sur l’expérience, autre projet, règles empiriques…)</a:t>
            </a:r>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9</a:t>
            </a:fld>
            <a:endParaRPr lang="fr-FR"/>
          </a:p>
        </p:txBody>
      </p:sp>
    </p:spTree>
    <p:extLst>
      <p:ext uri="{BB962C8B-B14F-4D97-AF65-F5344CB8AC3E}">
        <p14:creationId xmlns:p14="http://schemas.microsoft.com/office/powerpoint/2010/main" val="1058090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On considère les membrures retenues aux 2 extrémités. La corde supérieure et les diagonales en traction offre suffisamment de support latéral.</a:t>
            </a:r>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68</a:t>
            </a:fld>
            <a:endParaRPr lang="fr-FR"/>
          </a:p>
        </p:txBody>
      </p:sp>
    </p:spTree>
    <p:extLst>
      <p:ext uri="{BB962C8B-B14F-4D97-AF65-F5344CB8AC3E}">
        <p14:creationId xmlns:p14="http://schemas.microsoft.com/office/powerpoint/2010/main" val="1541680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Vérification pour le Cr est ajouté à la </a:t>
            </a:r>
            <a:r>
              <a:rPr lang="fr-CA"/>
              <a:t>clause 17.11,3,1 </a:t>
            </a:r>
            <a:r>
              <a:rPr lang="fr-CA" dirty="0"/>
              <a:t>de la S6:25</a:t>
            </a:r>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70</a:t>
            </a:fld>
            <a:endParaRPr lang="fr-FR"/>
          </a:p>
        </p:txBody>
      </p:sp>
    </p:spTree>
    <p:extLst>
      <p:ext uri="{BB962C8B-B14F-4D97-AF65-F5344CB8AC3E}">
        <p14:creationId xmlns:p14="http://schemas.microsoft.com/office/powerpoint/2010/main" val="1087254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Prendre note pour une pièce en compression pur m=1,25 0,4 (a/w)/(b/t)</a:t>
            </a:r>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72</a:t>
            </a:fld>
            <a:endParaRPr lang="fr-FR"/>
          </a:p>
        </p:txBody>
      </p:sp>
    </p:spTree>
    <p:extLst>
      <p:ext uri="{BB962C8B-B14F-4D97-AF65-F5344CB8AC3E}">
        <p14:creationId xmlns:p14="http://schemas.microsoft.com/office/powerpoint/2010/main" val="3568120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88</a:t>
            </a:fld>
            <a:endParaRPr lang="fr-FR"/>
          </a:p>
        </p:txBody>
      </p:sp>
    </p:spTree>
    <p:extLst>
      <p:ext uri="{BB962C8B-B14F-4D97-AF65-F5344CB8AC3E}">
        <p14:creationId xmlns:p14="http://schemas.microsoft.com/office/powerpoint/2010/main" val="2268855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Note mode 2 est vertical et mode 1 est horizontal</a:t>
            </a:r>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90</a:t>
            </a:fld>
            <a:endParaRPr lang="fr-FR"/>
          </a:p>
        </p:txBody>
      </p:sp>
    </p:spTree>
    <p:extLst>
      <p:ext uri="{BB962C8B-B14F-4D97-AF65-F5344CB8AC3E}">
        <p14:creationId xmlns:p14="http://schemas.microsoft.com/office/powerpoint/2010/main" val="1158422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91</a:t>
            </a:fld>
            <a:endParaRPr lang="fr-FR"/>
          </a:p>
        </p:txBody>
      </p:sp>
    </p:spTree>
    <p:extLst>
      <p:ext uri="{BB962C8B-B14F-4D97-AF65-F5344CB8AC3E}">
        <p14:creationId xmlns:p14="http://schemas.microsoft.com/office/powerpoint/2010/main" val="58817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 densité du bois est sans unité et correspond, pour une essence donnée, au rapport entre la masse volumique du bois et la masse volumique de l’eau à 4°C</a:t>
            </a:r>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21</a:t>
            </a:fld>
            <a:endParaRPr lang="fr-FR"/>
          </a:p>
        </p:txBody>
      </p:sp>
    </p:spTree>
    <p:extLst>
      <p:ext uri="{BB962C8B-B14F-4D97-AF65-F5344CB8AC3E}">
        <p14:creationId xmlns:p14="http://schemas.microsoft.com/office/powerpoint/2010/main" val="418335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32</a:t>
            </a:fld>
            <a:endParaRPr lang="fr-FR"/>
          </a:p>
        </p:txBody>
      </p:sp>
    </p:spTree>
    <p:extLst>
      <p:ext uri="{BB962C8B-B14F-4D97-AF65-F5344CB8AC3E}">
        <p14:creationId xmlns:p14="http://schemas.microsoft.com/office/powerpoint/2010/main" val="235355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47</a:t>
            </a:fld>
            <a:endParaRPr lang="fr-FR"/>
          </a:p>
        </p:txBody>
      </p:sp>
    </p:spTree>
    <p:extLst>
      <p:ext uri="{BB962C8B-B14F-4D97-AF65-F5344CB8AC3E}">
        <p14:creationId xmlns:p14="http://schemas.microsoft.com/office/powerpoint/2010/main" val="4235906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si on utilise S6:19 17.11.2.4 : k=0,9+0,1*abs(1-1,075)=0,9075. F_=0,545*0,9075=0,495 et </a:t>
            </a:r>
            <a:r>
              <a:rPr lang="fr-CA" dirty="0" err="1"/>
              <a:t>Fc</a:t>
            </a:r>
            <a:r>
              <a:rPr lang="fr-CA" dirty="0"/>
              <a:t>=87,05 </a:t>
            </a:r>
            <a:r>
              <a:rPr lang="fr-CA" dirty="0" err="1"/>
              <a:t>Mpa</a:t>
            </a:r>
            <a:r>
              <a:rPr lang="fr-CA" dirty="0"/>
              <a:t>. Cr=758 kN</a:t>
            </a:r>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57</a:t>
            </a:fld>
            <a:endParaRPr lang="fr-FR"/>
          </a:p>
        </p:txBody>
      </p:sp>
    </p:spTree>
    <p:extLst>
      <p:ext uri="{BB962C8B-B14F-4D97-AF65-F5344CB8AC3E}">
        <p14:creationId xmlns:p14="http://schemas.microsoft.com/office/powerpoint/2010/main" val="1586108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Fc</a:t>
            </a:r>
            <a:r>
              <a:rPr lang="fr-CA" dirty="0"/>
              <a:t> était de 97,5 </a:t>
            </a:r>
            <a:r>
              <a:rPr lang="fr-CA" dirty="0" err="1"/>
              <a:t>Mpa</a:t>
            </a:r>
            <a:r>
              <a:rPr lang="fr-CA" dirty="0"/>
              <a:t> à 111,3 MPa et Cr de 849 à 969 kN (+14%)… si on utilise S6:19 17.11.2.4 : k=0,9+0,1*abs(1-0,956)=0,9044. F_=0,622*0,9044=0,562 et </a:t>
            </a:r>
            <a:r>
              <a:rPr lang="fr-CA" dirty="0" err="1"/>
              <a:t>Fc</a:t>
            </a:r>
            <a:r>
              <a:rPr lang="fr-CA" dirty="0"/>
              <a:t>=100,7 </a:t>
            </a:r>
            <a:r>
              <a:rPr lang="fr-CA" dirty="0" err="1"/>
              <a:t>Mpa</a:t>
            </a:r>
            <a:r>
              <a:rPr lang="fr-CA" dirty="0"/>
              <a:t>. Cr=877 kN</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59</a:t>
            </a:fld>
            <a:endParaRPr lang="fr-FR"/>
          </a:p>
        </p:txBody>
      </p:sp>
    </p:spTree>
    <p:extLst>
      <p:ext uri="{BB962C8B-B14F-4D97-AF65-F5344CB8AC3E}">
        <p14:creationId xmlns:p14="http://schemas.microsoft.com/office/powerpoint/2010/main" val="674540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61</a:t>
            </a:fld>
            <a:endParaRPr lang="fr-FR"/>
          </a:p>
        </p:txBody>
      </p:sp>
    </p:spTree>
    <p:extLst>
      <p:ext uri="{BB962C8B-B14F-4D97-AF65-F5344CB8AC3E}">
        <p14:creationId xmlns:p14="http://schemas.microsoft.com/office/powerpoint/2010/main" val="801737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65</a:t>
            </a:fld>
            <a:endParaRPr lang="fr-FR"/>
          </a:p>
        </p:txBody>
      </p:sp>
    </p:spTree>
    <p:extLst>
      <p:ext uri="{BB962C8B-B14F-4D97-AF65-F5344CB8AC3E}">
        <p14:creationId xmlns:p14="http://schemas.microsoft.com/office/powerpoint/2010/main" val="1558397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 précision concernant le 5% sera ajouté à la norme S6:25. Basé sur la norme américaine</a:t>
            </a:r>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67</a:t>
            </a:fld>
            <a:endParaRPr lang="fr-FR"/>
          </a:p>
        </p:txBody>
      </p:sp>
    </p:spTree>
    <p:extLst>
      <p:ext uri="{BB962C8B-B14F-4D97-AF65-F5344CB8AC3E}">
        <p14:creationId xmlns:p14="http://schemas.microsoft.com/office/powerpoint/2010/main" val="333148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2024-07-19</a:t>
            </a:fld>
            <a:endParaRPr lang="fr-FR" dirty="0"/>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2024-07-19</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endParaRPr lang="fr-FR" dirty="0"/>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2024-07-19</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2024-07-19</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2024-07-19</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2024-07-19</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2024-07-19</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2024-07-19</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2024-07-19</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slideLayout" Target="../slideLayouts/slideLayout2.xml"/><Relationship Id="rId4" Type="http://schemas.openxmlformats.org/officeDocument/2006/relationships/tags" Target="../tags/tag49.xml"/></Relationships>
</file>

<file path=ppt/slides/_rels/slide11.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slideLayout" Target="../slideLayouts/slideLayout5.xml"/><Relationship Id="rId4" Type="http://schemas.openxmlformats.org/officeDocument/2006/relationships/tags" Target="../tags/tag53.xml"/></Relationships>
</file>

<file path=ppt/slides/_rels/slide12.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Layout" Target="../slideLayouts/slideLayout5.xml"/><Relationship Id="rId4" Type="http://schemas.openxmlformats.org/officeDocument/2006/relationships/tags" Target="../tags/tag57.xml"/></Relationships>
</file>

<file path=ppt/slides/_rels/slide13.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Layout" Target="../slideLayouts/slideLayout5.xml"/><Relationship Id="rId4" Type="http://schemas.openxmlformats.org/officeDocument/2006/relationships/tags" Target="../tags/tag61.xml"/></Relationships>
</file>

<file path=ppt/slides/_rels/slide14.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slideLayout" Target="../slideLayouts/slideLayout5.xml"/><Relationship Id="rId4" Type="http://schemas.openxmlformats.org/officeDocument/2006/relationships/tags" Target="../tags/tag65.xml"/></Relationships>
</file>

<file path=ppt/slides/_rels/slide15.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slideLayout" Target="../slideLayouts/slideLayout5.xml"/><Relationship Id="rId4" Type="http://schemas.openxmlformats.org/officeDocument/2006/relationships/tags" Target="../tags/tag69.xml"/></Relationships>
</file>

<file path=ppt/slides/_rels/slide16.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slideLayout" Target="../slideLayouts/slideLayout2.xml"/><Relationship Id="rId4" Type="http://schemas.openxmlformats.org/officeDocument/2006/relationships/tags" Target="../tags/tag73.xml"/></Relationships>
</file>

<file path=ppt/slides/_rels/slide17.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hyperlink" Target="https://aluquebec.com/media/3291/handbook_2023_fran%C3%A7ais.pdf" TargetMode="External"/><Relationship Id="rId5" Type="http://schemas.openxmlformats.org/officeDocument/2006/relationships/slideLayout" Target="../slideLayouts/slideLayout5.xml"/><Relationship Id="rId4" Type="http://schemas.openxmlformats.org/officeDocument/2006/relationships/tags" Target="../tags/tag77.xml"/></Relationships>
</file>

<file path=ppt/slides/_rels/slide18.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7.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Layout" Target="../slideLayouts/slideLayout5.xml"/><Relationship Id="rId5" Type="http://schemas.openxmlformats.org/officeDocument/2006/relationships/tags" Target="../tags/tag82.xml"/><Relationship Id="rId4" Type="http://schemas.openxmlformats.org/officeDocument/2006/relationships/tags" Target="../tags/tag81.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85.xml"/><Relationship Id="rId7" Type="http://schemas.openxmlformats.org/officeDocument/2006/relationships/slideLayout" Target="../slideLayouts/slideLayout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Layout" Target="../slideLayouts/slideLayout3.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8" Type="http://schemas.openxmlformats.org/officeDocument/2006/relationships/hyperlink" Target="https://aluquebec.com/media/3291/handbook_2023_fran%C3%A7ais.pdf" TargetMode="External"/><Relationship Id="rId3" Type="http://schemas.openxmlformats.org/officeDocument/2006/relationships/tags" Target="../tags/tag91.xml"/><Relationship Id="rId7" Type="http://schemas.openxmlformats.org/officeDocument/2006/relationships/slideLayout" Target="../slideLayouts/slideLayout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s>
</file>

<file path=ppt/slides/_rels/slide21.xml.rels><?xml version="1.0" encoding="UTF-8" standalone="yes"?>
<Relationships xmlns="http://schemas.openxmlformats.org/package/2006/relationships"><Relationship Id="rId8" Type="http://schemas.openxmlformats.org/officeDocument/2006/relationships/hyperlink" Target="https://www.langevinforest.com/fr/exodeck-ipe-2-po" TargetMode="External"/><Relationship Id="rId3" Type="http://schemas.openxmlformats.org/officeDocument/2006/relationships/tags" Target="../tags/tag97.xml"/><Relationship Id="rId7" Type="http://schemas.openxmlformats.org/officeDocument/2006/relationships/slide" Target="slide20.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notesSlide" Target="../notesSlides/notesSlide2.xml"/><Relationship Id="rId5" Type="http://schemas.openxmlformats.org/officeDocument/2006/relationships/slideLayout" Target="../slideLayouts/slideLayout5.xml"/><Relationship Id="rId4" Type="http://schemas.openxmlformats.org/officeDocument/2006/relationships/tags" Target="../tags/tag98.xml"/></Relationships>
</file>

<file path=ppt/slides/_rels/slide22.xml.rels><?xml version="1.0" encoding="UTF-8" standalone="yes"?>
<Relationships xmlns="http://schemas.openxmlformats.org/package/2006/relationships"><Relationship Id="rId8" Type="http://schemas.openxmlformats.org/officeDocument/2006/relationships/tags" Target="../tags/tag1020.xml"/><Relationship Id="rId3" Type="http://schemas.openxmlformats.org/officeDocument/2006/relationships/tags" Target="../tags/tag101.xml"/><Relationship Id="rId7" Type="http://schemas.openxmlformats.org/officeDocument/2006/relationships/slideLayout" Target="../slideLayouts/slideLayout5.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5" Type="http://schemas.openxmlformats.org/officeDocument/2006/relationships/tags" Target="../tags/tag103.xml"/><Relationship Id="rId10" Type="http://schemas.openxmlformats.org/officeDocument/2006/relationships/image" Target="../media/image11.png"/><Relationship Id="rId4" Type="http://schemas.openxmlformats.org/officeDocument/2006/relationships/tags" Target="../tags/tag102.xml"/><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107.xml"/><Relationship Id="rId7" Type="http://schemas.openxmlformats.org/officeDocument/2006/relationships/tags" Target="../tags/tag111.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114.xml"/><Relationship Id="rId7" Type="http://schemas.openxmlformats.org/officeDocument/2006/relationships/tags" Target="../tags/tag118.xml"/><Relationship Id="rId12" Type="http://schemas.openxmlformats.org/officeDocument/2006/relationships/image" Target="../media/image16.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image" Target="../media/image15.png"/><Relationship Id="rId5" Type="http://schemas.openxmlformats.org/officeDocument/2006/relationships/tags" Target="../tags/tag116.xml"/><Relationship Id="rId10" Type="http://schemas.openxmlformats.org/officeDocument/2006/relationships/image" Target="../media/image14.png"/><Relationship Id="rId4" Type="http://schemas.openxmlformats.org/officeDocument/2006/relationships/tags" Target="../tags/tag115.xml"/><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121.xml"/><Relationship Id="rId7" Type="http://schemas.openxmlformats.org/officeDocument/2006/relationships/slideLayout" Target="../slideLayouts/slideLayout5.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s>
</file>

<file path=ppt/slides/_rels/slide26.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slideLayout" Target="../slideLayouts/slideLayout5.xml"/><Relationship Id="rId4" Type="http://schemas.openxmlformats.org/officeDocument/2006/relationships/tags" Target="../tags/tag128.xml"/></Relationships>
</file>

<file path=ppt/slides/_rels/slide27.xml.rels><?xml version="1.0" encoding="UTF-8" standalone="yes"?>
<Relationships xmlns="http://schemas.openxmlformats.org/package/2006/relationships"><Relationship Id="rId8" Type="http://schemas.openxmlformats.org/officeDocument/2006/relationships/tags" Target="../tags/tag136.xml"/><Relationship Id="rId3" Type="http://schemas.openxmlformats.org/officeDocument/2006/relationships/tags" Target="../tags/tag131.xml"/><Relationship Id="rId7" Type="http://schemas.openxmlformats.org/officeDocument/2006/relationships/tags" Target="../tags/tag135.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5" Type="http://schemas.openxmlformats.org/officeDocument/2006/relationships/tags" Target="../tags/tag133.xml"/><Relationship Id="rId10" Type="http://schemas.openxmlformats.org/officeDocument/2006/relationships/image" Target="../media/image18.png"/><Relationship Id="rId4" Type="http://schemas.openxmlformats.org/officeDocument/2006/relationships/tags" Target="../tags/tag132.xml"/><Relationship Id="rId9"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tags" Target="../tags/tag139.xml"/><Relationship Id="rId7" Type="http://schemas.openxmlformats.org/officeDocument/2006/relationships/image" Target="../media/image19.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39.xml"/><Relationship Id="rId5" Type="http://schemas.openxmlformats.org/officeDocument/2006/relationships/slideLayout" Target="../slideLayouts/slideLayout5.xml"/><Relationship Id="rId4" Type="http://schemas.openxmlformats.org/officeDocument/2006/relationships/tags" Target="../tags/tag140.xml"/></Relationships>
</file>

<file path=ppt/slides/_rels/slide29.xml.rels><?xml version="1.0" encoding="UTF-8" standalone="yes"?>
<Relationships xmlns="http://schemas.openxmlformats.org/package/2006/relationships"><Relationship Id="rId3" Type="http://schemas.openxmlformats.org/officeDocument/2006/relationships/tags" Target="../tags/tag143.xml"/><Relationship Id="rId7" Type="http://schemas.openxmlformats.org/officeDocument/2006/relationships/image" Target="../media/image20.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3.xml"/><Relationship Id="rId5" Type="http://schemas.openxmlformats.org/officeDocument/2006/relationships/slideLayout" Target="../slideLayouts/slideLayout5.xml"/><Relationship Id="rId4" Type="http://schemas.openxmlformats.org/officeDocument/2006/relationships/tags" Target="../tags/tag144.xml"/></Relationships>
</file>

<file path=ppt/slides/_rels/slide3.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3.xml"/><Relationship Id="rId5" Type="http://schemas.openxmlformats.org/officeDocument/2006/relationships/tags" Target="../tags/tag10.xml"/><Relationship Id="rId4"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openxmlformats.org/officeDocument/2006/relationships/tags" Target="../tags/tag147.xml"/><Relationship Id="rId7" Type="http://schemas.openxmlformats.org/officeDocument/2006/relationships/image" Target="../media/image21.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470.xml"/><Relationship Id="rId5" Type="http://schemas.openxmlformats.org/officeDocument/2006/relationships/slideLayout" Target="../slideLayouts/slideLayout5.xml"/><Relationship Id="rId4" Type="http://schemas.openxmlformats.org/officeDocument/2006/relationships/tags" Target="../tags/tag148.xml"/></Relationships>
</file>

<file path=ppt/slides/_rels/slide31.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slideLayout" Target="../slideLayouts/slideLayout5.xml"/><Relationship Id="rId5" Type="http://schemas.openxmlformats.org/officeDocument/2006/relationships/tags" Target="../tags/tag153.xml"/><Relationship Id="rId4" Type="http://schemas.openxmlformats.org/officeDocument/2006/relationships/tags" Target="../tags/tag152.xml"/></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56.xml"/><Relationship Id="rId7" Type="http://schemas.openxmlformats.org/officeDocument/2006/relationships/notesSlide" Target="../notesSlides/notesSlide3.xml"/><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slideLayout" Target="../slideLayouts/slideLayout5.xml"/><Relationship Id="rId5" Type="http://schemas.openxmlformats.org/officeDocument/2006/relationships/tags" Target="../tags/tag158.xml"/><Relationship Id="rId4" Type="http://schemas.openxmlformats.org/officeDocument/2006/relationships/tags" Target="../tags/tag157.xml"/></Relationships>
</file>

<file path=ppt/slides/_rels/slide33.xml.rels><?xml version="1.0" encoding="UTF-8" standalone="yes"?>
<Relationships xmlns="http://schemas.openxmlformats.org/package/2006/relationships"><Relationship Id="rId3" Type="http://schemas.openxmlformats.org/officeDocument/2006/relationships/tags" Target="../tags/tag161.xml"/><Relationship Id="rId7" Type="http://schemas.openxmlformats.org/officeDocument/2006/relationships/slideLayout" Target="../slideLayouts/slideLayout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s>
</file>

<file path=ppt/slides/_rels/slide34.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5" Type="http://schemas.openxmlformats.org/officeDocument/2006/relationships/slideLayout" Target="../slideLayouts/slideLayout2.xml"/><Relationship Id="rId4" Type="http://schemas.openxmlformats.org/officeDocument/2006/relationships/tags" Target="../tags/tag168.xml"/></Relationships>
</file>

<file path=ppt/slides/_rels/slide35.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slideLayout" Target="../slideLayouts/slideLayout5.xml"/><Relationship Id="rId4" Type="http://schemas.openxmlformats.org/officeDocument/2006/relationships/tags" Target="../tags/tag172.xml"/></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75.xml"/><Relationship Id="rId7" Type="http://schemas.openxmlformats.org/officeDocument/2006/relationships/slideLayout" Target="../slideLayouts/slideLayout5.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9" Type="http://schemas.openxmlformats.org/officeDocument/2006/relationships/image" Target="../media/image24.pn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181.xml"/><Relationship Id="rId7" Type="http://schemas.openxmlformats.org/officeDocument/2006/relationships/tags" Target="../tags/tag185.xml"/><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image" Target="../media/image26.png"/><Relationship Id="rId5" Type="http://schemas.openxmlformats.org/officeDocument/2006/relationships/tags" Target="../tags/tag183.xml"/><Relationship Id="rId10" Type="http://schemas.openxmlformats.org/officeDocument/2006/relationships/image" Target="../media/image25.png"/><Relationship Id="rId4" Type="http://schemas.openxmlformats.org/officeDocument/2006/relationships/tags" Target="../tags/tag182.xml"/><Relationship Id="rId9" Type="http://schemas.openxmlformats.org/officeDocument/2006/relationships/tags" Target="../tags/tag1810.xml"/></Relationships>
</file>

<file path=ppt/slides/_rels/slide38.xml.rels><?xml version="1.0" encoding="UTF-8" standalone="yes"?>
<Relationships xmlns="http://schemas.openxmlformats.org/package/2006/relationships"><Relationship Id="rId3" Type="http://schemas.openxmlformats.org/officeDocument/2006/relationships/tags" Target="../tags/tag188.xml"/><Relationship Id="rId7" Type="http://schemas.openxmlformats.org/officeDocument/2006/relationships/image" Target="../media/image27.pn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slideLayout" Target="../slideLayouts/slideLayout5.xml"/><Relationship Id="rId5" Type="http://schemas.openxmlformats.org/officeDocument/2006/relationships/tags" Target="../tags/tag190.xml"/><Relationship Id="rId4" Type="http://schemas.openxmlformats.org/officeDocument/2006/relationships/tags" Target="../tags/tag189.xml"/></Relationships>
</file>

<file path=ppt/slides/_rels/slide39.xml.rels><?xml version="1.0" encoding="UTF-8" standalone="yes"?>
<Relationships xmlns="http://schemas.openxmlformats.org/package/2006/relationships"><Relationship Id="rId3" Type="http://schemas.openxmlformats.org/officeDocument/2006/relationships/tags" Target="../tags/tag193.xml"/><Relationship Id="rId7" Type="http://schemas.openxmlformats.org/officeDocument/2006/relationships/image" Target="../media/image28.png"/><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tags" Target="../tags/tag1930.xml"/><Relationship Id="rId5" Type="http://schemas.openxmlformats.org/officeDocument/2006/relationships/slideLayout" Target="../slideLayouts/slideLayout5.xml"/><Relationship Id="rId4" Type="http://schemas.openxmlformats.org/officeDocument/2006/relationships/tags" Target="../tags/tag194.xml"/></Relationships>
</file>

<file path=ppt/slides/_rels/slide4.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slideLayout" Target="../slideLayouts/slideLayout5.xml"/><Relationship Id="rId4" Type="http://schemas.openxmlformats.org/officeDocument/2006/relationships/tags" Target="../tags/tag14.xml"/></Relationships>
</file>

<file path=ppt/slides/_rels/slide40.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5" Type="http://schemas.openxmlformats.org/officeDocument/2006/relationships/slideLayout" Target="../slideLayouts/slideLayout5.xml"/><Relationship Id="rId4" Type="http://schemas.openxmlformats.org/officeDocument/2006/relationships/tags" Target="../tags/tag198.xml"/></Relationships>
</file>

<file path=ppt/slides/_rels/slide41.xml.rels><?xml version="1.0" encoding="UTF-8" standalone="yes"?>
<Relationships xmlns="http://schemas.openxmlformats.org/package/2006/relationships"><Relationship Id="rId3" Type="http://schemas.openxmlformats.org/officeDocument/2006/relationships/tags" Target="../tags/tag201.xml"/><Relationship Id="rId7" Type="http://schemas.openxmlformats.org/officeDocument/2006/relationships/image" Target="../media/image29.pn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10.xml"/><Relationship Id="rId5" Type="http://schemas.openxmlformats.org/officeDocument/2006/relationships/slideLayout" Target="../slideLayouts/slideLayout5.xml"/><Relationship Id="rId4" Type="http://schemas.openxmlformats.org/officeDocument/2006/relationships/tags" Target="../tags/tag202.xml"/></Relationships>
</file>

<file path=ppt/slides/_rels/slide42.xml.rels><?xml version="1.0" encoding="UTF-8" standalone="yes"?>
<Relationships xmlns="http://schemas.openxmlformats.org/package/2006/relationships"><Relationship Id="rId3" Type="http://schemas.openxmlformats.org/officeDocument/2006/relationships/tags" Target="../tags/tag205.xml"/><Relationship Id="rId7" Type="http://schemas.openxmlformats.org/officeDocument/2006/relationships/image" Target="../media/image30.png"/><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tags" Target="../tags/tag2050.xml"/><Relationship Id="rId5" Type="http://schemas.openxmlformats.org/officeDocument/2006/relationships/slideLayout" Target="../slideLayouts/slideLayout5.xml"/><Relationship Id="rId4" Type="http://schemas.openxmlformats.org/officeDocument/2006/relationships/tags" Target="../tags/tag206.xml"/></Relationships>
</file>

<file path=ppt/slides/_rels/slide43.xml.rels><?xml version="1.0" encoding="UTF-8" standalone="yes"?>
<Relationships xmlns="http://schemas.openxmlformats.org/package/2006/relationships"><Relationship Id="rId3" Type="http://schemas.openxmlformats.org/officeDocument/2006/relationships/tags" Target="../tags/tag209.xml"/><Relationship Id="rId7" Type="http://schemas.openxmlformats.org/officeDocument/2006/relationships/image" Target="../media/image31.png"/><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090.xml"/><Relationship Id="rId5" Type="http://schemas.openxmlformats.org/officeDocument/2006/relationships/slideLayout" Target="../slideLayouts/slideLayout5.xml"/><Relationship Id="rId4" Type="http://schemas.openxmlformats.org/officeDocument/2006/relationships/tags" Target="../tags/tag210.xml"/></Relationships>
</file>

<file path=ppt/slides/_rels/slide44.xml.rels><?xml version="1.0" encoding="UTF-8" standalone="yes"?>
<Relationships xmlns="http://schemas.openxmlformats.org/package/2006/relationships"><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 Id="rId5" Type="http://schemas.openxmlformats.org/officeDocument/2006/relationships/slideLayout" Target="../slideLayouts/slideLayout2.xml"/><Relationship Id="rId4" Type="http://schemas.openxmlformats.org/officeDocument/2006/relationships/tags" Target="../tags/tag214.xml"/></Relationships>
</file>

<file path=ppt/slides/_rels/slide4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217.xml"/><Relationship Id="rId7"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slideLayout" Target="../slideLayouts/slideLayout5.xml"/><Relationship Id="rId5" Type="http://schemas.openxmlformats.org/officeDocument/2006/relationships/tags" Target="../tags/tag219.xml"/><Relationship Id="rId4" Type="http://schemas.openxmlformats.org/officeDocument/2006/relationships/tags" Target="../tags/tag218.xml"/></Relationships>
</file>

<file path=ppt/slides/_rels/slide4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222.xml"/><Relationship Id="rId7" Type="http://schemas.openxmlformats.org/officeDocument/2006/relationships/slideLayout" Target="../slideLayouts/slideLayout5.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s>
</file>

<file path=ppt/slides/_rels/slide4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228.xml"/><Relationship Id="rId7"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notesSlide" Target="../notesSlides/notesSlide4.xml"/><Relationship Id="rId5" Type="http://schemas.openxmlformats.org/officeDocument/2006/relationships/slideLayout" Target="../slideLayouts/slideLayout5.xml"/><Relationship Id="rId4" Type="http://schemas.openxmlformats.org/officeDocument/2006/relationships/tags" Target="../tags/tag229.xml"/></Relationships>
</file>

<file path=ppt/slides/_rels/slide48.xml.rels><?xml version="1.0" encoding="UTF-8" standalone="yes"?>
<Relationships xmlns="http://schemas.openxmlformats.org/package/2006/relationships"><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 Id="rId5" Type="http://schemas.openxmlformats.org/officeDocument/2006/relationships/slideLayout" Target="../slideLayouts/slideLayout2.xml"/><Relationship Id="rId4" Type="http://schemas.openxmlformats.org/officeDocument/2006/relationships/tags" Target="../tags/tag233.xml"/></Relationships>
</file>

<file path=ppt/slides/_rels/slide49.xml.rels><?xml version="1.0" encoding="UTF-8" standalone="yes"?>
<Relationships xmlns="http://schemas.openxmlformats.org/package/2006/relationships"><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 Id="rId5" Type="http://schemas.openxmlformats.org/officeDocument/2006/relationships/slideLayout" Target="../slideLayouts/slideLayout5.xml"/><Relationship Id="rId4" Type="http://schemas.openxmlformats.org/officeDocument/2006/relationships/tags" Target="../tags/tag237.xml"/></Relationships>
</file>

<file path=ppt/slides/_rels/slide5.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Layout" Target="../slideLayouts/slideLayout5.xml"/><Relationship Id="rId4" Type="http://schemas.openxmlformats.org/officeDocument/2006/relationships/tags" Target="../tags/tag18.xml"/></Relationships>
</file>

<file path=ppt/slides/_rels/slide50.xml.rels><?xml version="1.0" encoding="UTF-8" standalone="yes"?>
<Relationships xmlns="http://schemas.openxmlformats.org/package/2006/relationships"><Relationship Id="rId3" Type="http://schemas.openxmlformats.org/officeDocument/2006/relationships/tags" Target="../tags/tag240.xml"/><Relationship Id="rId7" Type="http://schemas.openxmlformats.org/officeDocument/2006/relationships/image" Target="../media/image35.png"/><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slideLayout" Target="../slideLayouts/slideLayout5.xml"/><Relationship Id="rId5" Type="http://schemas.openxmlformats.org/officeDocument/2006/relationships/tags" Target="../tags/tag242.xml"/><Relationship Id="rId4" Type="http://schemas.openxmlformats.org/officeDocument/2006/relationships/tags" Target="../tags/tag241.xml"/></Relationships>
</file>

<file path=ppt/slides/_rels/slide51.xml.rels><?xml version="1.0" encoding="UTF-8" standalone="yes"?>
<Relationships xmlns="http://schemas.openxmlformats.org/package/2006/relationships"><Relationship Id="rId3" Type="http://schemas.openxmlformats.org/officeDocument/2006/relationships/tags" Target="../tags/tag245.xml"/><Relationship Id="rId7" Type="http://schemas.openxmlformats.org/officeDocument/2006/relationships/image" Target="../media/image350.png"/><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slideLayout" Target="../slideLayouts/slideLayout5.xml"/><Relationship Id="rId5" Type="http://schemas.openxmlformats.org/officeDocument/2006/relationships/tags" Target="../tags/tag247.xml"/><Relationship Id="rId4" Type="http://schemas.openxmlformats.org/officeDocument/2006/relationships/tags" Target="../tags/tag246.xml"/></Relationships>
</file>

<file path=ppt/slides/_rels/slide52.xml.rels><?xml version="1.0" encoding="UTF-8" standalone="yes"?>
<Relationships xmlns="http://schemas.openxmlformats.org/package/2006/relationships"><Relationship Id="rId8" Type="http://schemas.openxmlformats.org/officeDocument/2006/relationships/tags" Target="../tags/tag2500.xml"/><Relationship Id="rId3" Type="http://schemas.openxmlformats.org/officeDocument/2006/relationships/tags" Target="../tags/tag250.xml"/><Relationship Id="rId7" Type="http://schemas.openxmlformats.org/officeDocument/2006/relationships/slideLayout" Target="../slideLayouts/slideLayout5.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tags" Target="../tags/tag253.xml"/><Relationship Id="rId5" Type="http://schemas.openxmlformats.org/officeDocument/2006/relationships/tags" Target="../tags/tag252.xml"/><Relationship Id="rId10" Type="http://schemas.openxmlformats.org/officeDocument/2006/relationships/image" Target="../media/image37.png"/><Relationship Id="rId4" Type="http://schemas.openxmlformats.org/officeDocument/2006/relationships/tags" Target="../tags/tag251.xml"/><Relationship Id="rId9"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tags" Target="../tags/tag256.xml"/><Relationship Id="rId7" Type="http://schemas.openxmlformats.org/officeDocument/2006/relationships/image" Target="../media/image38.png"/><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60.xml"/><Relationship Id="rId5" Type="http://schemas.openxmlformats.org/officeDocument/2006/relationships/slideLayout" Target="../slideLayouts/slideLayout5.xml"/><Relationship Id="rId4" Type="http://schemas.openxmlformats.org/officeDocument/2006/relationships/tags" Target="../tags/tag257.xml"/></Relationships>
</file>

<file path=ppt/slides/_rels/slide54.xml.rels><?xml version="1.0" encoding="UTF-8" standalone="yes"?>
<Relationships xmlns="http://schemas.openxmlformats.org/package/2006/relationships"><Relationship Id="rId8" Type="http://schemas.openxmlformats.org/officeDocument/2006/relationships/tags" Target="../tags/tag2600.xml"/><Relationship Id="rId3" Type="http://schemas.openxmlformats.org/officeDocument/2006/relationships/tags" Target="../tags/tag260.xml"/><Relationship Id="rId7" Type="http://schemas.openxmlformats.org/officeDocument/2006/relationships/slideLayout" Target="../slideLayouts/slideLayout5.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tags" Target="../tags/tag263.xml"/><Relationship Id="rId5" Type="http://schemas.openxmlformats.org/officeDocument/2006/relationships/tags" Target="../tags/tag262.xml"/><Relationship Id="rId10" Type="http://schemas.openxmlformats.org/officeDocument/2006/relationships/image" Target="../media/image40.png"/><Relationship Id="rId4" Type="http://schemas.openxmlformats.org/officeDocument/2006/relationships/tags" Target="../tags/tag261.xml"/><Relationship Id="rId9" Type="http://schemas.openxmlformats.org/officeDocument/2006/relationships/image" Target="../media/image39.png"/></Relationships>
</file>

<file path=ppt/slides/_rels/slide5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266.xml"/><Relationship Id="rId7" Type="http://schemas.openxmlformats.org/officeDocument/2006/relationships/image" Target="../media/image41.png"/><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tags" Target="../tags/tag2660.xml"/><Relationship Id="rId5" Type="http://schemas.openxmlformats.org/officeDocument/2006/relationships/slideLayout" Target="../slideLayouts/slideLayout5.xml"/><Relationship Id="rId4" Type="http://schemas.openxmlformats.org/officeDocument/2006/relationships/tags" Target="../tags/tag267.xml"/></Relationships>
</file>

<file path=ppt/slides/_rels/slide56.xml.rels><?xml version="1.0" encoding="UTF-8" standalone="yes"?>
<Relationships xmlns="http://schemas.openxmlformats.org/package/2006/relationships"><Relationship Id="rId3" Type="http://schemas.openxmlformats.org/officeDocument/2006/relationships/tags" Target="../tags/tag270.xml"/><Relationship Id="rId7" Type="http://schemas.openxmlformats.org/officeDocument/2006/relationships/image" Target="../media/image43.png"/><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0.xml"/><Relationship Id="rId5" Type="http://schemas.openxmlformats.org/officeDocument/2006/relationships/slideLayout" Target="../slideLayouts/slideLayout5.xml"/><Relationship Id="rId4" Type="http://schemas.openxmlformats.org/officeDocument/2006/relationships/tags" Target="../tags/tag271.xml"/></Relationships>
</file>

<file path=ppt/slides/_rels/slide57.xml.rels><?xml version="1.0" encoding="UTF-8" standalone="yes"?>
<Relationships xmlns="http://schemas.openxmlformats.org/package/2006/relationships"><Relationship Id="rId8" Type="http://schemas.openxmlformats.org/officeDocument/2006/relationships/tags" Target="../tags/tag2750.xml"/><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notesSlide" Target="../notesSlides/notesSlide5.xml"/><Relationship Id="rId5" Type="http://schemas.openxmlformats.org/officeDocument/2006/relationships/slideLayout" Target="../slideLayouts/slideLayout5.xml"/><Relationship Id="rId4" Type="http://schemas.openxmlformats.org/officeDocument/2006/relationships/tags" Target="../tags/tag275.xml"/><Relationship Id="rId9" Type="http://schemas.openxmlformats.org/officeDocument/2006/relationships/image" Target="../media/image420.png"/></Relationships>
</file>

<file path=ppt/slides/_rels/slide58.xml.rels><?xml version="1.0" encoding="UTF-8" standalone="yes"?>
<Relationships xmlns="http://schemas.openxmlformats.org/package/2006/relationships"><Relationship Id="rId3" Type="http://schemas.openxmlformats.org/officeDocument/2006/relationships/tags" Target="../tags/tag278.xml"/><Relationship Id="rId7" Type="http://schemas.openxmlformats.org/officeDocument/2006/relationships/image" Target="../media/image44.png"/><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tags" Target="../tags/tag278.xml"/><Relationship Id="rId5" Type="http://schemas.openxmlformats.org/officeDocument/2006/relationships/slideLayout" Target="../slideLayouts/slideLayout5.xml"/><Relationship Id="rId4" Type="http://schemas.openxmlformats.org/officeDocument/2006/relationships/tags" Target="../tags/tag279.xml"/></Relationships>
</file>

<file path=ppt/slides/_rels/slide59.xml.rels><?xml version="1.0" encoding="UTF-8" standalone="yes"?>
<Relationships xmlns="http://schemas.openxmlformats.org/package/2006/relationships"><Relationship Id="rId8" Type="http://schemas.openxmlformats.org/officeDocument/2006/relationships/image" Target="../media/image441.png"/><Relationship Id="rId3" Type="http://schemas.openxmlformats.org/officeDocument/2006/relationships/tags" Target="../tags/tag282.xml"/><Relationship Id="rId7" Type="http://schemas.openxmlformats.org/officeDocument/2006/relationships/tags" Target="../tags/tag2830.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notesSlide" Target="../notesSlides/notesSlide6.xml"/><Relationship Id="rId5" Type="http://schemas.openxmlformats.org/officeDocument/2006/relationships/slideLayout" Target="../slideLayouts/slideLayout5.xml"/><Relationship Id="rId4" Type="http://schemas.openxmlformats.org/officeDocument/2006/relationships/tags" Target="../tags/tag283.xml"/></Relationships>
</file>

<file path=ppt/slides/_rels/slide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tags" Target="../tags/tag286.xml"/><Relationship Id="rId7" Type="http://schemas.openxmlformats.org/officeDocument/2006/relationships/image" Target="../media/image440.png"/><Relationship Id="rId2" Type="http://schemas.openxmlformats.org/officeDocument/2006/relationships/tags" Target="../tags/tag285.xml"/><Relationship Id="rId1" Type="http://schemas.openxmlformats.org/officeDocument/2006/relationships/tags" Target="../tags/tag284.xml"/><Relationship Id="rId5" Type="http://schemas.openxmlformats.org/officeDocument/2006/relationships/slideLayout" Target="../slideLayouts/slideLayout5.xml"/><Relationship Id="rId4" Type="http://schemas.openxmlformats.org/officeDocument/2006/relationships/tags" Target="../tags/tag287.xml"/></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47.png"/><Relationship Id="rId3" Type="http://schemas.openxmlformats.org/officeDocument/2006/relationships/tags" Target="../tags/tag290.xml"/><Relationship Id="rId7" Type="http://schemas.openxmlformats.org/officeDocument/2006/relationships/tags" Target="../tags/tag294.xml"/><Relationship Id="rId12" Type="http://schemas.openxmlformats.org/officeDocument/2006/relationships/tags" Target="../tags/tag295.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tags" Target="../tags/tag293.xml"/><Relationship Id="rId11" Type="http://schemas.openxmlformats.org/officeDocument/2006/relationships/image" Target="../media/image46.png"/><Relationship Id="rId5" Type="http://schemas.openxmlformats.org/officeDocument/2006/relationships/tags" Target="../tags/tag292.xml"/><Relationship Id="rId10" Type="http://schemas.openxmlformats.org/officeDocument/2006/relationships/image" Target="../media/image45.png"/><Relationship Id="rId4" Type="http://schemas.openxmlformats.org/officeDocument/2006/relationships/tags" Target="../tags/tag291.xml"/><Relationship Id="rId9" Type="http://schemas.openxmlformats.org/officeDocument/2006/relationships/notesSlide" Target="../notesSlides/notesSlide7.xml"/></Relationships>
</file>

<file path=ppt/slides/_rels/slide62.xml.rels><?xml version="1.0" encoding="UTF-8" standalone="yes"?>
<Relationships xmlns="http://schemas.openxmlformats.org/package/2006/relationships"><Relationship Id="rId3" Type="http://schemas.openxmlformats.org/officeDocument/2006/relationships/tags" Target="../tags/tag298.xml"/><Relationship Id="rId7" Type="http://schemas.openxmlformats.org/officeDocument/2006/relationships/image" Target="../media/image48.png"/><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tags" Target="../tags/tag298.xml"/><Relationship Id="rId5" Type="http://schemas.openxmlformats.org/officeDocument/2006/relationships/slideLayout" Target="../slideLayouts/slideLayout5.xml"/><Relationship Id="rId4" Type="http://schemas.openxmlformats.org/officeDocument/2006/relationships/tags" Target="../tags/tag299.xml"/></Relationships>
</file>

<file path=ppt/slides/_rels/slide63.xml.rels><?xml version="1.0" encoding="UTF-8" standalone="yes"?>
<Relationships xmlns="http://schemas.openxmlformats.org/package/2006/relationships"><Relationship Id="rId3" Type="http://schemas.openxmlformats.org/officeDocument/2006/relationships/tags" Target="../tags/tag302.xml"/><Relationship Id="rId7" Type="http://schemas.openxmlformats.org/officeDocument/2006/relationships/image" Target="../media/image49.png"/><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2.xml"/><Relationship Id="rId5" Type="http://schemas.openxmlformats.org/officeDocument/2006/relationships/slideLayout" Target="../slideLayouts/slideLayout5.xml"/><Relationship Id="rId4" Type="http://schemas.openxmlformats.org/officeDocument/2006/relationships/tags" Target="../tags/tag303.xml"/></Relationships>
</file>

<file path=ppt/slides/_rels/slide64.xml.rels><?xml version="1.0" encoding="UTF-8" standalone="yes"?>
<Relationships xmlns="http://schemas.openxmlformats.org/package/2006/relationships"><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tags" Target="../tags/tag304.xml"/><Relationship Id="rId5" Type="http://schemas.openxmlformats.org/officeDocument/2006/relationships/slideLayout" Target="../slideLayouts/slideLayout5.xml"/><Relationship Id="rId4" Type="http://schemas.openxmlformats.org/officeDocument/2006/relationships/tags" Target="../tags/tag307.xml"/></Relationships>
</file>

<file path=ppt/slides/_rels/slide65.xml.rels><?xml version="1.0" encoding="UTF-8" standalone="yes"?>
<Relationships xmlns="http://schemas.openxmlformats.org/package/2006/relationships"><Relationship Id="rId8" Type="http://schemas.openxmlformats.org/officeDocument/2006/relationships/tags" Target="../tags/tag3110.xml"/><Relationship Id="rId3" Type="http://schemas.openxmlformats.org/officeDocument/2006/relationships/tags" Target="../tags/tag310.xml"/><Relationship Id="rId7" Type="http://schemas.openxmlformats.org/officeDocument/2006/relationships/notesSlide" Target="../notesSlides/notesSlide8.xml"/><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slideLayout" Target="../slideLayouts/slideLayout5.xml"/><Relationship Id="rId5" Type="http://schemas.openxmlformats.org/officeDocument/2006/relationships/tags" Target="../tags/tag312.xml"/><Relationship Id="rId10" Type="http://schemas.openxmlformats.org/officeDocument/2006/relationships/image" Target="../media/image37.png"/><Relationship Id="rId4" Type="http://schemas.openxmlformats.org/officeDocument/2006/relationships/tags" Target="../tags/tag311.xml"/><Relationship Id="rId9" Type="http://schemas.openxmlformats.org/officeDocument/2006/relationships/image" Target="../media/image50.png"/></Relationships>
</file>

<file path=ppt/slides/_rels/slide66.xml.rels><?xml version="1.0" encoding="UTF-8" standalone="yes"?>
<Relationships xmlns="http://schemas.openxmlformats.org/package/2006/relationships"><Relationship Id="rId3" Type="http://schemas.openxmlformats.org/officeDocument/2006/relationships/tags" Target="../tags/tag315.xml"/><Relationship Id="rId7" Type="http://schemas.openxmlformats.org/officeDocument/2006/relationships/image" Target="../media/image51.png"/><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tags" Target="../tags/tag3160.xml"/><Relationship Id="rId5" Type="http://schemas.openxmlformats.org/officeDocument/2006/relationships/slideLayout" Target="../slideLayouts/slideLayout5.xml"/><Relationship Id="rId4" Type="http://schemas.openxmlformats.org/officeDocument/2006/relationships/tags" Target="../tags/tag316.xml"/></Relationships>
</file>

<file path=ppt/slides/_rels/slide67.xml.rels><?xml version="1.0" encoding="UTF-8" standalone="yes"?>
<Relationships xmlns="http://schemas.openxmlformats.org/package/2006/relationships"><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notesSlide" Target="../notesSlides/notesSlide9.xml"/><Relationship Id="rId5" Type="http://schemas.openxmlformats.org/officeDocument/2006/relationships/slideLayout" Target="../slideLayouts/slideLayout5.xml"/><Relationship Id="rId4" Type="http://schemas.openxmlformats.org/officeDocument/2006/relationships/tags" Target="../tags/tag320.xml"/></Relationships>
</file>

<file path=ppt/slides/_rels/slide6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23.xml"/><Relationship Id="rId7" Type="http://schemas.openxmlformats.org/officeDocument/2006/relationships/tags" Target="../tags/tag324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notesSlide" Target="../notesSlides/notesSlide10.xml"/><Relationship Id="rId5" Type="http://schemas.openxmlformats.org/officeDocument/2006/relationships/slideLayout" Target="../slideLayouts/slideLayout5.xml"/><Relationship Id="rId4" Type="http://schemas.openxmlformats.org/officeDocument/2006/relationships/tags" Target="../tags/tag324.xml"/></Relationships>
</file>

<file path=ppt/slides/_rels/slide69.xml.rels><?xml version="1.0" encoding="UTF-8" standalone="yes"?>
<Relationships xmlns="http://schemas.openxmlformats.org/package/2006/relationships"><Relationship Id="rId3" Type="http://schemas.openxmlformats.org/officeDocument/2006/relationships/tags" Target="../tags/tag327.xml"/><Relationship Id="rId7" Type="http://schemas.openxmlformats.org/officeDocument/2006/relationships/image" Target="../media/image53.png"/><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tags" Target="../tags/tag3280.xml"/><Relationship Id="rId5" Type="http://schemas.openxmlformats.org/officeDocument/2006/relationships/slideLayout" Target="../slideLayouts/slideLayout5.xml"/><Relationship Id="rId4" Type="http://schemas.openxmlformats.org/officeDocument/2006/relationships/tags" Target="../tags/tag328.xml"/></Relationships>
</file>

<file path=ppt/slides/_rels/slide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Layout" Target="../slideLayouts/slideLayout5.xml"/><Relationship Id="rId4" Type="http://schemas.openxmlformats.org/officeDocument/2006/relationships/tags" Target="../tags/tag25.xml"/></Relationships>
</file>

<file path=ppt/slides/_rels/slide7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331.xml"/><Relationship Id="rId7" Type="http://schemas.openxmlformats.org/officeDocument/2006/relationships/tags" Target="../tags/tag3320.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notesSlide" Target="../notesSlides/notesSlide11.xml"/><Relationship Id="rId5" Type="http://schemas.openxmlformats.org/officeDocument/2006/relationships/slideLayout" Target="../slideLayouts/slideLayout5.xml"/><Relationship Id="rId4" Type="http://schemas.openxmlformats.org/officeDocument/2006/relationships/tags" Target="../tags/tag332.xml"/></Relationships>
</file>

<file path=ppt/slides/_rels/slide71.xml.rels><?xml version="1.0" encoding="UTF-8" standalone="yes"?>
<Relationships xmlns="http://schemas.openxmlformats.org/package/2006/relationships"><Relationship Id="rId3" Type="http://schemas.openxmlformats.org/officeDocument/2006/relationships/tags" Target="../tags/tag335.xml"/><Relationship Id="rId7" Type="http://schemas.openxmlformats.org/officeDocument/2006/relationships/image" Target="../media/image55.png"/><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tags" Target="../tags/tag3360.xml"/><Relationship Id="rId5" Type="http://schemas.openxmlformats.org/officeDocument/2006/relationships/slideLayout" Target="../slideLayouts/slideLayout5.xml"/><Relationship Id="rId4" Type="http://schemas.openxmlformats.org/officeDocument/2006/relationships/tags" Target="../tags/tag336.xml"/></Relationships>
</file>

<file path=ppt/slides/_rels/slide7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339.xml"/><Relationship Id="rId7" Type="http://schemas.openxmlformats.org/officeDocument/2006/relationships/tags" Target="../tags/tag3400.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notesSlide" Target="../notesSlides/notesSlide12.xml"/><Relationship Id="rId5" Type="http://schemas.openxmlformats.org/officeDocument/2006/relationships/slideLayout" Target="../slideLayouts/slideLayout5.xml"/><Relationship Id="rId4" Type="http://schemas.openxmlformats.org/officeDocument/2006/relationships/tags" Target="../tags/tag340.xml"/></Relationships>
</file>

<file path=ppt/slides/_rels/slide73.xml.rels><?xml version="1.0" encoding="UTF-8" standalone="yes"?>
<Relationships xmlns="http://schemas.openxmlformats.org/package/2006/relationships"><Relationship Id="rId3" Type="http://schemas.openxmlformats.org/officeDocument/2006/relationships/tags" Target="../tags/tag343.xml"/><Relationship Id="rId7" Type="http://schemas.openxmlformats.org/officeDocument/2006/relationships/image" Target="../media/image57.png"/><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tags" Target="../tags/tag3440.xml"/><Relationship Id="rId5" Type="http://schemas.openxmlformats.org/officeDocument/2006/relationships/slideLayout" Target="../slideLayouts/slideLayout5.xml"/><Relationship Id="rId4" Type="http://schemas.openxmlformats.org/officeDocument/2006/relationships/tags" Target="../tags/tag344.xml"/></Relationships>
</file>

<file path=ppt/slides/_rels/slide74.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image" Target="../media/image58.png"/><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tags" Target="../tags/tag347.xml"/><Relationship Id="rId5" Type="http://schemas.openxmlformats.org/officeDocument/2006/relationships/slideLayout" Target="../slideLayouts/slideLayout5.xml"/><Relationship Id="rId4" Type="http://schemas.openxmlformats.org/officeDocument/2006/relationships/tags" Target="../tags/tag348.xml"/></Relationships>
</file>

<file path=ppt/slides/_rels/slide75.xml.rels><?xml version="1.0" encoding="UTF-8" standalone="yes"?>
<Relationships xmlns="http://schemas.openxmlformats.org/package/2006/relationships"><Relationship Id="rId3" Type="http://schemas.openxmlformats.org/officeDocument/2006/relationships/tags" Target="../tags/tag351.xml"/><Relationship Id="rId7" Type="http://schemas.openxmlformats.org/officeDocument/2006/relationships/image" Target="../media/image59.png"/><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20.xml"/><Relationship Id="rId5" Type="http://schemas.openxmlformats.org/officeDocument/2006/relationships/slideLayout" Target="../slideLayouts/slideLayout5.xml"/><Relationship Id="rId4" Type="http://schemas.openxmlformats.org/officeDocument/2006/relationships/tags" Target="../tags/tag352.xml"/></Relationships>
</file>

<file path=ppt/slides/_rels/slide76.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image" Target="../media/image62.png"/><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tags" Target="../tags/tag359.xml"/><Relationship Id="rId5" Type="http://schemas.openxmlformats.org/officeDocument/2006/relationships/tags" Target="../tags/tag357.xml"/><Relationship Id="rId10" Type="http://schemas.openxmlformats.org/officeDocument/2006/relationships/image" Target="../media/image61.png"/><Relationship Id="rId4" Type="http://schemas.openxmlformats.org/officeDocument/2006/relationships/tags" Target="../tags/tag356.xml"/><Relationship Id="rId9" Type="http://schemas.openxmlformats.org/officeDocument/2006/relationships/image" Target="../media/image60.png"/></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image" Target="../media/image620.png"/><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tags" Target="../tags/tag3630.xml"/><Relationship Id="rId5" Type="http://schemas.openxmlformats.org/officeDocument/2006/relationships/slideLayout" Target="../slideLayouts/slideLayout5.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366.xml"/><Relationship Id="rId7" Type="http://schemas.openxmlformats.org/officeDocument/2006/relationships/image" Target="../media/image63.png"/><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tags" Target="../tags/tag3670.xml"/><Relationship Id="rId5" Type="http://schemas.openxmlformats.org/officeDocument/2006/relationships/slideLayout" Target="../slideLayouts/slideLayout5.xml"/><Relationship Id="rId4" Type="http://schemas.openxmlformats.org/officeDocument/2006/relationships/tags" Target="../tags/tag367.xml"/></Relationships>
</file>

<file path=ppt/slides/_rels/slide79.xml.rels><?xml version="1.0" encoding="UTF-8" standalone="yes"?>
<Relationships xmlns="http://schemas.openxmlformats.org/package/2006/relationships"><Relationship Id="rId3" Type="http://schemas.openxmlformats.org/officeDocument/2006/relationships/tags" Target="../tags/tag370.xml"/><Relationship Id="rId7" Type="http://schemas.openxmlformats.org/officeDocument/2006/relationships/image" Target="../media/image65.png"/><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tags" Target="../tags/tag3710.xml"/><Relationship Id="rId5" Type="http://schemas.openxmlformats.org/officeDocument/2006/relationships/slideLayout" Target="../slideLayouts/slideLayout5.xml"/><Relationship Id="rId4" Type="http://schemas.openxmlformats.org/officeDocument/2006/relationships/tags" Target="../tags/tag371.xml"/></Relationships>
</file>

<file path=ppt/slides/_rels/slide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tags" Target="../tags/tag372.xml"/><Relationship Id="rId6" Type="http://schemas.openxmlformats.org/officeDocument/2006/relationships/image" Target="../media/image68.png"/><Relationship Id="rId5" Type="http://schemas.openxmlformats.org/officeDocument/2006/relationships/slideLayout" Target="../slideLayouts/slideLayout5.xml"/><Relationship Id="rId4" Type="http://schemas.openxmlformats.org/officeDocument/2006/relationships/tags" Target="../tags/tag375.xml"/></Relationships>
</file>

<file path=ppt/slides/_rels/slide81.xml.rels><?xml version="1.0" encoding="UTF-8" standalone="yes"?>
<Relationships xmlns="http://schemas.openxmlformats.org/package/2006/relationships"><Relationship Id="rId3" Type="http://schemas.openxmlformats.org/officeDocument/2006/relationships/tags" Target="../tags/tag378.xml"/><Relationship Id="rId7" Type="http://schemas.openxmlformats.org/officeDocument/2006/relationships/image" Target="../media/image650.png"/><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790.xml"/><Relationship Id="rId5" Type="http://schemas.openxmlformats.org/officeDocument/2006/relationships/slideLayout" Target="../slideLayouts/slideLayout5.xml"/><Relationship Id="rId4" Type="http://schemas.openxmlformats.org/officeDocument/2006/relationships/tags" Target="../tags/tag379.xml"/></Relationships>
</file>

<file path=ppt/slides/_rels/slide8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382.xml"/><Relationship Id="rId7" Type="http://schemas.openxmlformats.org/officeDocument/2006/relationships/tags" Target="../tags/tag3830.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slideLayout" Target="../slideLayouts/slideLayout5.xml"/><Relationship Id="rId5" Type="http://schemas.openxmlformats.org/officeDocument/2006/relationships/tags" Target="../tags/tag384.xml"/><Relationship Id="rId4" Type="http://schemas.openxmlformats.org/officeDocument/2006/relationships/tags" Target="../tags/tag383.xml"/></Relationships>
</file>

<file path=ppt/slides/_rels/slide83.xml.rels><?xml version="1.0" encoding="UTF-8" standalone="yes"?>
<Relationships xmlns="http://schemas.openxmlformats.org/package/2006/relationships"><Relationship Id="rId3" Type="http://schemas.openxmlformats.org/officeDocument/2006/relationships/tags" Target="../tags/tag387.xml"/><Relationship Id="rId7" Type="http://schemas.openxmlformats.org/officeDocument/2006/relationships/image" Target="../media/image67.png"/><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880.xml"/><Relationship Id="rId5" Type="http://schemas.openxmlformats.org/officeDocument/2006/relationships/slideLayout" Target="../slideLayouts/slideLayout5.xml"/><Relationship Id="rId4" Type="http://schemas.openxmlformats.org/officeDocument/2006/relationships/tags" Target="../tags/tag388.xml"/></Relationships>
</file>

<file path=ppt/slides/_rels/slide8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391.xml"/><Relationship Id="rId7" Type="http://schemas.openxmlformats.org/officeDocument/2006/relationships/slideLayout" Target="../slideLayouts/slideLayout5.xml"/><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tags" Target="../tags/tag394.xml"/><Relationship Id="rId11" Type="http://schemas.openxmlformats.org/officeDocument/2006/relationships/image" Target="../media/image71.png"/><Relationship Id="rId5" Type="http://schemas.openxmlformats.org/officeDocument/2006/relationships/tags" Target="../tags/tag393.xml"/><Relationship Id="rId10" Type="http://schemas.openxmlformats.org/officeDocument/2006/relationships/tags" Target="../tags/tag394.xml"/><Relationship Id="rId4" Type="http://schemas.openxmlformats.org/officeDocument/2006/relationships/tags" Target="../tags/tag392.xml"/><Relationship Id="rId9"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tags" Target="../tags/tag397.xml"/><Relationship Id="rId7" Type="http://schemas.openxmlformats.org/officeDocument/2006/relationships/image" Target="../media/image710.png"/><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3980.xml"/><Relationship Id="rId5" Type="http://schemas.openxmlformats.org/officeDocument/2006/relationships/slideLayout" Target="../slideLayouts/slideLayout5.xml"/><Relationship Id="rId4" Type="http://schemas.openxmlformats.org/officeDocument/2006/relationships/tags" Target="../tags/tag398.xml"/></Relationships>
</file>

<file path=ppt/slides/_rels/slide86.xml.rels><?xml version="1.0" encoding="UTF-8" standalone="yes"?>
<Relationships xmlns="http://schemas.openxmlformats.org/package/2006/relationships"><Relationship Id="rId3" Type="http://schemas.openxmlformats.org/officeDocument/2006/relationships/tags" Target="../tags/tag401.xml"/><Relationship Id="rId7" Type="http://schemas.openxmlformats.org/officeDocument/2006/relationships/image" Target="../media/image72.png"/><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tags" Target="../tags/tag401.xml"/><Relationship Id="rId5" Type="http://schemas.openxmlformats.org/officeDocument/2006/relationships/slideLayout" Target="../slideLayouts/slideLayout5.xml"/><Relationship Id="rId4" Type="http://schemas.openxmlformats.org/officeDocument/2006/relationships/tags" Target="../tags/tag402.xml"/></Relationships>
</file>

<file path=ppt/slides/_rels/slide87.xml.rels><?xml version="1.0" encoding="UTF-8" standalone="yes"?>
<Relationships xmlns="http://schemas.openxmlformats.org/package/2006/relationships"><Relationship Id="rId3" Type="http://schemas.openxmlformats.org/officeDocument/2006/relationships/tags" Target="../tags/tag405.xml"/><Relationship Id="rId2" Type="http://schemas.openxmlformats.org/officeDocument/2006/relationships/tags" Target="../tags/tag404.xml"/><Relationship Id="rId1" Type="http://schemas.openxmlformats.org/officeDocument/2006/relationships/tags" Target="../tags/tag403.xml"/><Relationship Id="rId4"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408.xml"/><Relationship Id="rId7" Type="http://schemas.openxmlformats.org/officeDocument/2006/relationships/tags" Target="../tags/tag412.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10" Type="http://schemas.openxmlformats.org/officeDocument/2006/relationships/hyperlink" Target="https://aluquebec.com/media/3291/handbook_2023_fran%C3%A7ais.pdf" TargetMode="External"/><Relationship Id="rId4" Type="http://schemas.openxmlformats.org/officeDocument/2006/relationships/tags" Target="../tags/tag409.xml"/><Relationship Id="rId9" Type="http://schemas.openxmlformats.org/officeDocument/2006/relationships/notesSlide" Target="../notesSlides/notesSlide13.xml"/></Relationships>
</file>

<file path=ppt/slides/_rels/slide89.xml.rels><?xml version="1.0" encoding="UTF-8" standalone="yes"?>
<Relationships xmlns="http://schemas.openxmlformats.org/package/2006/relationships"><Relationship Id="rId3" Type="http://schemas.openxmlformats.org/officeDocument/2006/relationships/tags" Target="../tags/tag415.xml"/><Relationship Id="rId7" Type="http://schemas.openxmlformats.org/officeDocument/2006/relationships/slideLayout" Target="../slideLayouts/slideLayout5.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s>
</file>

<file path=ppt/slides/_rels/slide9.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slideLayout" Target="../slideLayouts/slideLayout5.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 Type="http://schemas.openxmlformats.org/officeDocument/2006/relationships/tags" Target="../tags/tag30.xml"/><Relationship Id="rId16" Type="http://schemas.openxmlformats.org/officeDocument/2006/relationships/tags" Target="../tags/tag44.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tags" Target="../tags/tag43.xml"/><Relationship Id="rId10" Type="http://schemas.openxmlformats.org/officeDocument/2006/relationships/tags" Target="../tags/tag38.xml"/><Relationship Id="rId19" Type="http://schemas.openxmlformats.org/officeDocument/2006/relationships/notesSlide" Target="../notesSlides/notesSlide1.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s>
</file>

<file path=ppt/slides/_rels/slide90.xml.rels><?xml version="1.0" encoding="UTF-8" standalone="yes"?>
<Relationships xmlns="http://schemas.openxmlformats.org/package/2006/relationships"><Relationship Id="rId3" Type="http://schemas.openxmlformats.org/officeDocument/2006/relationships/tags" Target="../tags/tag421.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notesSlide" Target="../notesSlides/notesSlide14.xml"/><Relationship Id="rId5" Type="http://schemas.openxmlformats.org/officeDocument/2006/relationships/slideLayout" Target="../slideLayouts/slideLayout5.xml"/><Relationship Id="rId4" Type="http://schemas.openxmlformats.org/officeDocument/2006/relationships/tags" Target="../tags/tag422.xml"/></Relationships>
</file>

<file path=ppt/slides/_rels/slide91.xml.rels><?xml version="1.0" encoding="UTF-8" standalone="yes"?>
<Relationships xmlns="http://schemas.openxmlformats.org/package/2006/relationships"><Relationship Id="rId3" Type="http://schemas.openxmlformats.org/officeDocument/2006/relationships/tags" Target="../tags/tag425.xml"/><Relationship Id="rId2" Type="http://schemas.openxmlformats.org/officeDocument/2006/relationships/tags" Target="../tags/tag424.xml"/><Relationship Id="rId1" Type="http://schemas.openxmlformats.org/officeDocument/2006/relationships/tags" Target="../tags/tag423.xml"/><Relationship Id="rId6" Type="http://schemas.openxmlformats.org/officeDocument/2006/relationships/notesSlide" Target="../notesSlides/notesSlide15.xml"/><Relationship Id="rId5" Type="http://schemas.openxmlformats.org/officeDocument/2006/relationships/slideLayout" Target="../slideLayouts/slideLayout5.xml"/><Relationship Id="rId4" Type="http://schemas.openxmlformats.org/officeDocument/2006/relationships/tags" Target="../tags/tag426.xml"/></Relationships>
</file>

<file path=ppt/slides/_rels/slide92.xml.rels><?xml version="1.0" encoding="UTF-8" standalone="yes"?>
<Relationships xmlns="http://schemas.openxmlformats.org/package/2006/relationships"><Relationship Id="rId8" Type="http://schemas.openxmlformats.org/officeDocument/2006/relationships/tags" Target="../tags/tag434.xml"/><Relationship Id="rId3" Type="http://schemas.openxmlformats.org/officeDocument/2006/relationships/tags" Target="../tags/tag429.xml"/><Relationship Id="rId7" Type="http://schemas.openxmlformats.org/officeDocument/2006/relationships/tags" Target="../tags/tag433.xml"/><Relationship Id="rId12" Type="http://schemas.openxmlformats.org/officeDocument/2006/relationships/image" Target="../media/image73.jpg"/><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tags" Target="../tags/tag432.xml"/><Relationship Id="rId11" Type="http://schemas.openxmlformats.org/officeDocument/2006/relationships/image" Target="../media/image72.jpg"/><Relationship Id="rId5" Type="http://schemas.openxmlformats.org/officeDocument/2006/relationships/tags" Target="../tags/tag431.xml"/><Relationship Id="rId10" Type="http://schemas.openxmlformats.org/officeDocument/2006/relationships/image" Target="../media/image71.jpg"/><Relationship Id="rId4" Type="http://schemas.openxmlformats.org/officeDocument/2006/relationships/tags" Target="../tags/tag430.xml"/><Relationship Id="rId9"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tags" Target="../tags/tag437.xml"/><Relationship Id="rId7" Type="http://schemas.openxmlformats.org/officeDocument/2006/relationships/image" Target="../media/image74.png"/><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slideLayout" Target="../slideLayouts/slideLayout3.xml"/><Relationship Id="rId5" Type="http://schemas.openxmlformats.org/officeDocument/2006/relationships/tags" Target="../tags/tag439.xml"/><Relationship Id="rId4" Type="http://schemas.openxmlformats.org/officeDocument/2006/relationships/tags" Target="../tags/tag438.xml"/></Relationships>
</file>

<file path=ppt/slides/_rels/slide94.xml.rels><?xml version="1.0" encoding="UTF-8" standalone="yes"?>
<Relationships xmlns="http://schemas.openxmlformats.org/package/2006/relationships"><Relationship Id="rId8" Type="http://schemas.openxmlformats.org/officeDocument/2006/relationships/tags" Target="../tags/tag447.xml"/><Relationship Id="rId13" Type="http://schemas.openxmlformats.org/officeDocument/2006/relationships/tags" Target="../tags/tag452.xml"/><Relationship Id="rId18" Type="http://schemas.openxmlformats.org/officeDocument/2006/relationships/tags" Target="../tags/tag457.xml"/><Relationship Id="rId26" Type="http://schemas.openxmlformats.org/officeDocument/2006/relationships/image" Target="../media/image80.emf"/><Relationship Id="rId3" Type="http://schemas.openxmlformats.org/officeDocument/2006/relationships/tags" Target="../tags/tag442.xml"/><Relationship Id="rId21" Type="http://schemas.openxmlformats.org/officeDocument/2006/relationships/image" Target="../media/image75.jpg"/><Relationship Id="rId7" Type="http://schemas.openxmlformats.org/officeDocument/2006/relationships/tags" Target="../tags/tag446.xml"/><Relationship Id="rId12" Type="http://schemas.openxmlformats.org/officeDocument/2006/relationships/tags" Target="../tags/tag451.xml"/><Relationship Id="rId17" Type="http://schemas.openxmlformats.org/officeDocument/2006/relationships/tags" Target="../tags/tag456.xml"/><Relationship Id="rId25" Type="http://schemas.openxmlformats.org/officeDocument/2006/relationships/image" Target="../media/image79.svg"/><Relationship Id="rId2" Type="http://schemas.openxmlformats.org/officeDocument/2006/relationships/tags" Target="../tags/tag441.xml"/><Relationship Id="rId16" Type="http://schemas.openxmlformats.org/officeDocument/2006/relationships/tags" Target="../tags/tag455.xml"/><Relationship Id="rId20" Type="http://schemas.openxmlformats.org/officeDocument/2006/relationships/slideLayout" Target="../slideLayouts/slideLayout12.xml"/><Relationship Id="rId29" Type="http://schemas.openxmlformats.org/officeDocument/2006/relationships/image" Target="../media/image83.jpg"/><Relationship Id="rId1" Type="http://schemas.openxmlformats.org/officeDocument/2006/relationships/tags" Target="../tags/tag440.xml"/><Relationship Id="rId6" Type="http://schemas.openxmlformats.org/officeDocument/2006/relationships/tags" Target="../tags/tag445.xml"/><Relationship Id="rId11" Type="http://schemas.openxmlformats.org/officeDocument/2006/relationships/tags" Target="../tags/tag450.xml"/><Relationship Id="rId24" Type="http://schemas.openxmlformats.org/officeDocument/2006/relationships/image" Target="../media/image78.png"/><Relationship Id="rId5" Type="http://schemas.openxmlformats.org/officeDocument/2006/relationships/tags" Target="../tags/tag444.xml"/><Relationship Id="rId15" Type="http://schemas.openxmlformats.org/officeDocument/2006/relationships/tags" Target="../tags/tag454.xml"/><Relationship Id="rId23" Type="http://schemas.openxmlformats.org/officeDocument/2006/relationships/image" Target="../media/image77.jpg"/><Relationship Id="rId28" Type="http://schemas.openxmlformats.org/officeDocument/2006/relationships/image" Target="../media/image82.jpg"/><Relationship Id="rId10" Type="http://schemas.openxmlformats.org/officeDocument/2006/relationships/tags" Target="../tags/tag449.xml"/><Relationship Id="rId19" Type="http://schemas.openxmlformats.org/officeDocument/2006/relationships/tags" Target="../tags/tag458.xml"/><Relationship Id="rId4" Type="http://schemas.openxmlformats.org/officeDocument/2006/relationships/tags" Target="../tags/tag443.xml"/><Relationship Id="rId9" Type="http://schemas.openxmlformats.org/officeDocument/2006/relationships/tags" Target="../tags/tag448.xml"/><Relationship Id="rId14" Type="http://schemas.openxmlformats.org/officeDocument/2006/relationships/tags" Target="../tags/tag453.xml"/><Relationship Id="rId22" Type="http://schemas.openxmlformats.org/officeDocument/2006/relationships/image" Target="../media/image76.png"/><Relationship Id="rId27" Type="http://schemas.openxmlformats.org/officeDocument/2006/relationships/image" Target="../media/image8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1093156" y="3890354"/>
            <a:ext cx="4477220" cy="1569015"/>
          </a:xfrm>
        </p:spPr>
        <p:txBody>
          <a:bodyPr>
            <a:normAutofit fontScale="90000"/>
          </a:bodyPr>
          <a:lstStyle/>
          <a:p>
            <a:r>
              <a:rPr lang="fr-CA" dirty="0"/>
              <a:t>Conception d’une passerelle multifonction en aluminium</a:t>
            </a:r>
          </a:p>
        </p:txBody>
      </p:sp>
    </p:spTree>
    <p:extLst>
      <p:ext uri="{BB962C8B-B14F-4D97-AF65-F5344CB8AC3E}">
        <p14:creationId xmlns:p14="http://schemas.microsoft.com/office/powerpoint/2010/main" val="195824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Critères de conception</a:t>
            </a:r>
          </a:p>
        </p:txBody>
      </p:sp>
      <p:sp>
        <p:nvSpPr>
          <p:cNvPr id="3" name="Espace réservé du texte 2"/>
          <p:cNvSpPr>
            <a:spLocks noGrp="1"/>
          </p:cNvSpPr>
          <p:nvPr>
            <p:ph type="body" idx="1"/>
            <p:custDataLst>
              <p:tags r:id="rId2"/>
            </p:custDataLst>
          </p:nvPr>
        </p:nvSpPr>
        <p:spPr/>
        <p:txBody>
          <a:bodyPr/>
          <a:lstStyle/>
          <a:p>
            <a:r>
              <a:rPr lang="fr-CA" dirty="0"/>
              <a:t>Étape 1</a:t>
            </a:r>
          </a:p>
        </p:txBody>
      </p:sp>
      <p:sp>
        <p:nvSpPr>
          <p:cNvPr id="4" name="Espace réservé du pied de page 3"/>
          <p:cNvSpPr>
            <a:spLocks noGrp="1"/>
          </p:cNvSpPr>
          <p:nvPr>
            <p:ph type="ftr" sz="quarter" idx="11"/>
            <p:custDataLst>
              <p:tags r:id="rId3"/>
            </p:custDataLst>
          </p:nvPr>
        </p:nvSpPr>
        <p:spPr/>
        <p:txBody>
          <a:bodyPr/>
          <a:lstStyle/>
          <a:p>
            <a:r>
              <a:rPr lang="fr-FR"/>
              <a:t>ALU-COMPÉTENCES</a:t>
            </a:r>
          </a:p>
        </p:txBody>
      </p:sp>
      <p:sp>
        <p:nvSpPr>
          <p:cNvPr id="5" name="Espace réservé du numéro de diapositive 4"/>
          <p:cNvSpPr>
            <a:spLocks noGrp="1"/>
          </p:cNvSpPr>
          <p:nvPr>
            <p:ph type="sldNum" sz="quarter" idx="12"/>
            <p:custDataLst>
              <p:tags r:id="rId4"/>
            </p:custDataLst>
          </p:nvPr>
        </p:nvSpPr>
        <p:spPr/>
        <p:txBody>
          <a:bodyPr/>
          <a:lstStyle/>
          <a:p>
            <a:fld id="{82B63C5F-247B-BE4F-ACBC-7BDD67617F3E}" type="slidenum">
              <a:rPr lang="fr-FR" smtClean="0"/>
              <a:t>10</a:t>
            </a:fld>
            <a:endParaRPr lang="fr-FR"/>
          </a:p>
        </p:txBody>
      </p:sp>
    </p:spTree>
    <p:extLst>
      <p:ext uri="{BB962C8B-B14F-4D97-AF65-F5344CB8AC3E}">
        <p14:creationId xmlns:p14="http://schemas.microsoft.com/office/powerpoint/2010/main" val="589005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11</a:t>
            </a:fld>
            <a:endParaRPr lang="fr-FR" dirty="0"/>
          </a:p>
        </p:txBody>
      </p:sp>
      <p:sp>
        <p:nvSpPr>
          <p:cNvPr id="4" name="Espace réservé du texte 3"/>
          <p:cNvSpPr>
            <a:spLocks noGrp="1"/>
          </p:cNvSpPr>
          <p:nvPr>
            <p:ph type="body" idx="1"/>
            <p:custDataLst>
              <p:tags r:id="rId3"/>
            </p:custDataLst>
          </p:nvPr>
        </p:nvSpPr>
        <p:spPr/>
        <p:txBody>
          <a:bodyPr>
            <a:normAutofit lnSpcReduction="10000"/>
          </a:bodyPr>
          <a:lstStyle/>
          <a:p>
            <a:r>
              <a:rPr lang="fr-CA" dirty="0"/>
              <a:t>Votre firme a été mandatée par la municipalité d’</a:t>
            </a:r>
            <a:r>
              <a:rPr lang="fr-CA" dirty="0" err="1"/>
              <a:t>Alumville</a:t>
            </a:r>
            <a:r>
              <a:rPr lang="fr-CA" dirty="0"/>
              <a:t>, située à proximité de la ville de Laval, pour faire la préparation des plans et devis pour la construction d’une passerelle multifonction. La passerelle est localisée dans un parc de la municipalité au-dessus d’un cours d’eau et doit permettre le passage d’une piste cyclable bidirectionnelle. Le sentier proposé va relier 2 quartiers de la ville et sera déneigé en période hivernale pour permettre la circulation piétonnière.</a:t>
            </a:r>
          </a:p>
          <a:p>
            <a:r>
              <a:rPr lang="fr-CA" dirty="0"/>
              <a:t>À la suite de discussions tenues avec votre client pour établir ses besoins, il a été entendu que la municipalité souhaite minimiser l’entretien sur cette passerelle tout en gardant un aspect esthétique. </a:t>
            </a:r>
          </a:p>
          <a:p>
            <a:r>
              <a:rPr lang="fr-CA" dirty="0"/>
              <a:t>Le terrain de part et d’autre du cours d’eau est relativement plat. Afin de garder l’accessibilité à la passerelle pour les personnes à mobilité réduite, le client désire éviter de rehausser le sentier à l’approche de la passerelle. Afin de respecter la réglementation environnementale et  l’ouverture hydraulique minimale sous le pont, les culées doivent être installées à l’extérieur du littoral du cours d’eau et la portée résultante devra être de l’ordre de 33 m. L’étude hydraulique fournie par le client indique également que la hauteur minimale du soffite pour respecter le dégagement des hautes eaux de conception doit se trouver presqu’à la même élévation que le terrain naturel. </a:t>
            </a:r>
          </a:p>
          <a:p>
            <a:r>
              <a:rPr lang="fr-CA" dirty="0"/>
              <a:t>Afin de satisfaire tous ces critères, le chargé de projet de votre firme propose à la municipalité une passerelle à poutres triangulées en aluminium avec un tablier inférieur. L’aluminium demande peu d’entretien et résiste à la corrosion sans protection additionnelle. Les profilés de type tubulaire rectangulaire sont plus esthétiques que les profilés ouverts (type W, C, L, etc.) et ne présentent pas d’élément saillant. (Notons qu’avec une structure en acier, il est souvent difficile d’utiliser des profilés HSS, car l’intérieur ne peut pas être peint ou galvanisé). Une structure de type « Warren » à tablier inférieur permet de minimiser le rehaussement des approches tout en permettant le dégagement requis pour les hautes eaux de conception.  </a:t>
            </a:r>
          </a:p>
          <a:p>
            <a:r>
              <a:rPr lang="fr-CA" dirty="0"/>
              <a:t>Après discussion, la Ville accepte la proposition de votre firme et vous êtes autorisés à démarrer le mandat.</a:t>
            </a:r>
          </a:p>
          <a:p>
            <a:endParaRPr lang="fr-CA" dirty="0"/>
          </a:p>
          <a:p>
            <a:endParaRPr lang="fr-CA" dirty="0"/>
          </a:p>
        </p:txBody>
      </p:sp>
      <p:sp>
        <p:nvSpPr>
          <p:cNvPr id="5" name="Titre 4"/>
          <p:cNvSpPr>
            <a:spLocks noGrp="1"/>
          </p:cNvSpPr>
          <p:nvPr>
            <p:ph type="title"/>
            <p:custDataLst>
              <p:tags r:id="rId4"/>
            </p:custDataLst>
          </p:nvPr>
        </p:nvSpPr>
        <p:spPr/>
        <p:txBody>
          <a:bodyPr/>
          <a:lstStyle/>
          <a:p>
            <a:r>
              <a:rPr lang="fr-CA" dirty="0"/>
              <a:t>Mise en contexte</a:t>
            </a:r>
          </a:p>
        </p:txBody>
      </p:sp>
    </p:spTree>
    <p:extLst>
      <p:ext uri="{BB962C8B-B14F-4D97-AF65-F5344CB8AC3E}">
        <p14:creationId xmlns:p14="http://schemas.microsoft.com/office/powerpoint/2010/main" val="105017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12</a:t>
            </a:fld>
            <a:endParaRPr lang="fr-FR" dirty="0"/>
          </a:p>
        </p:txBody>
      </p:sp>
      <p:sp>
        <p:nvSpPr>
          <p:cNvPr id="4" name="Espace réservé du texte 3"/>
          <p:cNvSpPr>
            <a:spLocks noGrp="1"/>
          </p:cNvSpPr>
          <p:nvPr>
            <p:ph type="body" idx="1"/>
            <p:custDataLst>
              <p:tags r:id="rId3"/>
            </p:custDataLst>
          </p:nvPr>
        </p:nvSpPr>
        <p:spPr/>
        <p:txBody>
          <a:bodyPr/>
          <a:lstStyle/>
          <a:p>
            <a:r>
              <a:rPr lang="fr-CA" dirty="0"/>
              <a:t>De retour à votre bureau, l’ingénieur chargé de projet vous confie la tâche de procéder à la conception de la passerelle. Il vous demande de préparer un document résumant les critères de conception que vous allez utiliser dans ce projet en vous basant sur les informations transmises par le client et les informations propres au site.</a:t>
            </a:r>
          </a:p>
          <a:p>
            <a:r>
              <a:rPr lang="fr-CA" dirty="0"/>
              <a:t>Une fois le document terminé, vous devrez le lui transmettre pour qu’il puisse en faire la validation avant que vous ne vous lanciez dans les calculs.</a:t>
            </a:r>
          </a:p>
          <a:p>
            <a:r>
              <a:rPr lang="fr-CA" dirty="0"/>
              <a:t>Après avoir consulté quelques documents de référence et d’autres collègues de travail, vous préparez les critères présentés aux pages suivantes.</a:t>
            </a:r>
          </a:p>
        </p:txBody>
      </p:sp>
      <p:sp>
        <p:nvSpPr>
          <p:cNvPr id="5" name="Titre 4"/>
          <p:cNvSpPr>
            <a:spLocks noGrp="1"/>
          </p:cNvSpPr>
          <p:nvPr>
            <p:ph type="title"/>
            <p:custDataLst>
              <p:tags r:id="rId4"/>
            </p:custDataLst>
          </p:nvPr>
        </p:nvSpPr>
        <p:spPr/>
        <p:txBody>
          <a:bodyPr/>
          <a:lstStyle/>
          <a:p>
            <a:r>
              <a:rPr lang="fr-CA" dirty="0"/>
              <a:t>Mise en contexte</a:t>
            </a:r>
          </a:p>
        </p:txBody>
      </p:sp>
    </p:spTree>
    <p:extLst>
      <p:ext uri="{BB962C8B-B14F-4D97-AF65-F5344CB8AC3E}">
        <p14:creationId xmlns:p14="http://schemas.microsoft.com/office/powerpoint/2010/main" val="3443937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13</a:t>
            </a:fld>
            <a:endParaRPr lang="fr-FR" dirty="0"/>
          </a:p>
        </p:txBody>
      </p:sp>
      <p:sp>
        <p:nvSpPr>
          <p:cNvPr id="4" name="Espace réservé du texte 3"/>
          <p:cNvSpPr>
            <a:spLocks noGrp="1"/>
          </p:cNvSpPr>
          <p:nvPr>
            <p:ph type="body" idx="1"/>
            <p:custDataLst>
              <p:tags r:id="rId3"/>
            </p:custDataLst>
          </p:nvPr>
        </p:nvSpPr>
        <p:spPr>
          <a:xfrm>
            <a:off x="839788" y="1681162"/>
            <a:ext cx="10513982" cy="4365075"/>
          </a:xfrm>
        </p:spPr>
        <p:txBody>
          <a:bodyPr>
            <a:normAutofit/>
          </a:bodyPr>
          <a:lstStyle/>
          <a:p>
            <a:pPr marL="285750" indent="-285750">
              <a:buFont typeface="Arial" panose="020B0604020202020204" pitchFamily="34" charset="0"/>
              <a:buChar char="•"/>
            </a:pPr>
            <a:r>
              <a:rPr lang="fr-CA" b="1" dirty="0"/>
              <a:t>Titre du projet : </a:t>
            </a:r>
            <a:r>
              <a:rPr lang="fr-CA" dirty="0"/>
              <a:t>Conception d’une passerelle multifonction en aluminium</a:t>
            </a:r>
          </a:p>
          <a:p>
            <a:pPr marL="285750" indent="-285750">
              <a:buFont typeface="Arial" panose="020B0604020202020204" pitchFamily="34" charset="0"/>
              <a:buChar char="•"/>
            </a:pPr>
            <a:r>
              <a:rPr lang="fr-CA" b="1" dirty="0"/>
              <a:t>Identification du client : </a:t>
            </a:r>
            <a:r>
              <a:rPr lang="fr-CA" dirty="0"/>
              <a:t>Municipalité d’</a:t>
            </a:r>
            <a:r>
              <a:rPr lang="fr-CA" dirty="0" err="1"/>
              <a:t>Alumville</a:t>
            </a:r>
            <a:endParaRPr lang="fr-CA" dirty="0"/>
          </a:p>
          <a:p>
            <a:pPr marL="285750" indent="-285750">
              <a:buFont typeface="Arial" panose="020B0604020202020204" pitchFamily="34" charset="0"/>
              <a:buChar char="•"/>
            </a:pPr>
            <a:r>
              <a:rPr lang="fr-CA" b="1" dirty="0"/>
              <a:t>Numéro de projet du client : </a:t>
            </a:r>
            <a:r>
              <a:rPr lang="fr-CA" dirty="0"/>
              <a:t>alu001</a:t>
            </a:r>
          </a:p>
          <a:p>
            <a:pPr marL="285750" indent="-285750">
              <a:buFont typeface="Arial" panose="020B0604020202020204" pitchFamily="34" charset="0"/>
              <a:buChar char="•"/>
            </a:pPr>
            <a:r>
              <a:rPr lang="fr-CA" b="1" dirty="0"/>
              <a:t>Numéro de projet de la firme : </a:t>
            </a:r>
            <a:r>
              <a:rPr lang="fr-CA" dirty="0"/>
              <a:t>P001</a:t>
            </a:r>
          </a:p>
          <a:p>
            <a:pPr marL="285750" indent="-285750">
              <a:buFont typeface="Arial" panose="020B0604020202020204" pitchFamily="34" charset="0"/>
              <a:buChar char="•"/>
            </a:pPr>
            <a:r>
              <a:rPr lang="fr-CA" b="1" dirty="0"/>
              <a:t>Normes :</a:t>
            </a:r>
          </a:p>
          <a:p>
            <a:pPr marL="742950" lvl="1" indent="-285750">
              <a:buFont typeface="Arial" panose="020B0604020202020204" pitchFamily="34" charset="0"/>
              <a:buChar char="•"/>
            </a:pPr>
            <a:r>
              <a:rPr lang="fr-CA" dirty="0"/>
              <a:t>CSA S6:19 Code canadien sur le calcul des ponts routiers</a:t>
            </a:r>
          </a:p>
          <a:p>
            <a:pPr marL="742950" lvl="1" indent="-285750">
              <a:buFont typeface="Arial" panose="020B0604020202020204" pitchFamily="34" charset="0"/>
              <a:buChar char="•"/>
            </a:pPr>
            <a:r>
              <a:rPr lang="fr-CA" dirty="0"/>
              <a:t>CSA S6.1:19 </a:t>
            </a:r>
            <a:r>
              <a:rPr lang="fr-CA" dirty="0" err="1"/>
              <a:t>Commentary</a:t>
            </a:r>
            <a:r>
              <a:rPr lang="fr-CA" dirty="0"/>
              <a:t> on CSA S6:19, Canadian Highway Bridge Design Code</a:t>
            </a:r>
          </a:p>
          <a:p>
            <a:pPr marL="742950" lvl="1" indent="-285750">
              <a:buFont typeface="Arial" panose="020B0604020202020204" pitchFamily="34" charset="0"/>
              <a:buChar char="•"/>
            </a:pPr>
            <a:r>
              <a:rPr lang="fr-CA" dirty="0"/>
              <a:t>CSA S7:23 Lignes directrices pour la conception de ponts pour les piétons, les cyclistes et à usages multiples</a:t>
            </a:r>
          </a:p>
          <a:p>
            <a:pPr marL="285750" indent="-285750">
              <a:buFont typeface="Arial" panose="020B0604020202020204" pitchFamily="34" charset="0"/>
              <a:buChar char="•"/>
            </a:pPr>
            <a:r>
              <a:rPr lang="fr-CA" b="1" dirty="0"/>
              <a:t>Autres références :</a:t>
            </a:r>
          </a:p>
          <a:p>
            <a:pPr marL="742950" lvl="1" indent="-285750">
              <a:buFont typeface="Arial" panose="020B0604020202020204" pitchFamily="34" charset="0"/>
              <a:buChar char="•"/>
            </a:pPr>
            <a:r>
              <a:rPr lang="fr-CA" dirty="0"/>
              <a:t>Calcul des charpentes d’aluminium, PRAL, Beaulieu 2003</a:t>
            </a:r>
          </a:p>
          <a:p>
            <a:pPr marL="742950" lvl="1" indent="-285750">
              <a:buFont typeface="Arial" panose="020B0604020202020204" pitchFamily="34" charset="0"/>
              <a:buChar char="•"/>
            </a:pPr>
            <a:r>
              <a:rPr lang="fr-CA" dirty="0"/>
              <a:t>Guide technique - Aménagement pour les piétons et cyclistes, Vélo Québec, </a:t>
            </a:r>
          </a:p>
          <a:p>
            <a:pPr marL="742950" lvl="1" indent="-285750">
              <a:buFont typeface="Arial" panose="020B0604020202020204" pitchFamily="34" charset="0"/>
              <a:buChar char="•"/>
            </a:pPr>
            <a:r>
              <a:rPr lang="fr-CA" dirty="0"/>
              <a:t>Manuel des propriétés géométriques de sections extrudées en aluminium, 2</a:t>
            </a:r>
            <a:r>
              <a:rPr lang="fr-CA" baseline="30000" dirty="0"/>
              <a:t>e</a:t>
            </a:r>
            <a:r>
              <a:rPr lang="fr-CA" dirty="0"/>
              <a:t> édition, </a:t>
            </a:r>
            <a:r>
              <a:rPr lang="fr-CA" dirty="0" err="1"/>
              <a:t>AluQuébec</a:t>
            </a:r>
            <a:r>
              <a:rPr lang="fr-CA" dirty="0"/>
              <a:t> 2023</a:t>
            </a:r>
          </a:p>
          <a:p>
            <a:pPr marL="742950" lvl="1" indent="-285750">
              <a:buFont typeface="Arial" panose="020B0604020202020204" pitchFamily="34" charset="0"/>
              <a:buChar char="•"/>
            </a:pPr>
            <a:endParaRPr lang="fr-CA" dirty="0"/>
          </a:p>
        </p:txBody>
      </p:sp>
      <p:sp>
        <p:nvSpPr>
          <p:cNvPr id="5" name="Titre 4"/>
          <p:cNvSpPr>
            <a:spLocks noGrp="1"/>
          </p:cNvSpPr>
          <p:nvPr>
            <p:ph type="title"/>
            <p:custDataLst>
              <p:tags r:id="rId4"/>
            </p:custDataLst>
          </p:nvPr>
        </p:nvSpPr>
        <p:spPr/>
        <p:txBody>
          <a:bodyPr/>
          <a:lstStyle/>
          <a:p>
            <a:r>
              <a:rPr lang="fr-CA"/>
              <a:t>Étape 1. </a:t>
            </a:r>
            <a:r>
              <a:rPr lang="fr-CA" dirty="0"/>
              <a:t>Critères de conception</a:t>
            </a:r>
          </a:p>
        </p:txBody>
      </p:sp>
    </p:spTree>
    <p:extLst>
      <p:ext uri="{BB962C8B-B14F-4D97-AF65-F5344CB8AC3E}">
        <p14:creationId xmlns:p14="http://schemas.microsoft.com/office/powerpoint/2010/main" val="2296853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14</a:t>
            </a:fld>
            <a:endParaRPr lang="fr-FR" dirty="0"/>
          </a:p>
        </p:txBody>
      </p:sp>
      <p:sp>
        <p:nvSpPr>
          <p:cNvPr id="4" name="Espace réservé du texte 3"/>
          <p:cNvSpPr>
            <a:spLocks noGrp="1"/>
          </p:cNvSpPr>
          <p:nvPr>
            <p:ph type="body" idx="1"/>
            <p:custDataLst>
              <p:tags r:id="rId3"/>
            </p:custDataLst>
          </p:nvPr>
        </p:nvSpPr>
        <p:spPr/>
        <p:txBody>
          <a:bodyPr>
            <a:normAutofit fontScale="92500"/>
          </a:bodyPr>
          <a:lstStyle/>
          <a:p>
            <a:pPr marL="285750" indent="-285750">
              <a:buFont typeface="Arial" panose="020B0604020202020204" pitchFamily="34" charset="0"/>
              <a:buChar char="•"/>
            </a:pPr>
            <a:r>
              <a:rPr lang="fr-CA" b="1" dirty="0"/>
              <a:t>Portée : </a:t>
            </a:r>
            <a:r>
              <a:rPr lang="fr-CA" sz="1600" b="0" dirty="0">
                <a:solidFill>
                  <a:schemeClr val="tx1"/>
                </a:solidFill>
              </a:rPr>
              <a:t>basée sur le rapport hydraulique et la localisation de la limite du littoral, la portée de la passerelle centre à centre des appuis sera de </a:t>
            </a:r>
            <a:r>
              <a:rPr lang="fr-CA" b="1" dirty="0">
                <a:solidFill>
                  <a:schemeClr val="accent1"/>
                </a:solidFill>
              </a:rPr>
              <a:t>33 m.</a:t>
            </a:r>
          </a:p>
          <a:p>
            <a:pPr marL="285750" indent="-285750">
              <a:buFont typeface="Arial" panose="020B0604020202020204" pitchFamily="34" charset="0"/>
              <a:buChar char="•"/>
            </a:pPr>
            <a:r>
              <a:rPr lang="fr-CA" b="1" dirty="0"/>
              <a:t>Largeur : </a:t>
            </a:r>
            <a:r>
              <a:rPr lang="fr-CA" dirty="0"/>
              <a:t>selon le guide de Vélo Québec, la largeur minimale pour une piste cyclable bidirectionnelle est de l’ordre de 2,75 m. Il est toutefois recommandé d’avoir une piste de 3 m avec des accotements de 1 m de part et d’autre pour une piste sur chaussée. Les accotements sont toutefois très pénalisants sur une structure de ce type. Il a été convenu que la largeur carrossable libre entre les garde-corps serait de </a:t>
            </a:r>
            <a:r>
              <a:rPr lang="fr-CA" b="1" dirty="0">
                <a:solidFill>
                  <a:schemeClr val="accent1"/>
                </a:solidFill>
              </a:rPr>
              <a:t>3,1 m</a:t>
            </a:r>
            <a:r>
              <a:rPr lang="fr-CA" dirty="0"/>
              <a:t>.</a:t>
            </a:r>
            <a:endParaRPr lang="fr-CA" b="1" dirty="0"/>
          </a:p>
          <a:p>
            <a:pPr marL="285750" indent="-285750">
              <a:buFont typeface="Arial" panose="020B0604020202020204" pitchFamily="34" charset="0"/>
              <a:buChar char="•"/>
            </a:pPr>
            <a:r>
              <a:rPr lang="fr-CA" b="1" dirty="0"/>
              <a:t>Matériaux :</a:t>
            </a:r>
            <a:r>
              <a:rPr lang="fr-CA" dirty="0"/>
              <a:t> [S6:19 Tableau 17.2 et Tableau 17.4]</a:t>
            </a:r>
          </a:p>
          <a:p>
            <a:pPr marL="742950" lvl="1" indent="-285750">
              <a:buFont typeface="Arial" panose="020B0604020202020204" pitchFamily="34" charset="0"/>
              <a:buChar char="•"/>
            </a:pPr>
            <a:r>
              <a:rPr lang="fr-CA" dirty="0"/>
              <a:t>Extrusion d’aluminium 6061-T6 		</a:t>
            </a:r>
            <a:r>
              <a:rPr lang="fr-CA" sz="1400" b="0" dirty="0">
                <a:solidFill>
                  <a:schemeClr val="tx1"/>
                </a:solidFill>
              </a:rPr>
              <a:t>(F</a:t>
            </a:r>
            <a:r>
              <a:rPr lang="fr-CA" sz="1400" b="0" baseline="-25000" dirty="0">
                <a:solidFill>
                  <a:schemeClr val="tx1"/>
                </a:solidFill>
              </a:rPr>
              <a:t>u</a:t>
            </a:r>
            <a:r>
              <a:rPr lang="fr-CA" sz="1400" b="0" dirty="0">
                <a:solidFill>
                  <a:schemeClr val="tx1"/>
                </a:solidFill>
              </a:rPr>
              <a:t> = 260 MPa,  F</a:t>
            </a:r>
            <a:r>
              <a:rPr lang="fr-CA" sz="1400" b="0" baseline="-25000" dirty="0">
                <a:solidFill>
                  <a:schemeClr val="tx1"/>
                </a:solidFill>
              </a:rPr>
              <a:t>y</a:t>
            </a:r>
            <a:r>
              <a:rPr lang="fr-CA" sz="1400" b="0" dirty="0">
                <a:solidFill>
                  <a:schemeClr val="tx1"/>
                </a:solidFill>
              </a:rPr>
              <a:t> = 240 MPa, </a:t>
            </a:r>
            <a:r>
              <a:rPr lang="fr-CA" sz="1400" b="0" dirty="0" err="1">
                <a:solidFill>
                  <a:schemeClr val="tx1"/>
                </a:solidFill>
              </a:rPr>
              <a:t>F</a:t>
            </a:r>
            <a:r>
              <a:rPr lang="fr-CA" sz="1400" b="0" baseline="-25000" dirty="0" err="1">
                <a:solidFill>
                  <a:schemeClr val="tx1"/>
                </a:solidFill>
              </a:rPr>
              <a:t>wu</a:t>
            </a:r>
            <a:r>
              <a:rPr lang="fr-CA" sz="1400" b="0" dirty="0">
                <a:solidFill>
                  <a:schemeClr val="tx1"/>
                </a:solidFill>
              </a:rPr>
              <a:t> = 165 MPa, </a:t>
            </a:r>
            <a:r>
              <a:rPr lang="fr-CA" sz="1400" b="0" dirty="0" err="1">
                <a:solidFill>
                  <a:schemeClr val="tx1"/>
                </a:solidFill>
              </a:rPr>
              <a:t>F</a:t>
            </a:r>
            <a:r>
              <a:rPr lang="fr-CA" sz="1400" b="0" baseline="-25000" dirty="0" err="1">
                <a:solidFill>
                  <a:schemeClr val="tx1"/>
                </a:solidFill>
              </a:rPr>
              <a:t>wy</a:t>
            </a:r>
            <a:r>
              <a:rPr lang="fr-CA" sz="1400" b="0" dirty="0">
                <a:solidFill>
                  <a:schemeClr val="tx1"/>
                </a:solidFill>
              </a:rPr>
              <a:t> = 105 MPa)</a:t>
            </a:r>
            <a:endParaRPr lang="fr-CA" sz="1400" dirty="0"/>
          </a:p>
          <a:p>
            <a:pPr marL="742950" lvl="1" indent="-285750">
              <a:buFont typeface="Arial" panose="020B0604020202020204" pitchFamily="34" charset="0"/>
              <a:buChar char="•"/>
            </a:pPr>
            <a:r>
              <a:rPr lang="fr-CA" dirty="0"/>
              <a:t>Plaques d’aluminium 5052-H32		</a:t>
            </a:r>
            <a:r>
              <a:rPr lang="fr-CA" sz="1400" b="0" dirty="0">
                <a:solidFill>
                  <a:schemeClr val="tx1"/>
                </a:solidFill>
              </a:rPr>
              <a:t>(F</a:t>
            </a:r>
            <a:r>
              <a:rPr lang="fr-CA" sz="1400" b="0" baseline="-25000" dirty="0">
                <a:solidFill>
                  <a:schemeClr val="tx1"/>
                </a:solidFill>
              </a:rPr>
              <a:t>u</a:t>
            </a:r>
            <a:r>
              <a:rPr lang="fr-CA" sz="1400" b="0" dirty="0">
                <a:solidFill>
                  <a:schemeClr val="tx1"/>
                </a:solidFill>
              </a:rPr>
              <a:t> = 215 MPa,  F</a:t>
            </a:r>
            <a:r>
              <a:rPr lang="fr-CA" sz="1400" b="0" baseline="-25000" dirty="0">
                <a:solidFill>
                  <a:schemeClr val="tx1"/>
                </a:solidFill>
              </a:rPr>
              <a:t>y</a:t>
            </a:r>
            <a:r>
              <a:rPr lang="fr-CA" sz="1400" b="0" dirty="0">
                <a:solidFill>
                  <a:schemeClr val="tx1"/>
                </a:solidFill>
              </a:rPr>
              <a:t> = 160 MPa, </a:t>
            </a:r>
            <a:r>
              <a:rPr lang="fr-CA" sz="1400" b="0" dirty="0" err="1">
                <a:solidFill>
                  <a:schemeClr val="tx1"/>
                </a:solidFill>
              </a:rPr>
              <a:t>F</a:t>
            </a:r>
            <a:r>
              <a:rPr lang="fr-CA" sz="1400" b="0" baseline="-25000" dirty="0" err="1">
                <a:solidFill>
                  <a:schemeClr val="tx1"/>
                </a:solidFill>
              </a:rPr>
              <a:t>wu</a:t>
            </a:r>
            <a:r>
              <a:rPr lang="fr-CA" sz="1400" b="0" dirty="0">
                <a:solidFill>
                  <a:schemeClr val="tx1"/>
                </a:solidFill>
              </a:rPr>
              <a:t> = 170 MPa, </a:t>
            </a:r>
            <a:r>
              <a:rPr lang="fr-CA" sz="1400" b="0" dirty="0" err="1">
                <a:solidFill>
                  <a:schemeClr val="tx1"/>
                </a:solidFill>
              </a:rPr>
              <a:t>F</a:t>
            </a:r>
            <a:r>
              <a:rPr lang="fr-CA" sz="1400" b="0" baseline="-25000" dirty="0" err="1">
                <a:solidFill>
                  <a:schemeClr val="tx1"/>
                </a:solidFill>
              </a:rPr>
              <a:t>wy</a:t>
            </a:r>
            <a:r>
              <a:rPr lang="fr-CA" sz="1400" b="0" dirty="0">
                <a:solidFill>
                  <a:schemeClr val="tx1"/>
                </a:solidFill>
              </a:rPr>
              <a:t> = 65 MPa)</a:t>
            </a:r>
            <a:endParaRPr lang="fr-CA" sz="1400" dirty="0"/>
          </a:p>
          <a:p>
            <a:pPr marL="742950" lvl="1" indent="-285750">
              <a:buFont typeface="Arial" panose="020B0604020202020204" pitchFamily="34" charset="0"/>
              <a:buChar char="•"/>
            </a:pPr>
            <a:r>
              <a:rPr lang="fr-CA" dirty="0"/>
              <a:t>Métal d’apport 5356			</a:t>
            </a:r>
            <a:r>
              <a:rPr lang="fr-CA" sz="1400" b="0" dirty="0">
                <a:solidFill>
                  <a:schemeClr val="tx1"/>
                </a:solidFill>
              </a:rPr>
              <a:t>(</a:t>
            </a:r>
            <a:r>
              <a:rPr lang="fr-CA" sz="1400" b="0" dirty="0" err="1">
                <a:solidFill>
                  <a:schemeClr val="tx1"/>
                </a:solidFill>
              </a:rPr>
              <a:t>F</a:t>
            </a:r>
            <a:r>
              <a:rPr lang="fr-CA" sz="1400" b="0" baseline="-25000" dirty="0" err="1">
                <a:solidFill>
                  <a:schemeClr val="tx1"/>
                </a:solidFill>
              </a:rPr>
              <a:t>wu</a:t>
            </a:r>
            <a:r>
              <a:rPr lang="fr-CA" sz="1400" b="0" dirty="0">
                <a:solidFill>
                  <a:schemeClr val="tx1"/>
                </a:solidFill>
              </a:rPr>
              <a:t> = 240 MPa, </a:t>
            </a:r>
            <a:r>
              <a:rPr lang="fr-CA" sz="1400" b="0" dirty="0" err="1">
                <a:solidFill>
                  <a:schemeClr val="tx1"/>
                </a:solidFill>
              </a:rPr>
              <a:t>F</a:t>
            </a:r>
            <a:r>
              <a:rPr lang="fr-CA" sz="1400" b="0" baseline="-25000" dirty="0" err="1">
                <a:solidFill>
                  <a:schemeClr val="tx1"/>
                </a:solidFill>
              </a:rPr>
              <a:t>wy</a:t>
            </a:r>
            <a:r>
              <a:rPr lang="fr-CA" sz="1400" b="0" dirty="0">
                <a:solidFill>
                  <a:schemeClr val="tx1"/>
                </a:solidFill>
              </a:rPr>
              <a:t> = 95 MPa)</a:t>
            </a:r>
            <a:endParaRPr lang="fr-CA" sz="1400" dirty="0"/>
          </a:p>
          <a:p>
            <a:pPr marL="742950" lvl="1" indent="-285750">
              <a:buFont typeface="Arial" panose="020B0604020202020204" pitchFamily="34" charset="0"/>
              <a:buChar char="•"/>
            </a:pPr>
            <a:r>
              <a:rPr lang="fr-CA" dirty="0"/>
              <a:t>Quincaillerie en acier inoxydable 305	</a:t>
            </a:r>
            <a:r>
              <a:rPr lang="fr-CA" sz="1400" b="0" dirty="0">
                <a:solidFill>
                  <a:schemeClr val="tx1"/>
                </a:solidFill>
              </a:rPr>
              <a:t>(F</a:t>
            </a:r>
            <a:r>
              <a:rPr lang="fr-CA" sz="1400" b="0" baseline="-25000" dirty="0">
                <a:solidFill>
                  <a:schemeClr val="tx1"/>
                </a:solidFill>
              </a:rPr>
              <a:t>u</a:t>
            </a:r>
            <a:r>
              <a:rPr lang="fr-CA" sz="1400" b="0" dirty="0">
                <a:solidFill>
                  <a:schemeClr val="tx1"/>
                </a:solidFill>
              </a:rPr>
              <a:t> = 689 MPa) </a:t>
            </a:r>
          </a:p>
          <a:p>
            <a:pPr marL="742950" lvl="1" indent="-285750">
              <a:buFont typeface="Arial" panose="020B0604020202020204" pitchFamily="34" charset="0"/>
              <a:buChar char="•"/>
            </a:pPr>
            <a:endParaRPr lang="fr-CA" sz="1400" b="0" dirty="0">
              <a:solidFill>
                <a:schemeClr val="tx1"/>
              </a:solidFill>
              <a:highlight>
                <a:srgbClr val="FFFF00"/>
              </a:highlight>
            </a:endParaRPr>
          </a:p>
          <a:p>
            <a:pPr marL="285750" indent="-285750">
              <a:buFont typeface="Arial" panose="020B0604020202020204" pitchFamily="34" charset="0"/>
              <a:buChar char="•"/>
            </a:pPr>
            <a:r>
              <a:rPr lang="fr-CA" b="1" dirty="0"/>
              <a:t>Platelage de bois : </a:t>
            </a:r>
            <a:r>
              <a:rPr lang="fr-CA" dirty="0"/>
              <a:t>Bois IPE ou Teck du Brésil</a:t>
            </a:r>
          </a:p>
          <a:p>
            <a:pPr marL="285750" indent="-285750">
              <a:buFont typeface="Arial" panose="020B0604020202020204" pitchFamily="34" charset="0"/>
              <a:buChar char="•"/>
            </a:pPr>
            <a:r>
              <a:rPr lang="fr-CA" b="1" dirty="0"/>
              <a:t>Occupation de la passerelle : </a:t>
            </a:r>
            <a:r>
              <a:rPr lang="fr-CA" dirty="0"/>
              <a:t>la passerelle, située dans un secteur rural, est destinée principalement au passage des vélos et des piétons entre 2 secteurs d’habitations. Une présence importante d’usagers sur la structure n’est pas anticipée (n’est pas considérée comme un lieu potentiel de rassemblement).</a:t>
            </a:r>
          </a:p>
        </p:txBody>
      </p:sp>
      <p:sp>
        <p:nvSpPr>
          <p:cNvPr id="5" name="Titre 4"/>
          <p:cNvSpPr>
            <a:spLocks noGrp="1"/>
          </p:cNvSpPr>
          <p:nvPr>
            <p:ph type="title"/>
            <p:custDataLst>
              <p:tags r:id="rId4"/>
            </p:custDataLst>
          </p:nvPr>
        </p:nvSpPr>
        <p:spPr/>
        <p:txBody>
          <a:bodyPr/>
          <a:lstStyle/>
          <a:p>
            <a:r>
              <a:rPr lang="fr-CA" dirty="0"/>
              <a:t>Étape 1. Critères de conception</a:t>
            </a:r>
          </a:p>
        </p:txBody>
      </p:sp>
    </p:spTree>
    <p:extLst>
      <p:ext uri="{BB962C8B-B14F-4D97-AF65-F5344CB8AC3E}">
        <p14:creationId xmlns:p14="http://schemas.microsoft.com/office/powerpoint/2010/main" val="390056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15</a:t>
            </a:fld>
            <a:endParaRPr lang="fr-FR" dirty="0"/>
          </a:p>
        </p:txBody>
      </p:sp>
      <p:sp>
        <p:nvSpPr>
          <p:cNvPr id="4" name="Espace réservé du texte 3"/>
          <p:cNvSpPr>
            <a:spLocks noGrp="1"/>
          </p:cNvSpPr>
          <p:nvPr>
            <p:ph type="body" idx="1"/>
            <p:custDataLst>
              <p:tags r:id="rId3"/>
            </p:custDataLst>
          </p:nvPr>
        </p:nvSpPr>
        <p:spPr/>
        <p:txBody>
          <a:bodyPr/>
          <a:lstStyle/>
          <a:p>
            <a:pPr marL="285750" indent="-285750">
              <a:buFont typeface="Arial" panose="020B0604020202020204" pitchFamily="34" charset="0"/>
              <a:buChar char="•"/>
            </a:pPr>
            <a:r>
              <a:rPr lang="fr-CA" b="1" dirty="0"/>
              <a:t>Données climatiques : </a:t>
            </a:r>
            <a:r>
              <a:rPr lang="fr-CA" dirty="0"/>
              <a:t>La municipalité d’</a:t>
            </a:r>
            <a:r>
              <a:rPr lang="fr-CA" dirty="0" err="1"/>
              <a:t>Alumville</a:t>
            </a:r>
            <a:r>
              <a:rPr lang="fr-CA" dirty="0"/>
              <a:t> est localisée à proximité de la ville de Laval. Les données climatiques de Laval seront donc utilisées.</a:t>
            </a:r>
          </a:p>
          <a:p>
            <a:pPr marL="742950" lvl="1" indent="-285750">
              <a:buFont typeface="Arial" panose="020B0604020202020204" pitchFamily="34" charset="0"/>
              <a:buChar char="•"/>
            </a:pPr>
            <a:r>
              <a:rPr lang="fr-CA" b="1" dirty="0"/>
              <a:t>Vent [CSA S6:19 Tableau A3.1.1]</a:t>
            </a:r>
          </a:p>
          <a:p>
            <a:pPr marL="1200150" lvl="2" indent="-285750">
              <a:buFont typeface="Arial" panose="020B0604020202020204" pitchFamily="34" charset="0"/>
              <a:buChar char="•"/>
            </a:pPr>
            <a:r>
              <a:rPr lang="fr-CA" b="1" dirty="0"/>
              <a:t>q</a:t>
            </a:r>
            <a:r>
              <a:rPr lang="fr-CA" b="1" baseline="-25000" dirty="0"/>
              <a:t>10</a:t>
            </a:r>
            <a:r>
              <a:rPr lang="fr-CA" b="1" dirty="0"/>
              <a:t> = 367 Pa; q</a:t>
            </a:r>
            <a:r>
              <a:rPr lang="fr-CA" b="1" baseline="-25000" dirty="0"/>
              <a:t>25 </a:t>
            </a:r>
            <a:r>
              <a:rPr lang="fr-CA" b="1" dirty="0"/>
              <a:t>= 436 Pa ; q</a:t>
            </a:r>
            <a:r>
              <a:rPr lang="fr-CA" b="1" baseline="-25000" dirty="0"/>
              <a:t>50 </a:t>
            </a:r>
            <a:r>
              <a:rPr lang="fr-CA" b="1" dirty="0"/>
              <a:t>= 490 Pa ; q</a:t>
            </a:r>
            <a:r>
              <a:rPr lang="fr-CA" b="1" baseline="-25000" dirty="0"/>
              <a:t>100 </a:t>
            </a:r>
            <a:r>
              <a:rPr lang="fr-CA" b="1" dirty="0"/>
              <a:t>= 548 Pa</a:t>
            </a:r>
          </a:p>
          <a:p>
            <a:pPr marL="742950" lvl="1" indent="-285750">
              <a:buFont typeface="Arial" panose="020B0604020202020204" pitchFamily="34" charset="0"/>
              <a:buChar char="•"/>
            </a:pPr>
            <a:r>
              <a:rPr lang="fr-CA" dirty="0"/>
              <a:t>Température moyenne quotidienne maximale, 50 ans [CSA S6:19 Figure A3.1.1]</a:t>
            </a:r>
          </a:p>
          <a:p>
            <a:pPr marL="1200150" lvl="2" indent="-285750">
              <a:buFont typeface="Arial" panose="020B0604020202020204" pitchFamily="34" charset="0"/>
              <a:buChar char="•"/>
            </a:pPr>
            <a:r>
              <a:rPr lang="fr-CA" b="1" dirty="0"/>
              <a:t>T</a:t>
            </a:r>
            <a:r>
              <a:rPr lang="fr-CA" b="1" baseline="-25000" dirty="0"/>
              <a:t>max</a:t>
            </a:r>
            <a:r>
              <a:rPr lang="fr-CA" b="1" dirty="0"/>
              <a:t> = 30 °C</a:t>
            </a:r>
          </a:p>
          <a:p>
            <a:pPr marL="742950" lvl="1" indent="-285750">
              <a:buFont typeface="Arial" panose="020B0604020202020204" pitchFamily="34" charset="0"/>
              <a:buChar char="•"/>
            </a:pPr>
            <a:r>
              <a:rPr lang="fr-CA" dirty="0"/>
              <a:t>Température moyenne quotidienne minimale, 50 ans [CSA S6:19 Figure A3.1.2]</a:t>
            </a:r>
          </a:p>
          <a:p>
            <a:pPr marL="1200150" lvl="2" indent="-285750">
              <a:buFont typeface="Arial" panose="020B0604020202020204" pitchFamily="34" charset="0"/>
              <a:buChar char="•"/>
            </a:pPr>
            <a:r>
              <a:rPr lang="fr-CA" b="1" dirty="0" err="1"/>
              <a:t>T</a:t>
            </a:r>
            <a:r>
              <a:rPr lang="fr-CA" b="1" baseline="-25000" dirty="0" err="1"/>
              <a:t>min</a:t>
            </a:r>
            <a:r>
              <a:rPr lang="fr-CA" b="1" dirty="0"/>
              <a:t> = -34 °C</a:t>
            </a:r>
            <a:endParaRPr lang="fr-CA" dirty="0"/>
          </a:p>
          <a:p>
            <a:pPr marL="742950" lvl="1" indent="-285750">
              <a:buFont typeface="Arial" panose="020B0604020202020204" pitchFamily="34" charset="0"/>
              <a:buChar char="•"/>
            </a:pPr>
            <a:r>
              <a:rPr lang="fr-CA" b="1" dirty="0"/>
              <a:t>Verglas [CSA S6:19 Figure A3.1.4]</a:t>
            </a:r>
            <a:r>
              <a:rPr lang="fr-CA" dirty="0"/>
              <a:t>. </a:t>
            </a:r>
          </a:p>
          <a:p>
            <a:pPr marL="1200150" lvl="2" indent="-285750">
              <a:buFont typeface="Arial" panose="020B0604020202020204" pitchFamily="34" charset="0"/>
              <a:buChar char="•"/>
            </a:pPr>
            <a:r>
              <a:rPr lang="fr-CA" b="1" dirty="0" err="1"/>
              <a:t>T</a:t>
            </a:r>
            <a:r>
              <a:rPr lang="fr-CA" b="1" baseline="-25000" dirty="0" err="1"/>
              <a:t>verglas</a:t>
            </a:r>
            <a:r>
              <a:rPr lang="fr-CA" b="1" dirty="0"/>
              <a:t>= 66 mm</a:t>
            </a:r>
          </a:p>
          <a:p>
            <a:pPr marL="285750" indent="-285750">
              <a:buFont typeface="Arial" panose="020B0604020202020204" pitchFamily="34" charset="0"/>
              <a:buChar char="•"/>
            </a:pPr>
            <a:r>
              <a:rPr lang="fr-CA" dirty="0"/>
              <a:t>La passerelle sera déneigée en hiver afin de maintenir la circulation piétonnière. La charge de neige n’est donc pas considérée. </a:t>
            </a:r>
          </a:p>
        </p:txBody>
      </p:sp>
      <p:sp>
        <p:nvSpPr>
          <p:cNvPr id="5" name="Titre 4"/>
          <p:cNvSpPr>
            <a:spLocks noGrp="1"/>
          </p:cNvSpPr>
          <p:nvPr>
            <p:ph type="title"/>
            <p:custDataLst>
              <p:tags r:id="rId4"/>
            </p:custDataLst>
          </p:nvPr>
        </p:nvSpPr>
        <p:spPr/>
        <p:txBody>
          <a:bodyPr/>
          <a:lstStyle/>
          <a:p>
            <a:r>
              <a:rPr lang="fr-CA"/>
              <a:t>Étape 1. </a:t>
            </a:r>
            <a:r>
              <a:rPr lang="fr-CA" dirty="0"/>
              <a:t>Critères de conception</a:t>
            </a:r>
          </a:p>
        </p:txBody>
      </p:sp>
    </p:spTree>
    <p:extLst>
      <p:ext uri="{BB962C8B-B14F-4D97-AF65-F5344CB8AC3E}">
        <p14:creationId xmlns:p14="http://schemas.microsoft.com/office/powerpoint/2010/main" val="2818991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Dimensions préliminaires, calculs des charges et modélisation</a:t>
            </a:r>
          </a:p>
        </p:txBody>
      </p:sp>
      <p:sp>
        <p:nvSpPr>
          <p:cNvPr id="3" name="Espace réservé du texte 2"/>
          <p:cNvSpPr>
            <a:spLocks noGrp="1"/>
          </p:cNvSpPr>
          <p:nvPr>
            <p:ph type="body" idx="1"/>
            <p:custDataLst>
              <p:tags r:id="rId2"/>
            </p:custDataLst>
          </p:nvPr>
        </p:nvSpPr>
        <p:spPr/>
        <p:txBody>
          <a:bodyPr/>
          <a:lstStyle/>
          <a:p>
            <a:r>
              <a:rPr lang="fr-CA" dirty="0"/>
              <a:t>Étape 2</a:t>
            </a:r>
          </a:p>
        </p:txBody>
      </p:sp>
      <p:sp>
        <p:nvSpPr>
          <p:cNvPr id="4" name="Espace réservé du pied de page 3"/>
          <p:cNvSpPr>
            <a:spLocks noGrp="1"/>
          </p:cNvSpPr>
          <p:nvPr>
            <p:ph type="ftr" sz="quarter" idx="11"/>
            <p:custDataLst>
              <p:tags r:id="rId3"/>
            </p:custDataLst>
          </p:nvPr>
        </p:nvSpPr>
        <p:spPr/>
        <p:txBody>
          <a:bodyPr/>
          <a:lstStyle/>
          <a:p>
            <a:r>
              <a:rPr lang="fr-FR"/>
              <a:t>ALU-COMPÉTENCES</a:t>
            </a:r>
          </a:p>
        </p:txBody>
      </p:sp>
      <p:sp>
        <p:nvSpPr>
          <p:cNvPr id="5" name="Espace réservé du numéro de diapositive 4"/>
          <p:cNvSpPr>
            <a:spLocks noGrp="1"/>
          </p:cNvSpPr>
          <p:nvPr>
            <p:ph type="sldNum" sz="quarter" idx="12"/>
            <p:custDataLst>
              <p:tags r:id="rId4"/>
            </p:custDataLst>
          </p:nvPr>
        </p:nvSpPr>
        <p:spPr/>
        <p:txBody>
          <a:bodyPr/>
          <a:lstStyle/>
          <a:p>
            <a:fld id="{82B63C5F-247B-BE4F-ACBC-7BDD67617F3E}" type="slidenum">
              <a:rPr lang="fr-FR" smtClean="0"/>
              <a:t>16</a:t>
            </a:fld>
            <a:endParaRPr lang="fr-FR"/>
          </a:p>
        </p:txBody>
      </p:sp>
    </p:spTree>
    <p:extLst>
      <p:ext uri="{BB962C8B-B14F-4D97-AF65-F5344CB8AC3E}">
        <p14:creationId xmlns:p14="http://schemas.microsoft.com/office/powerpoint/2010/main" val="1803623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17</a:t>
            </a:fld>
            <a:endParaRPr lang="fr-FR" dirty="0"/>
          </a:p>
        </p:txBody>
      </p:sp>
      <p:sp>
        <p:nvSpPr>
          <p:cNvPr id="4" name="Espace réservé du texte 3"/>
          <p:cNvSpPr>
            <a:spLocks noGrp="1"/>
          </p:cNvSpPr>
          <p:nvPr>
            <p:ph type="body" idx="1"/>
            <p:custDataLst>
              <p:tags r:id="rId3"/>
            </p:custDataLst>
          </p:nvPr>
        </p:nvSpPr>
        <p:spPr/>
        <p:txBody>
          <a:bodyPr/>
          <a:lstStyle/>
          <a:p>
            <a:r>
              <a:rPr lang="fr-CA" dirty="0"/>
              <a:t>Après avoir rencontré votre chargé de projet et statué sur les critères de conception à utiliser, vous discutez de la géométrie et du dimensionnement préliminaire de cette nouvelle passerelle. Il se trouve que votre firme a réalisé par le passé une passerelle similaire à celle proposée. Le chargé de projet vous donne accès aux plans de cette dernière afin que vous puissiez les consulter et vous aider dans le dimensionnement de la nouvelle passerelle. Avec l’aide d’un technicien, vous faites un premier croquis de la passerelle afin de valider les attentes avec le client. </a:t>
            </a:r>
          </a:p>
          <a:p>
            <a:r>
              <a:rPr lang="fr-CA" dirty="0"/>
              <a:t>Afin de vous guider dans vos choix de section, vous consultez également le « </a:t>
            </a:r>
            <a:r>
              <a:rPr lang="fr-CA" dirty="0">
                <a:hlinkClick r:id="rId6"/>
              </a:rPr>
              <a:t>Manuel des propriétés géométriques des sections extrudées en aluminium, 2e édition</a:t>
            </a:r>
            <a:r>
              <a:rPr lang="fr-CA" dirty="0"/>
              <a:t> » publié par </a:t>
            </a:r>
            <a:r>
              <a:rPr lang="fr-CA" dirty="0" err="1"/>
              <a:t>AluQuébec</a:t>
            </a:r>
            <a:r>
              <a:rPr lang="fr-CA" dirty="0"/>
              <a:t>.</a:t>
            </a:r>
          </a:p>
          <a:p>
            <a:r>
              <a:rPr lang="fr-CA" dirty="0"/>
              <a:t>La géométrie et les dimensions des sections préliminaires sélectionnées sont indiquées sur les figures suivantes. Le client est enchanté des progrès et est satisfait de l’aspect que prendra son projet. </a:t>
            </a:r>
          </a:p>
          <a:p>
            <a:r>
              <a:rPr lang="fr-CA" dirty="0"/>
              <a:t>Avec cette géométrie, vous êtes maintenant en mesure de déterminer les charges agissant sur la structure et les efforts générés dans celle-ci. Vous préparez une note résumant le calcul des charges qui sera validé par votre chargé de projet avant de poursuivre les étapes suivantes. </a:t>
            </a:r>
          </a:p>
        </p:txBody>
      </p:sp>
      <p:sp>
        <p:nvSpPr>
          <p:cNvPr id="5" name="Titre 4"/>
          <p:cNvSpPr>
            <a:spLocks noGrp="1"/>
          </p:cNvSpPr>
          <p:nvPr>
            <p:ph type="title"/>
            <p:custDataLst>
              <p:tags r:id="rId4"/>
            </p:custDataLst>
          </p:nvPr>
        </p:nvSpPr>
        <p:spPr/>
        <p:txBody>
          <a:bodyPr/>
          <a:lstStyle/>
          <a:p>
            <a:r>
              <a:rPr lang="fr-CA" dirty="0"/>
              <a:t>Mise en contexte</a:t>
            </a:r>
          </a:p>
        </p:txBody>
      </p:sp>
    </p:spTree>
    <p:extLst>
      <p:ext uri="{BB962C8B-B14F-4D97-AF65-F5344CB8AC3E}">
        <p14:creationId xmlns:p14="http://schemas.microsoft.com/office/powerpoint/2010/main" val="2397885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18</a:t>
            </a:fld>
            <a:endParaRPr lang="fr-FR" dirty="0"/>
          </a:p>
        </p:txBody>
      </p:sp>
      <p:sp>
        <p:nvSpPr>
          <p:cNvPr id="5" name="Titre 4"/>
          <p:cNvSpPr>
            <a:spLocks noGrp="1"/>
          </p:cNvSpPr>
          <p:nvPr>
            <p:ph type="title"/>
            <p:custDataLst>
              <p:tags r:id="rId3"/>
            </p:custDataLst>
          </p:nvPr>
        </p:nvSpPr>
        <p:spPr/>
        <p:txBody>
          <a:bodyPr/>
          <a:lstStyle/>
          <a:p>
            <a:r>
              <a:rPr lang="fr-CA"/>
              <a:t>Étape 2. </a:t>
            </a:r>
            <a:r>
              <a:rPr lang="fr-CA" dirty="0"/>
              <a:t>Dimensions préliminaires</a:t>
            </a:r>
          </a:p>
        </p:txBody>
      </p:sp>
      <p:sp>
        <p:nvSpPr>
          <p:cNvPr id="4" name="ZoneTexte 3">
            <a:extLst>
              <a:ext uri="{FF2B5EF4-FFF2-40B4-BE49-F238E27FC236}">
                <a16:creationId xmlns:a16="http://schemas.microsoft.com/office/drawing/2014/main" id="{BD6E4F15-FC41-2BE0-1015-9A1DD8125F22}"/>
              </a:ext>
            </a:extLst>
          </p:cNvPr>
          <p:cNvSpPr txBox="1"/>
          <p:nvPr>
            <p:custDataLst>
              <p:tags r:id="rId4"/>
            </p:custDataLst>
          </p:nvPr>
        </p:nvSpPr>
        <p:spPr>
          <a:xfrm>
            <a:off x="838200" y="6262290"/>
            <a:ext cx="4953221" cy="276999"/>
          </a:xfrm>
          <a:prstGeom prst="rect">
            <a:avLst/>
          </a:prstGeom>
          <a:noFill/>
        </p:spPr>
        <p:txBody>
          <a:bodyPr wrap="square" rtlCol="0">
            <a:spAutoFit/>
          </a:bodyPr>
          <a:lstStyle/>
          <a:p>
            <a:r>
              <a:rPr lang="fr-CA" sz="1200" dirty="0"/>
              <a:t>Figure : </a:t>
            </a:r>
            <a:r>
              <a:rPr lang="fr-CA" sz="1200" dirty="0" err="1"/>
              <a:t>Stantec</a:t>
            </a:r>
            <a:r>
              <a:rPr lang="fr-CA" sz="1200" dirty="0"/>
              <a:t> </a:t>
            </a:r>
          </a:p>
        </p:txBody>
      </p:sp>
      <p:grpSp>
        <p:nvGrpSpPr>
          <p:cNvPr id="8" name="Group 4">
            <a:extLst>
              <a:ext uri="{FF2B5EF4-FFF2-40B4-BE49-F238E27FC236}">
                <a16:creationId xmlns:a16="http://schemas.microsoft.com/office/drawing/2014/main" id="{BA72E790-6E46-DC03-81F7-FC08A53AD1EC}"/>
              </a:ext>
            </a:extLst>
          </p:cNvPr>
          <p:cNvGrpSpPr>
            <a:grpSpLocks noChangeAspect="1"/>
          </p:cNvGrpSpPr>
          <p:nvPr>
            <p:custDataLst>
              <p:tags r:id="rId5"/>
            </p:custDataLst>
          </p:nvPr>
        </p:nvGrpSpPr>
        <p:grpSpPr bwMode="auto">
          <a:xfrm>
            <a:off x="-93306" y="1337865"/>
            <a:ext cx="12192000" cy="4924425"/>
            <a:chOff x="0" y="609"/>
            <a:chExt cx="7680" cy="3102"/>
          </a:xfrm>
        </p:grpSpPr>
        <p:sp>
          <p:nvSpPr>
            <p:cNvPr id="9" name="AutoShape 3">
              <a:extLst>
                <a:ext uri="{FF2B5EF4-FFF2-40B4-BE49-F238E27FC236}">
                  <a16:creationId xmlns:a16="http://schemas.microsoft.com/office/drawing/2014/main" id="{A7D38531-5459-7B32-1543-AACF377D4BCD}"/>
                </a:ext>
              </a:extLst>
            </p:cNvPr>
            <p:cNvSpPr>
              <a:spLocks noChangeAspect="1" noChangeArrowheads="1" noTextEdit="1"/>
            </p:cNvSpPr>
            <p:nvPr/>
          </p:nvSpPr>
          <p:spPr bwMode="auto">
            <a:xfrm>
              <a:off x="0" y="609"/>
              <a:ext cx="7680" cy="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1029" name="Picture 5">
              <a:extLst>
                <a:ext uri="{FF2B5EF4-FFF2-40B4-BE49-F238E27FC236}">
                  <a16:creationId xmlns:a16="http://schemas.microsoft.com/office/drawing/2014/main" id="{B29F42A7-FFC5-5585-D52C-15CF190E3FF2}"/>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09"/>
              <a:ext cx="7683" cy="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50474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19</a:t>
            </a:fld>
            <a:endParaRPr lang="fr-FR" dirty="0"/>
          </a:p>
        </p:txBody>
      </p:sp>
      <p:sp>
        <p:nvSpPr>
          <p:cNvPr id="5" name="Titre 4"/>
          <p:cNvSpPr>
            <a:spLocks noGrp="1"/>
          </p:cNvSpPr>
          <p:nvPr>
            <p:ph type="title"/>
            <p:custDataLst>
              <p:tags r:id="rId3"/>
            </p:custDataLst>
          </p:nvPr>
        </p:nvSpPr>
        <p:spPr/>
        <p:txBody>
          <a:bodyPr/>
          <a:lstStyle/>
          <a:p>
            <a:r>
              <a:rPr lang="fr-CA"/>
              <a:t>Étape 2. </a:t>
            </a:r>
            <a:r>
              <a:rPr lang="fr-CA" dirty="0"/>
              <a:t>Dimensions préliminaires</a:t>
            </a:r>
          </a:p>
        </p:txBody>
      </p:sp>
      <p:sp>
        <p:nvSpPr>
          <p:cNvPr id="15" name="ZoneTexte 14">
            <a:extLst>
              <a:ext uri="{FF2B5EF4-FFF2-40B4-BE49-F238E27FC236}">
                <a16:creationId xmlns:a16="http://schemas.microsoft.com/office/drawing/2014/main" id="{255E92B9-62A8-AED1-BE70-A934A3EDDCCB}"/>
              </a:ext>
            </a:extLst>
          </p:cNvPr>
          <p:cNvSpPr txBox="1"/>
          <p:nvPr>
            <p:custDataLst>
              <p:tags r:id="rId4"/>
            </p:custDataLst>
          </p:nvPr>
        </p:nvSpPr>
        <p:spPr>
          <a:xfrm>
            <a:off x="838200" y="6257780"/>
            <a:ext cx="6097604" cy="276999"/>
          </a:xfrm>
          <a:prstGeom prst="rect">
            <a:avLst/>
          </a:prstGeom>
          <a:noFill/>
        </p:spPr>
        <p:txBody>
          <a:bodyPr wrap="square">
            <a:spAutoFit/>
          </a:bodyPr>
          <a:lstStyle/>
          <a:p>
            <a:r>
              <a:rPr lang="fr-CA" sz="1200" dirty="0"/>
              <a:t>Figure : </a:t>
            </a:r>
            <a:r>
              <a:rPr lang="fr-CA" sz="1200" dirty="0" err="1"/>
              <a:t>Stantec</a:t>
            </a:r>
            <a:r>
              <a:rPr lang="fr-CA" sz="1200" dirty="0"/>
              <a:t> </a:t>
            </a:r>
          </a:p>
        </p:txBody>
      </p:sp>
      <p:grpSp>
        <p:nvGrpSpPr>
          <p:cNvPr id="14" name="Group 8">
            <a:extLst>
              <a:ext uri="{FF2B5EF4-FFF2-40B4-BE49-F238E27FC236}">
                <a16:creationId xmlns:a16="http://schemas.microsoft.com/office/drawing/2014/main" id="{A1A31D2F-EF2A-6C15-2D38-2948C0B74B8B}"/>
              </a:ext>
            </a:extLst>
          </p:cNvPr>
          <p:cNvGrpSpPr>
            <a:grpSpLocks noChangeAspect="1"/>
          </p:cNvGrpSpPr>
          <p:nvPr>
            <p:custDataLst>
              <p:tags r:id="rId5"/>
            </p:custDataLst>
          </p:nvPr>
        </p:nvGrpSpPr>
        <p:grpSpPr bwMode="auto">
          <a:xfrm>
            <a:off x="983939" y="1818445"/>
            <a:ext cx="5287070" cy="3933939"/>
            <a:chOff x="1480" y="404"/>
            <a:chExt cx="4720" cy="3512"/>
          </a:xfrm>
        </p:grpSpPr>
        <p:sp>
          <p:nvSpPr>
            <p:cNvPr id="16" name="AutoShape 7">
              <a:extLst>
                <a:ext uri="{FF2B5EF4-FFF2-40B4-BE49-F238E27FC236}">
                  <a16:creationId xmlns:a16="http://schemas.microsoft.com/office/drawing/2014/main" id="{329EA8BE-67FB-AD57-40D5-748F8EB655A9}"/>
                </a:ext>
              </a:extLst>
            </p:cNvPr>
            <p:cNvSpPr>
              <a:spLocks noChangeAspect="1" noChangeArrowheads="1" noTextEdit="1"/>
            </p:cNvSpPr>
            <p:nvPr/>
          </p:nvSpPr>
          <p:spPr bwMode="auto">
            <a:xfrm>
              <a:off x="1480" y="404"/>
              <a:ext cx="4720" cy="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2057" name="Picture 9">
              <a:extLst>
                <a:ext uri="{FF2B5EF4-FFF2-40B4-BE49-F238E27FC236}">
                  <a16:creationId xmlns:a16="http://schemas.microsoft.com/office/drawing/2014/main" id="{8898683A-B569-E294-34A0-785EC22AA207}"/>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0" y="404"/>
              <a:ext cx="4726" cy="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12">
            <a:extLst>
              <a:ext uri="{FF2B5EF4-FFF2-40B4-BE49-F238E27FC236}">
                <a16:creationId xmlns:a16="http://schemas.microsoft.com/office/drawing/2014/main" id="{CEBD36B8-FF8C-E95C-E982-F870FEF5DBF0}"/>
              </a:ext>
            </a:extLst>
          </p:cNvPr>
          <p:cNvGrpSpPr>
            <a:grpSpLocks noChangeAspect="1"/>
          </p:cNvGrpSpPr>
          <p:nvPr>
            <p:custDataLst>
              <p:tags r:id="rId6"/>
            </p:custDataLst>
          </p:nvPr>
        </p:nvGrpSpPr>
        <p:grpSpPr bwMode="auto">
          <a:xfrm>
            <a:off x="6878454" y="1818446"/>
            <a:ext cx="4114799" cy="3962813"/>
            <a:chOff x="1999" y="387"/>
            <a:chExt cx="3682" cy="3546"/>
          </a:xfrm>
        </p:grpSpPr>
        <p:sp>
          <p:nvSpPr>
            <p:cNvPr id="23" name="AutoShape 11">
              <a:extLst>
                <a:ext uri="{FF2B5EF4-FFF2-40B4-BE49-F238E27FC236}">
                  <a16:creationId xmlns:a16="http://schemas.microsoft.com/office/drawing/2014/main" id="{9298D1C8-5D51-7D11-DF6E-C1A58E1B7A41}"/>
                </a:ext>
              </a:extLst>
            </p:cNvPr>
            <p:cNvSpPr>
              <a:spLocks noChangeAspect="1" noChangeArrowheads="1" noTextEdit="1"/>
            </p:cNvSpPr>
            <p:nvPr/>
          </p:nvSpPr>
          <p:spPr bwMode="auto">
            <a:xfrm>
              <a:off x="1999" y="387"/>
              <a:ext cx="3682"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2061" name="Picture 13">
              <a:extLst>
                <a:ext uri="{FF2B5EF4-FFF2-40B4-BE49-F238E27FC236}">
                  <a16:creationId xmlns:a16="http://schemas.microsoft.com/office/drawing/2014/main" id="{157D37EF-388C-7483-4479-FB0B4679C574}"/>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9" y="387"/>
              <a:ext cx="3688"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2091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custDataLst>
              <p:tags r:id="rId3"/>
            </p:custDataLst>
          </p:nvPr>
        </p:nvSpPr>
        <p:spPr>
          <a:xfrm>
            <a:off x="839788" y="1440494"/>
            <a:ext cx="10513982" cy="4687351"/>
          </a:xfrm>
        </p:spPr>
        <p:txBody>
          <a:bodyPr>
            <a:normAutofit/>
          </a:bodyPr>
          <a:lstStyle/>
          <a:p>
            <a:r>
              <a:rPr lang="fr-CA" dirty="0"/>
              <a:t>L'information, les renseignements et les données contenus dans les documents de ce portail (appelés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t>
            </a:r>
            <a:r>
              <a:rPr lang="fr-CA" dirty="0" err="1"/>
              <a:t>AluQuébec</a:t>
            </a:r>
            <a:r>
              <a:rPr lang="fr-CA" dirty="0"/>
              <a:t>.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t>
            </a:r>
            <a:r>
              <a:rPr lang="fr-CA" dirty="0" err="1"/>
              <a:t>AluQuébec</a:t>
            </a:r>
            <a:r>
              <a:rPr lang="fr-CA" dirty="0"/>
              <a:t>.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custDataLst>
              <p:tags r:id="rId4"/>
            </p:custDataLst>
          </p:nvPr>
        </p:nvSpPr>
        <p:spPr/>
        <p:txBody>
          <a:bodyPr/>
          <a:lstStyle/>
          <a:p>
            <a:r>
              <a:rPr lang="fr-CA" dirty="0"/>
              <a:t>Note</a:t>
            </a:r>
          </a:p>
        </p:txBody>
      </p:sp>
    </p:spTree>
    <p:extLst>
      <p:ext uri="{BB962C8B-B14F-4D97-AF65-F5344CB8AC3E}">
        <p14:creationId xmlns:p14="http://schemas.microsoft.com/office/powerpoint/2010/main" val="1067820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20</a:t>
            </a:fld>
            <a:endParaRPr lang="fr-FR" dirty="0"/>
          </a:p>
        </p:txBody>
      </p:sp>
      <p:sp>
        <p:nvSpPr>
          <p:cNvPr id="5" name="Titre 4"/>
          <p:cNvSpPr>
            <a:spLocks noGrp="1"/>
          </p:cNvSpPr>
          <p:nvPr>
            <p:ph type="title"/>
            <p:custDataLst>
              <p:tags r:id="rId3"/>
            </p:custDataLst>
          </p:nvPr>
        </p:nvSpPr>
        <p:spPr/>
        <p:txBody>
          <a:bodyPr/>
          <a:lstStyle/>
          <a:p>
            <a:r>
              <a:rPr lang="fr-CA" dirty="0"/>
              <a:t>Étape 2. Dimensions préliminaires</a:t>
            </a:r>
          </a:p>
        </p:txBody>
      </p:sp>
      <p:graphicFrame>
        <p:nvGraphicFramePr>
          <p:cNvPr id="7" name="Tableau 6">
            <a:extLst>
              <a:ext uri="{FF2B5EF4-FFF2-40B4-BE49-F238E27FC236}">
                <a16:creationId xmlns:a16="http://schemas.microsoft.com/office/drawing/2014/main" id="{54B98E0B-639A-B891-5FF5-3C22DE36234B}"/>
              </a:ext>
            </a:extLst>
          </p:cNvPr>
          <p:cNvGraphicFramePr>
            <a:graphicFrameLocks noGrp="1"/>
          </p:cNvGraphicFramePr>
          <p:nvPr>
            <p:custDataLst>
              <p:tags r:id="rId4"/>
            </p:custDataLst>
            <p:extLst>
              <p:ext uri="{D42A27DB-BD31-4B8C-83A1-F6EECF244321}">
                <p14:modId xmlns:p14="http://schemas.microsoft.com/office/powerpoint/2010/main" val="798688062"/>
              </p:ext>
            </p:extLst>
          </p:nvPr>
        </p:nvGraphicFramePr>
        <p:xfrm>
          <a:off x="947065" y="2299017"/>
          <a:ext cx="10278977" cy="1784500"/>
        </p:xfrm>
        <a:graphic>
          <a:graphicData uri="http://schemas.openxmlformats.org/drawingml/2006/table">
            <a:tbl>
              <a:tblPr/>
              <a:tblGrid>
                <a:gridCol w="1545414">
                  <a:extLst>
                    <a:ext uri="{9D8B030D-6E8A-4147-A177-3AD203B41FA5}">
                      <a16:colId xmlns:a16="http://schemas.microsoft.com/office/drawing/2014/main" val="3659871062"/>
                    </a:ext>
                  </a:extLst>
                </a:gridCol>
                <a:gridCol w="2068477">
                  <a:extLst>
                    <a:ext uri="{9D8B030D-6E8A-4147-A177-3AD203B41FA5}">
                      <a16:colId xmlns:a16="http://schemas.microsoft.com/office/drawing/2014/main" val="912442138"/>
                    </a:ext>
                  </a:extLst>
                </a:gridCol>
                <a:gridCol w="990649">
                  <a:extLst>
                    <a:ext uri="{9D8B030D-6E8A-4147-A177-3AD203B41FA5}">
                      <a16:colId xmlns:a16="http://schemas.microsoft.com/office/drawing/2014/main" val="1643076475"/>
                    </a:ext>
                  </a:extLst>
                </a:gridCol>
                <a:gridCol w="919323">
                  <a:extLst>
                    <a:ext uri="{9D8B030D-6E8A-4147-A177-3AD203B41FA5}">
                      <a16:colId xmlns:a16="http://schemas.microsoft.com/office/drawing/2014/main" val="1728148672"/>
                    </a:ext>
                  </a:extLst>
                </a:gridCol>
                <a:gridCol w="792519">
                  <a:extLst>
                    <a:ext uri="{9D8B030D-6E8A-4147-A177-3AD203B41FA5}">
                      <a16:colId xmlns:a16="http://schemas.microsoft.com/office/drawing/2014/main" val="343961773"/>
                    </a:ext>
                  </a:extLst>
                </a:gridCol>
                <a:gridCol w="792519">
                  <a:extLst>
                    <a:ext uri="{9D8B030D-6E8A-4147-A177-3AD203B41FA5}">
                      <a16:colId xmlns:a16="http://schemas.microsoft.com/office/drawing/2014/main" val="4226039015"/>
                    </a:ext>
                  </a:extLst>
                </a:gridCol>
                <a:gridCol w="792519">
                  <a:extLst>
                    <a:ext uri="{9D8B030D-6E8A-4147-A177-3AD203B41FA5}">
                      <a16:colId xmlns:a16="http://schemas.microsoft.com/office/drawing/2014/main" val="3319651388"/>
                    </a:ext>
                  </a:extLst>
                </a:gridCol>
                <a:gridCol w="792519">
                  <a:extLst>
                    <a:ext uri="{9D8B030D-6E8A-4147-A177-3AD203B41FA5}">
                      <a16:colId xmlns:a16="http://schemas.microsoft.com/office/drawing/2014/main" val="3708220209"/>
                    </a:ext>
                  </a:extLst>
                </a:gridCol>
                <a:gridCol w="792519">
                  <a:extLst>
                    <a:ext uri="{9D8B030D-6E8A-4147-A177-3AD203B41FA5}">
                      <a16:colId xmlns:a16="http://schemas.microsoft.com/office/drawing/2014/main" val="3154864075"/>
                    </a:ext>
                  </a:extLst>
                </a:gridCol>
                <a:gridCol w="792519">
                  <a:extLst>
                    <a:ext uri="{9D8B030D-6E8A-4147-A177-3AD203B41FA5}">
                      <a16:colId xmlns:a16="http://schemas.microsoft.com/office/drawing/2014/main" val="3333033640"/>
                    </a:ext>
                  </a:extLst>
                </a:gridCol>
              </a:tblGrid>
              <a:tr h="216303">
                <a:tc rowSpan="2">
                  <a:txBody>
                    <a:bodyPr/>
                    <a:lstStyle/>
                    <a:p>
                      <a:pPr algn="ctr" fontAlgn="ctr"/>
                      <a:r>
                        <a:rPr lang="fr-CA" sz="1100" b="1" i="0" u="none" strike="noStrike" dirty="0">
                          <a:solidFill>
                            <a:srgbClr val="000000"/>
                          </a:solidFill>
                          <a:effectLst/>
                          <a:latin typeface="Univers Condensed" panose="020B0506020202050204" pitchFamily="34" charset="0"/>
                        </a:rPr>
                        <a:t>Membrures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100" b="1" i="0" u="none" strike="noStrike">
                          <a:solidFill>
                            <a:srgbClr val="000000"/>
                          </a:solidFill>
                          <a:effectLst/>
                          <a:latin typeface="Univers Condensed" panose="020B0506020202050204" pitchFamily="34" charset="0"/>
                        </a:rPr>
                        <a:t>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100" b="1" i="0" u="none" strike="noStrike">
                          <a:solidFill>
                            <a:srgbClr val="000000"/>
                          </a:solidFill>
                          <a:effectLst/>
                          <a:latin typeface="Univers Condensed" panose="020B0506020202050204" pitchFamily="34" charset="0"/>
                        </a:rPr>
                        <a:t>Dimensions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a:solidFill>
                            <a:srgbClr val="000000"/>
                          </a:solidFill>
                          <a:effectLst/>
                          <a:latin typeface="Univers Condensed" panose="020B0506020202050204" pitchFamily="34" charset="0"/>
                        </a:rPr>
                        <a:t>Charge morte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a:solidFill>
                            <a:srgbClr val="000000"/>
                          </a:solidFill>
                          <a:effectLst/>
                          <a:latin typeface="Univers Condensed" panose="020B050602020205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a:solidFill>
                            <a:srgbClr val="000000"/>
                          </a:solidFill>
                          <a:effectLst/>
                          <a:latin typeface="Univers Condensed" panose="020B0506020202050204" pitchFamily="34" charset="0"/>
                        </a:rPr>
                        <a:t>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a:solidFill>
                            <a:srgbClr val="000000"/>
                          </a:solidFill>
                          <a:effectLst/>
                          <a:latin typeface="Univers Condensed" panose="020B0506020202050204" pitchFamily="34" charset="0"/>
                        </a:rPr>
                        <a: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a:solidFill>
                            <a:srgbClr val="000000"/>
                          </a:solidFill>
                          <a:effectLst/>
                          <a:latin typeface="Univers Condensed" panose="020B0506020202050204" pitchFamily="34" charset="0"/>
                        </a:rPr>
                        <a:t>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a:solidFill>
                            <a:srgbClr val="000000"/>
                          </a:solidFill>
                          <a:effectLst/>
                          <a:latin typeface="Univers Condensed" panose="020B0506020202050204" pitchFamily="34" charset="0"/>
                        </a:rPr>
                        <a:t>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a:solidFill>
                            <a:srgbClr val="000000"/>
                          </a:solidFill>
                          <a:effectLst/>
                          <a:latin typeface="Univers Condensed" panose="020B0506020202050204" pitchFamily="34" charset="0"/>
                        </a:rPr>
                        <a:t>J</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76337966"/>
                  </a:ext>
                </a:extLst>
              </a:tr>
              <a:tr h="259564">
                <a:tc vMerge="1">
                  <a:txBody>
                    <a:bodyPr/>
                    <a:lstStyle/>
                    <a:p>
                      <a:endParaRPr lang="fr-CA"/>
                    </a:p>
                  </a:txBody>
                  <a:tcPr/>
                </a:tc>
                <a:tc vMerge="1">
                  <a:txBody>
                    <a:bodyPr/>
                    <a:lstStyle/>
                    <a:p>
                      <a:endParaRPr lang="fr-CA"/>
                    </a:p>
                  </a:txBody>
                  <a:tcPr/>
                </a:tc>
                <a:tc>
                  <a:txBody>
                    <a:bodyPr/>
                    <a:lstStyle/>
                    <a:p>
                      <a:pPr algn="ctr" fontAlgn="ctr"/>
                      <a:r>
                        <a:rPr lang="fr-CA" sz="1100" b="0" i="0" u="none" strike="noStrike">
                          <a:solidFill>
                            <a:srgbClr val="000000"/>
                          </a:solidFill>
                          <a:effectLst/>
                          <a:latin typeface="Univers Condensed" panose="020B0506020202050204" pitchFamily="34" charset="0"/>
                        </a:rPr>
                        <a:t>(mm)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(kN/m)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(mm²)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(10</a:t>
                      </a:r>
                      <a:r>
                        <a:rPr lang="fr-CA" sz="1100" b="0" i="0" u="none" strike="noStrike" baseline="30000">
                          <a:solidFill>
                            <a:srgbClr val="000000"/>
                          </a:solidFill>
                          <a:effectLst/>
                          <a:latin typeface="Univers Condensed" panose="020B0506020202050204" pitchFamily="34" charset="0"/>
                        </a:rPr>
                        <a:t>6</a:t>
                      </a:r>
                      <a:r>
                        <a:rPr lang="fr-CA" sz="1100" b="0" i="0" u="none" strike="noStrike">
                          <a:solidFill>
                            <a:srgbClr val="000000"/>
                          </a:solidFill>
                          <a:effectLst/>
                          <a:latin typeface="Univers Condensed" panose="020B0506020202050204" pitchFamily="34" charset="0"/>
                        </a:rPr>
                        <a:t> mm</a:t>
                      </a:r>
                      <a:r>
                        <a:rPr lang="fr-CA" sz="1100" b="0" i="0" u="none" strike="noStrike" baseline="30000">
                          <a:solidFill>
                            <a:srgbClr val="000000"/>
                          </a:solidFill>
                          <a:effectLst/>
                          <a:latin typeface="Univers Condensed" panose="020B0506020202050204" pitchFamily="34" charset="0"/>
                        </a:rPr>
                        <a:t>4</a:t>
                      </a:r>
                      <a:r>
                        <a:rPr lang="fr-CA" sz="1100" b="0" i="0" u="none" strike="noStrike">
                          <a:solidFill>
                            <a:srgbClr val="000000"/>
                          </a:solidFill>
                          <a:effectLst/>
                          <a:latin typeface="Univers Condensed" panose="020B050602020205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(10</a:t>
                      </a:r>
                      <a:r>
                        <a:rPr lang="fr-CA" sz="1100" b="0" i="0" u="none" strike="noStrike" baseline="30000">
                          <a:solidFill>
                            <a:srgbClr val="000000"/>
                          </a:solidFill>
                          <a:effectLst/>
                          <a:latin typeface="Univers Condensed" panose="020B0506020202050204" pitchFamily="34" charset="0"/>
                        </a:rPr>
                        <a:t>3</a:t>
                      </a:r>
                      <a:r>
                        <a:rPr lang="fr-CA" sz="1100" b="0" i="0" u="none" strike="noStrike">
                          <a:solidFill>
                            <a:srgbClr val="000000"/>
                          </a:solidFill>
                          <a:effectLst/>
                          <a:latin typeface="Univers Condensed" panose="020B0506020202050204" pitchFamily="34" charset="0"/>
                        </a:rPr>
                        <a:t> mm</a:t>
                      </a:r>
                      <a:r>
                        <a:rPr lang="fr-CA" sz="1100" b="0" i="0" u="none" strike="noStrike" baseline="30000">
                          <a:solidFill>
                            <a:srgbClr val="000000"/>
                          </a:solidFill>
                          <a:effectLst/>
                          <a:latin typeface="Univers Condensed" panose="020B0506020202050204" pitchFamily="34" charset="0"/>
                        </a:rPr>
                        <a:t>3</a:t>
                      </a:r>
                      <a:r>
                        <a:rPr lang="fr-CA" sz="1100" b="0" i="0" u="none" strike="noStrike">
                          <a:solidFill>
                            <a:srgbClr val="000000"/>
                          </a:solidFill>
                          <a:effectLst/>
                          <a:latin typeface="Univers Condensed" panose="020B050602020205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(10</a:t>
                      </a:r>
                      <a:r>
                        <a:rPr lang="fr-CA" sz="1100" b="0" i="0" u="none" strike="noStrike" baseline="30000">
                          <a:solidFill>
                            <a:srgbClr val="000000"/>
                          </a:solidFill>
                          <a:effectLst/>
                          <a:latin typeface="Univers Condensed" panose="020B0506020202050204" pitchFamily="34" charset="0"/>
                        </a:rPr>
                        <a:t>3</a:t>
                      </a:r>
                      <a:r>
                        <a:rPr lang="fr-CA" sz="1100" b="0" i="0" u="none" strike="noStrike">
                          <a:solidFill>
                            <a:srgbClr val="000000"/>
                          </a:solidFill>
                          <a:effectLst/>
                          <a:latin typeface="Univers Condensed" panose="020B0506020202050204" pitchFamily="34" charset="0"/>
                        </a:rPr>
                        <a:t> mm</a:t>
                      </a:r>
                      <a:r>
                        <a:rPr lang="fr-CA" sz="1100" b="0" i="0" u="none" strike="noStrike" baseline="30000">
                          <a:solidFill>
                            <a:srgbClr val="000000"/>
                          </a:solidFill>
                          <a:effectLst/>
                          <a:latin typeface="Univers Condensed" panose="020B0506020202050204" pitchFamily="34" charset="0"/>
                        </a:rPr>
                        <a:t>3</a:t>
                      </a:r>
                      <a:r>
                        <a:rPr lang="fr-CA" sz="1100" b="0" i="0" u="none" strike="noStrike">
                          <a:solidFill>
                            <a:srgbClr val="000000"/>
                          </a:solidFill>
                          <a:effectLst/>
                          <a:latin typeface="Univers Condensed" panose="020B050602020205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(10</a:t>
                      </a:r>
                      <a:r>
                        <a:rPr lang="fr-CA" sz="1100" b="0" i="0" u="none" strike="noStrike" baseline="30000">
                          <a:solidFill>
                            <a:srgbClr val="000000"/>
                          </a:solidFill>
                          <a:effectLst/>
                          <a:latin typeface="Univers Condensed" panose="020B0506020202050204" pitchFamily="34" charset="0"/>
                        </a:rPr>
                        <a:t>3</a:t>
                      </a:r>
                      <a:r>
                        <a:rPr lang="fr-CA" sz="1100" b="0" i="0" u="none" strike="noStrike">
                          <a:solidFill>
                            <a:srgbClr val="000000"/>
                          </a:solidFill>
                          <a:effectLst/>
                          <a:latin typeface="Univers Condensed" panose="020B0506020202050204" pitchFamily="34" charset="0"/>
                        </a:rPr>
                        <a:t> mm</a:t>
                      </a:r>
                      <a:r>
                        <a:rPr lang="fr-CA" sz="1100" b="0" i="0" u="none" strike="noStrike" baseline="30000">
                          <a:solidFill>
                            <a:srgbClr val="000000"/>
                          </a:solidFill>
                          <a:effectLst/>
                          <a:latin typeface="Univers Condensed" panose="020B0506020202050204" pitchFamily="34" charset="0"/>
                        </a:rPr>
                        <a:t>4</a:t>
                      </a:r>
                      <a:r>
                        <a:rPr lang="fr-CA" sz="1100" b="0" i="0" u="none" strike="noStrike">
                          <a:solidFill>
                            <a:srgbClr val="000000"/>
                          </a:solidFill>
                          <a:effectLst/>
                          <a:latin typeface="Univers Condensed" panose="020B0506020202050204" pitchFamily="34" charset="0"/>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2865102"/>
                  </a:ext>
                </a:extLst>
              </a:tr>
              <a:tr h="216303">
                <a:tc>
                  <a:txBody>
                    <a:bodyPr/>
                    <a:lstStyle/>
                    <a:p>
                      <a:pPr algn="ctr" fontAlgn="b"/>
                      <a:r>
                        <a:rPr lang="fr-CA" sz="1100" b="0" i="0" u="none" strike="noStrike" dirty="0">
                          <a:solidFill>
                            <a:srgbClr val="000000"/>
                          </a:solidFill>
                          <a:effectLst/>
                          <a:latin typeface="Univers Condensed" panose="020B0506020202050204" pitchFamily="34" charset="0"/>
                        </a:rPr>
                        <a:t>Cordes supérieures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Tube carré - coins carrés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203 x 203 x 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0,257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9677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578,67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90892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6596999"/>
                  </a:ext>
                </a:extLst>
              </a:tr>
              <a:tr h="216303">
                <a:tc>
                  <a:txBody>
                    <a:bodyPr/>
                    <a:lstStyle/>
                    <a:p>
                      <a:pPr algn="ctr" fontAlgn="b"/>
                      <a:r>
                        <a:rPr lang="fr-CA" sz="1100" b="0" i="0" u="none" strike="noStrike" dirty="0">
                          <a:solidFill>
                            <a:srgbClr val="000000"/>
                          </a:solidFill>
                          <a:effectLst/>
                          <a:latin typeface="Univers Condensed" panose="020B0506020202050204" pitchFamily="34" charset="0"/>
                        </a:rPr>
                        <a:t>Cordes inférieures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Tube carré - coins carrés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203 x 203 x 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0,257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9677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578,67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90892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1883689"/>
                  </a:ext>
                </a:extLst>
              </a:tr>
              <a:tr h="216303">
                <a:tc>
                  <a:txBody>
                    <a:bodyPr/>
                    <a:lstStyle/>
                    <a:p>
                      <a:pPr algn="ctr" fontAlgn="b"/>
                      <a:r>
                        <a:rPr lang="fr-CA" sz="1100" b="0" i="0" u="none" strike="noStrike">
                          <a:solidFill>
                            <a:srgbClr val="000000"/>
                          </a:solidFill>
                          <a:effectLst/>
                          <a:latin typeface="Univers Condensed" panose="020B0506020202050204" pitchFamily="34" charset="0"/>
                        </a:rPr>
                        <a:t>Diagonales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Tube carré - coins carrés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152 x 152 x 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0,099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173,40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20236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311964"/>
                  </a:ext>
                </a:extLst>
              </a:tr>
              <a:tr h="216303">
                <a:tc>
                  <a:txBody>
                    <a:bodyPr/>
                    <a:lstStyle/>
                    <a:p>
                      <a:pPr algn="ctr" fontAlgn="b"/>
                      <a:r>
                        <a:rPr lang="fr-CA" sz="1100" b="0" i="0" u="none" strike="noStrike">
                          <a:solidFill>
                            <a:srgbClr val="000000"/>
                          </a:solidFill>
                          <a:effectLst/>
                          <a:latin typeface="Univers Condensed" panose="020B0506020202050204" pitchFamily="34" charset="0"/>
                        </a:rPr>
                        <a:t>Entretoises supérieures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Tube carré - coins carrés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152 x 152 x 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0,099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173,40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20236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036400"/>
                  </a:ext>
                </a:extLst>
              </a:tr>
              <a:tr h="216303">
                <a:tc>
                  <a:txBody>
                    <a:bodyPr/>
                    <a:lstStyle/>
                    <a:p>
                      <a:pPr algn="ctr" fontAlgn="b"/>
                      <a:r>
                        <a:rPr lang="fr-CA" sz="1100" b="0" i="0" u="none" strike="noStrike">
                          <a:solidFill>
                            <a:srgbClr val="000000"/>
                          </a:solidFill>
                          <a:effectLst/>
                          <a:latin typeface="Univers Condensed" panose="020B0506020202050204" pitchFamily="34" charset="0"/>
                        </a:rPr>
                        <a:t>Entretoises inférieures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Tube carré - coins carrés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152 x 152 x 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0,188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7097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305,44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57,3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373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36316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9698829"/>
                  </a:ext>
                </a:extLst>
              </a:tr>
              <a:tr h="227118">
                <a:tc>
                  <a:txBody>
                    <a:bodyPr/>
                    <a:lstStyle/>
                    <a:p>
                      <a:pPr algn="ctr" fontAlgn="b"/>
                      <a:r>
                        <a:rPr lang="fr-CA" sz="1100" b="0" i="0" u="none" strike="noStrike">
                          <a:solidFill>
                            <a:srgbClr val="000000"/>
                          </a:solidFill>
                          <a:effectLst/>
                          <a:latin typeface="Univers Condensed" panose="020B0506020202050204" pitchFamily="34" charset="0"/>
                        </a:rPr>
                        <a:t>Longerons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Tube carré - coins carrés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127 x 127 x 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0,0815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7,46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117,41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49,3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11461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583383"/>
                  </a:ext>
                </a:extLst>
              </a:tr>
            </a:tbl>
          </a:graphicData>
        </a:graphic>
      </p:graphicFrame>
      <p:sp>
        <p:nvSpPr>
          <p:cNvPr id="8" name="ZoneTexte 7">
            <a:extLst>
              <a:ext uri="{FF2B5EF4-FFF2-40B4-BE49-F238E27FC236}">
                <a16:creationId xmlns:a16="http://schemas.microsoft.com/office/drawing/2014/main" id="{3FF6B4D1-E9C6-91B7-C18A-7E40BDBD8B05}"/>
              </a:ext>
            </a:extLst>
          </p:cNvPr>
          <p:cNvSpPr txBox="1"/>
          <p:nvPr>
            <p:custDataLst>
              <p:tags r:id="rId5"/>
            </p:custDataLst>
          </p:nvPr>
        </p:nvSpPr>
        <p:spPr>
          <a:xfrm>
            <a:off x="838200" y="1920421"/>
            <a:ext cx="4953221" cy="369332"/>
          </a:xfrm>
          <a:prstGeom prst="rect">
            <a:avLst/>
          </a:prstGeom>
          <a:noFill/>
        </p:spPr>
        <p:txBody>
          <a:bodyPr wrap="square" rtlCol="0">
            <a:spAutoFit/>
          </a:bodyPr>
          <a:lstStyle/>
          <a:p>
            <a:r>
              <a:rPr lang="fr-CA" dirty="0">
                <a:latin typeface="Univers Condensed" panose="020B0506020202050204" pitchFamily="34" charset="0"/>
              </a:rPr>
              <a:t>Tableau 1 : Sélection préliminaire des membrures</a:t>
            </a:r>
          </a:p>
        </p:txBody>
      </p:sp>
      <p:sp>
        <p:nvSpPr>
          <p:cNvPr id="9" name="ZoneTexte 8">
            <a:extLst>
              <a:ext uri="{FF2B5EF4-FFF2-40B4-BE49-F238E27FC236}">
                <a16:creationId xmlns:a16="http://schemas.microsoft.com/office/drawing/2014/main" id="{C90C19CD-7462-92CE-9A3D-F59B2D6ADBA1}"/>
              </a:ext>
            </a:extLst>
          </p:cNvPr>
          <p:cNvSpPr txBox="1"/>
          <p:nvPr>
            <p:custDataLst>
              <p:tags r:id="rId6"/>
            </p:custDataLst>
          </p:nvPr>
        </p:nvSpPr>
        <p:spPr>
          <a:xfrm>
            <a:off x="838200" y="4417996"/>
            <a:ext cx="10387842" cy="523220"/>
          </a:xfrm>
          <a:prstGeom prst="rect">
            <a:avLst/>
          </a:prstGeom>
          <a:noFill/>
        </p:spPr>
        <p:txBody>
          <a:bodyPr wrap="square" rtlCol="0">
            <a:spAutoFit/>
          </a:bodyPr>
          <a:lstStyle/>
          <a:p>
            <a:r>
              <a:rPr lang="fr-CA" sz="1400" dirty="0">
                <a:latin typeface="Univers Condensed" panose="020B0506020202050204" pitchFamily="34" charset="0"/>
              </a:rPr>
              <a:t>*Les propriétés des sections sont tirées du « </a:t>
            </a:r>
            <a:r>
              <a:rPr lang="fr-CA" sz="1400" dirty="0">
                <a:latin typeface="Univers Condensed" panose="020B0506020202050204" pitchFamily="34" charset="0"/>
                <a:hlinkClick r:id="rId8"/>
              </a:rPr>
              <a:t>Manuel des propriétés géométriques des sections extrudées en aluminium, 2e édition</a:t>
            </a:r>
            <a:r>
              <a:rPr lang="fr-CA" sz="1400" dirty="0">
                <a:latin typeface="Univers Condensed" panose="020B0506020202050204" pitchFamily="34" charset="0"/>
              </a:rPr>
              <a:t> » publié par </a:t>
            </a:r>
            <a:r>
              <a:rPr lang="fr-CA" sz="1400" dirty="0" err="1">
                <a:latin typeface="Univers Condensed" panose="020B0506020202050204" pitchFamily="34" charset="0"/>
              </a:rPr>
              <a:t>AluQuébec</a:t>
            </a:r>
            <a:r>
              <a:rPr lang="fr-CA" sz="1400" dirty="0">
                <a:latin typeface="Univers Condensed" panose="020B0506020202050204" pitchFamily="34" charset="0"/>
              </a:rPr>
              <a:t>.</a:t>
            </a:r>
          </a:p>
        </p:txBody>
      </p:sp>
    </p:spTree>
    <p:extLst>
      <p:ext uri="{BB962C8B-B14F-4D97-AF65-F5344CB8AC3E}">
        <p14:creationId xmlns:p14="http://schemas.microsoft.com/office/powerpoint/2010/main" val="1721979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21</a:t>
            </a:fld>
            <a:endParaRPr lang="fr-FR" dirty="0"/>
          </a:p>
        </p:txBody>
      </p:sp>
      <p:sp>
        <p:nvSpPr>
          <p:cNvPr id="4" name="Espace réservé du texte 3"/>
          <p:cNvSpPr>
            <a:spLocks noGrp="1"/>
          </p:cNvSpPr>
          <p:nvPr>
            <p:ph type="body" idx="1"/>
            <p:custDataLst>
              <p:tags r:id="rId3"/>
            </p:custDataLst>
          </p:nvPr>
        </p:nvSpPr>
        <p:spPr>
          <a:xfrm>
            <a:off x="839788" y="1440493"/>
            <a:ext cx="10513982" cy="5044283"/>
          </a:xfrm>
        </p:spPr>
        <p:txBody>
          <a:bodyPr>
            <a:noAutofit/>
          </a:bodyPr>
          <a:lstStyle/>
          <a:p>
            <a:r>
              <a:rPr lang="fr-CA" b="1" u="sng" dirty="0"/>
              <a:t>1. Introduction</a:t>
            </a:r>
          </a:p>
          <a:p>
            <a:r>
              <a:rPr lang="fr-CA" dirty="0"/>
              <a:t>Cette note résume les charges qui vont s’appliquer sur la structure de la nouvelle passerelle d’aluminium. Les charges agissant sur ce type de structure sont : les charges mortes (poids propre de la structure), les charges vives (piétons, véhicules d’entretien), les effets de température, les effets du vent et l’accumulation de verglas. </a:t>
            </a:r>
          </a:p>
          <a:p>
            <a:r>
              <a:rPr lang="fr-CA" b="1" u="sng" dirty="0"/>
              <a:t>2. Calculs des charges</a:t>
            </a:r>
          </a:p>
          <a:p>
            <a:r>
              <a:rPr lang="fr-CA" b="1" i="1" dirty="0"/>
              <a:t>2.1 Charges mortes</a:t>
            </a:r>
          </a:p>
          <a:p>
            <a:r>
              <a:rPr lang="fr-CA" dirty="0"/>
              <a:t>Le poids mort de la charpente d’aluminium est automatiquement déterminé par le logiciel d’analyse de structure en utilisant la densité du matériau de 2 700 kg/m³ </a:t>
            </a:r>
            <a:r>
              <a:rPr lang="fr-CA" b="1" dirty="0"/>
              <a:t>[CSA S6:19 17.4.1]</a:t>
            </a:r>
            <a:r>
              <a:rPr lang="fr-CA" dirty="0"/>
              <a:t>. Les poids calculés par le logiciel correspondent au poids linéaire des membrures montrées au </a:t>
            </a:r>
            <a:r>
              <a:rPr lang="fr-CA" dirty="0">
                <a:hlinkClick r:id="rId7" action="ppaction://hlinksldjump"/>
              </a:rPr>
              <a:t>Tableau 1. Sélection préliminaire des membrures</a:t>
            </a:r>
            <a:r>
              <a:rPr lang="fr-CA" dirty="0"/>
              <a:t>. On ajoute au poids des membrures principales de la charpente un supplément de poids mort de l’ordre de 0,130 kN/m réparti sur les 4 cordes pour prendre en compte le poids des lisses formant les garde-corps et le système d’éclairage envisagé par la Ville. Au total, la charpente d’aluminium fait un poids approximatif de </a:t>
            </a:r>
            <a:r>
              <a:rPr lang="fr-CA" b="1" dirty="0"/>
              <a:t>98,3 kN </a:t>
            </a:r>
            <a:r>
              <a:rPr lang="fr-CA" dirty="0"/>
              <a:t>(10 020 kg).</a:t>
            </a:r>
            <a:endParaRPr lang="fr-CA" b="1" dirty="0"/>
          </a:p>
          <a:p>
            <a:r>
              <a:rPr lang="fr-CA" dirty="0"/>
              <a:t>Le platelage sera fait de bois IPE ou de teck du Brésil. Ce type d’essence a une densité très élevée de l’ordre de 1,08, ce qui correspond à un poids volumique de 10,6 kN/m³ (Source Langevin-Forest : </a:t>
            </a:r>
            <a:r>
              <a:rPr lang="fr-CA" dirty="0">
                <a:hlinkClick r:id="rId8"/>
              </a:rPr>
              <a:t>https://www.langevinforest.com/fr/exodeck-ipe-2-po</a:t>
            </a:r>
            <a:r>
              <a:rPr lang="fr-CA" dirty="0"/>
              <a:t>). Le platelage de bois aura une épaisseur nette de 38 mm (1-1/2 po). Le poids du platelage sera donc :</a:t>
            </a:r>
          </a:p>
          <a:p>
            <a:r>
              <a:rPr lang="fr-CA" b="1" dirty="0"/>
              <a:t>0,038 m x 10,6 kN/m³ = 0,403 kN/m². </a:t>
            </a:r>
          </a:p>
          <a:p>
            <a:r>
              <a:rPr lang="fr-CA" dirty="0"/>
              <a:t>Pour le calcul des efforts, on considérera </a:t>
            </a:r>
            <a:r>
              <a:rPr lang="fr-CA" b="1" dirty="0"/>
              <a:t>0,45 kN/m² </a:t>
            </a:r>
            <a:r>
              <a:rPr lang="fr-CA" dirty="0"/>
              <a:t>afin de prendre en compte la quincaillerie et d’autres accessoires pouvant être fixés à la structure. </a:t>
            </a:r>
          </a:p>
          <a:p>
            <a:r>
              <a:rPr lang="fr-CA" dirty="0"/>
              <a:t>Le poids total de la passerelle est donc de l’ordre de 14 700 kg.</a:t>
            </a:r>
          </a:p>
        </p:txBody>
      </p:sp>
      <p:sp>
        <p:nvSpPr>
          <p:cNvPr id="5" name="Titre 4"/>
          <p:cNvSpPr>
            <a:spLocks noGrp="1"/>
          </p:cNvSpPr>
          <p:nvPr>
            <p:ph type="title"/>
            <p:custDataLst>
              <p:tags r:id="rId4"/>
            </p:custDataLst>
          </p:nvPr>
        </p:nvSpPr>
        <p:spPr/>
        <p:txBody>
          <a:bodyPr/>
          <a:lstStyle/>
          <a:p>
            <a:r>
              <a:rPr lang="fr-CA" dirty="0"/>
              <a:t>Étape 2. Calcul des charges</a:t>
            </a:r>
          </a:p>
        </p:txBody>
      </p:sp>
    </p:spTree>
    <p:extLst>
      <p:ext uri="{BB962C8B-B14F-4D97-AF65-F5344CB8AC3E}">
        <p14:creationId xmlns:p14="http://schemas.microsoft.com/office/powerpoint/2010/main" val="826274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900C50-D7ED-423E-D1A8-BD56AA5387C4}"/>
              </a:ext>
            </a:extLst>
          </p:cNvPr>
          <p:cNvSpPr/>
          <p:nvPr>
            <p:custDataLst>
              <p:tags r:id="rId1"/>
            </p:custDataLst>
          </p:nvPr>
        </p:nvSpPr>
        <p:spPr>
          <a:xfrm>
            <a:off x="750771" y="4480725"/>
            <a:ext cx="5101389" cy="1434883"/>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space réservé du pied de page 1"/>
          <p:cNvSpPr>
            <a:spLocks noGrp="1"/>
          </p:cNvSpPr>
          <p:nvPr>
            <p:ph type="ftr" sz="quarter" idx="11"/>
            <p:custDataLst>
              <p:tags r:id="rId2"/>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3"/>
            </p:custDataLst>
          </p:nvPr>
        </p:nvSpPr>
        <p:spPr/>
        <p:txBody>
          <a:bodyPr/>
          <a:lstStyle/>
          <a:p>
            <a:fld id="{82B63C5F-247B-BE4F-ACBC-7BDD67617F3E}" type="slidenum">
              <a:rPr lang="fr-FR" smtClean="0"/>
              <a:t>22</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4"/>
                </p:custDataLst>
              </p:nvPr>
            </p:nvSpPr>
            <p:spPr>
              <a:xfrm>
                <a:off x="839788" y="1440494"/>
                <a:ext cx="10513982" cy="4903938"/>
              </a:xfrm>
            </p:spPr>
            <p:txBody>
              <a:bodyPr>
                <a:normAutofit/>
              </a:bodyPr>
              <a:lstStyle/>
              <a:p>
                <a:r>
                  <a:rPr lang="fr-CA" sz="1400" b="1" i="1" dirty="0"/>
                  <a:t>2.2 Charges vives</a:t>
                </a:r>
              </a:p>
              <a:p>
                <a:r>
                  <a:rPr lang="fr-CA" sz="1400" b="1" i="1" dirty="0"/>
                  <a:t>2.2.1 Surcharge piétonnière </a:t>
                </a:r>
              </a:p>
              <a:p>
                <a:r>
                  <a:rPr lang="fr-CA" dirty="0"/>
                  <a:t>La méthode de calcul de la surcharge piétonnière a été modifiée dans le guide CSA S7:23 et le sera également dans la prochaine édition de la norme S6:25.</a:t>
                </a:r>
                <a:endParaRPr lang="fr-CA" i="1" dirty="0">
                  <a:latin typeface="Cambria Math" panose="02040503050406030204" pitchFamily="18" charset="0"/>
                </a:endParaRPr>
              </a:p>
              <a:p>
                <a14:m>
                  <m:oMath xmlns:m="http://schemas.openxmlformats.org/officeDocument/2006/math">
                    <m:r>
                      <a:rPr lang="fr-CA" b="0" i="1" smtClean="0">
                        <a:latin typeface="Cambria Math" panose="02040503050406030204" pitchFamily="18" charset="0"/>
                      </a:rPr>
                      <m:t>𝑝</m:t>
                    </m:r>
                    <m:r>
                      <a:rPr lang="fr-CA" b="0" i="1" smtClean="0">
                        <a:latin typeface="Cambria Math" panose="02040503050406030204" pitchFamily="18" charset="0"/>
                      </a:rPr>
                      <m:t>=4,25 </m:t>
                    </m:r>
                    <m:r>
                      <a:rPr lang="fr-CA" b="0" i="1" smtClean="0">
                        <a:latin typeface="Cambria Math" panose="02040503050406030204" pitchFamily="18" charset="0"/>
                      </a:rPr>
                      <m:t>𝑘𝑃𝑎</m:t>
                    </m:r>
                    <m:r>
                      <a:rPr lang="fr-CA" b="0" i="1" smtClean="0">
                        <a:latin typeface="Cambria Math" panose="02040503050406030204" pitchFamily="18" charset="0"/>
                        <a:ea typeface="Cambria Math" panose="02040503050406030204" pitchFamily="18" charset="0"/>
                      </a:rPr>
                      <m:t>∙</m:t>
                    </m:r>
                    <m:d>
                      <m:dPr>
                        <m:ctrlPr>
                          <a:rPr lang="fr-CA" b="0" i="1" smtClean="0">
                            <a:latin typeface="Cambria Math" panose="02040503050406030204" pitchFamily="18" charset="0"/>
                            <a:ea typeface="Cambria Math" panose="02040503050406030204" pitchFamily="18" charset="0"/>
                          </a:rPr>
                        </m:ctrlPr>
                      </m:dPr>
                      <m:e>
                        <m:r>
                          <a:rPr lang="fr-CA" b="0" i="1" smtClean="0">
                            <a:latin typeface="Cambria Math" panose="02040503050406030204" pitchFamily="18" charset="0"/>
                            <a:ea typeface="Cambria Math" panose="02040503050406030204" pitchFamily="18" charset="0"/>
                          </a:rPr>
                          <m:t>0,5+ </m:t>
                        </m:r>
                        <m:rad>
                          <m:radPr>
                            <m:degHide m:val="on"/>
                            <m:ctrlPr>
                              <a:rPr lang="fr-CA" b="0" i="1" smtClean="0">
                                <a:latin typeface="Cambria Math" panose="02040503050406030204" pitchFamily="18" charset="0"/>
                                <a:ea typeface="Cambria Math" panose="02040503050406030204" pitchFamily="18" charset="0"/>
                              </a:rPr>
                            </m:ctrlPr>
                          </m:radPr>
                          <m:deg/>
                          <m:e>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5 </m:t>
                                </m:r>
                                <m:r>
                                  <a:rPr lang="fr-CA" b="0" i="1" smtClean="0">
                                    <a:latin typeface="Cambria Math" panose="02040503050406030204" pitchFamily="18" charset="0"/>
                                    <a:ea typeface="Cambria Math" panose="02040503050406030204" pitchFamily="18" charset="0"/>
                                  </a:rPr>
                                  <m:t>𝑚</m:t>
                                </m:r>
                              </m:num>
                              <m:den>
                                <m:r>
                                  <a:rPr lang="fr-CA" b="0" i="1" smtClean="0">
                                    <a:latin typeface="Cambria Math" panose="02040503050406030204" pitchFamily="18" charset="0"/>
                                    <a:ea typeface="Cambria Math" panose="02040503050406030204" pitchFamily="18" charset="0"/>
                                  </a:rPr>
                                  <m:t>𝑠</m:t>
                                </m:r>
                              </m:den>
                            </m:f>
                          </m:e>
                        </m:rad>
                      </m:e>
                    </m:d>
                    <m:r>
                      <a:rPr lang="fr-CA" b="0" i="1" smtClean="0">
                        <a:latin typeface="Cambria Math" panose="02040503050406030204" pitchFamily="18" charset="0"/>
                        <a:ea typeface="Cambria Math" panose="02040503050406030204" pitchFamily="18" charset="0"/>
                      </a:rPr>
                      <m:t>≤4,25 </m:t>
                    </m:r>
                    <m:r>
                      <a:rPr lang="fr-CA" b="0" i="1" smtClean="0">
                        <a:latin typeface="Cambria Math" panose="02040503050406030204" pitchFamily="18" charset="0"/>
                        <a:ea typeface="Cambria Math" panose="02040503050406030204" pitchFamily="18" charset="0"/>
                      </a:rPr>
                      <m:t>𝑘𝑃𝑎</m:t>
                    </m:r>
                  </m:oMath>
                </a14:m>
                <a:r>
                  <a:rPr lang="fr-CA" dirty="0"/>
                  <a:t>	</a:t>
                </a:r>
                <a:r>
                  <a:rPr lang="fr-CA" b="1" dirty="0"/>
                  <a:t>[CSA S7:23 6.5]</a:t>
                </a:r>
              </a:p>
              <a:p>
                <a:endParaRPr lang="fr-CA" dirty="0"/>
              </a:p>
              <a:p>
                <a:r>
                  <a:rPr lang="fr-CA" dirty="0"/>
                  <a:t>Pour une passerelle de 33 m, </a:t>
                </a:r>
                <a:r>
                  <a:rPr lang="fr-CA" b="1" dirty="0"/>
                  <a:t>p=3,78 kPa</a:t>
                </a:r>
              </a:p>
              <a:p>
                <a:endParaRPr lang="fr-CA" b="1" dirty="0">
                  <a:highlight>
                    <a:srgbClr val="FFFF00"/>
                  </a:highlight>
                </a:endParaRPr>
              </a:p>
              <a:p>
                <a:endParaRPr lang="fr-CA" b="1" dirty="0">
                  <a:highlight>
                    <a:srgbClr val="FFFF00"/>
                  </a:highlight>
                </a:endParaRPr>
              </a:p>
              <a:p>
                <a:r>
                  <a:rPr lang="fr-CA" dirty="0"/>
                  <a:t>À titre de référence</a:t>
                </a:r>
              </a:p>
              <a:p>
                <a14:m>
                  <m:oMath xmlns:m="http://schemas.openxmlformats.org/officeDocument/2006/math">
                    <m:r>
                      <a:rPr lang="fr-CA" b="0" i="1" smtClean="0">
                        <a:latin typeface="Cambria Math" panose="02040503050406030204" pitchFamily="18" charset="0"/>
                      </a:rPr>
                      <m:t>𝑝</m:t>
                    </m:r>
                    <m:r>
                      <a:rPr lang="fr-CA" b="0" i="1" smtClean="0">
                        <a:latin typeface="Cambria Math" panose="02040503050406030204" pitchFamily="18" charset="0"/>
                      </a:rPr>
                      <m:t>=1,6 </m:t>
                    </m:r>
                    <m:r>
                      <a:rPr lang="fr-CA" b="0" i="1" smtClean="0">
                        <a:latin typeface="Cambria Math" panose="02040503050406030204" pitchFamily="18" charset="0"/>
                      </a:rPr>
                      <m:t>𝑘𝑃𝑎</m:t>
                    </m:r>
                    <m:r>
                      <a:rPr lang="fr-CA" b="0" i="1" smtClean="0">
                        <a:latin typeface="Cambria Math" panose="02040503050406030204" pitchFamily="18" charset="0"/>
                      </a:rPr>
                      <m:t> ≤5,0 − </m:t>
                    </m:r>
                    <m:f>
                      <m:fPr>
                        <m:ctrlPr>
                          <a:rPr lang="fr-CA" b="0" i="1" smtClean="0">
                            <a:latin typeface="Cambria Math" panose="02040503050406030204" pitchFamily="18" charset="0"/>
                          </a:rPr>
                        </m:ctrlPr>
                      </m:fPr>
                      <m:num>
                        <m:r>
                          <a:rPr lang="fr-CA" b="0" i="1" smtClean="0">
                            <a:latin typeface="Cambria Math" panose="02040503050406030204" pitchFamily="18" charset="0"/>
                          </a:rPr>
                          <m:t>𝑠</m:t>
                        </m:r>
                      </m:num>
                      <m:den>
                        <m:r>
                          <a:rPr lang="fr-CA" b="0" i="1" smtClean="0">
                            <a:latin typeface="Cambria Math" panose="02040503050406030204" pitchFamily="18" charset="0"/>
                          </a:rPr>
                          <m:t>30</m:t>
                        </m:r>
                      </m:den>
                    </m:f>
                    <m:r>
                      <a:rPr lang="fr-CA" b="0" i="1" smtClean="0">
                        <a:latin typeface="Cambria Math" panose="02040503050406030204" pitchFamily="18" charset="0"/>
                        <a:ea typeface="Cambria Math" panose="02040503050406030204" pitchFamily="18" charset="0"/>
                      </a:rPr>
                      <m:t>≤4,0 </m:t>
                    </m:r>
                    <m:r>
                      <a:rPr lang="fr-CA" b="0" i="1" smtClean="0">
                        <a:latin typeface="Cambria Math" panose="02040503050406030204" pitchFamily="18" charset="0"/>
                        <a:ea typeface="Cambria Math" panose="02040503050406030204" pitchFamily="18" charset="0"/>
                      </a:rPr>
                      <m:t>𝑘𝑃𝑎</m:t>
                    </m:r>
                  </m:oMath>
                </a14:m>
                <a:r>
                  <a:rPr lang="fr-CA" dirty="0"/>
                  <a:t>	</a:t>
                </a:r>
                <a:r>
                  <a:rPr lang="fr-CA" b="1" dirty="0"/>
                  <a:t>[CSA S6:19 3.8.9]</a:t>
                </a:r>
              </a:p>
              <a:p>
                <a:r>
                  <a:rPr lang="fr-CA" dirty="0"/>
                  <a:t>Pour une passerelle de 33 m, </a:t>
                </a:r>
                <a:r>
                  <a:rPr lang="fr-CA" b="1" dirty="0"/>
                  <a:t>p=3,9 kPa</a:t>
                </a:r>
              </a:p>
              <a:p>
                <a:endParaRPr lang="fr-CA" b="1" dirty="0"/>
              </a:p>
              <a:p>
                <a:endParaRPr lang="fr-CA" b="1" dirty="0">
                  <a:highlight>
                    <a:srgbClr val="FFFF00"/>
                  </a:highlight>
                </a:endParaRP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8"/>
                </p:custDataLst>
              </p:nvPr>
            </p:nvSpPr>
            <p:spPr>
              <a:xfrm>
                <a:off x="839788" y="1440494"/>
                <a:ext cx="10513982" cy="4903938"/>
              </a:xfrm>
              <a:blipFill>
                <a:blip r:embed="rId9"/>
                <a:stretch>
                  <a:fillRect l="-1218" t="-1615" r="-754"/>
                </a:stretch>
              </a:blipFill>
            </p:spPr>
            <p:txBody>
              <a:bodyPr/>
              <a:lstStyle/>
              <a:p>
                <a:r>
                  <a:rPr lang="fr-CA">
                    <a:noFill/>
                  </a:rPr>
                  <a:t> </a:t>
                </a:r>
              </a:p>
            </p:txBody>
          </p:sp>
        </mc:Fallback>
      </mc:AlternateContent>
      <p:sp>
        <p:nvSpPr>
          <p:cNvPr id="5" name="Titre 4"/>
          <p:cNvSpPr>
            <a:spLocks noGrp="1"/>
          </p:cNvSpPr>
          <p:nvPr>
            <p:ph type="title"/>
            <p:custDataLst>
              <p:tags r:id="rId5"/>
            </p:custDataLst>
          </p:nvPr>
        </p:nvSpPr>
        <p:spPr/>
        <p:txBody>
          <a:bodyPr/>
          <a:lstStyle/>
          <a:p>
            <a:r>
              <a:rPr lang="fr-CA"/>
              <a:t>Étape 2. </a:t>
            </a:r>
            <a:r>
              <a:rPr lang="fr-CA" dirty="0"/>
              <a:t>Calcul des charges</a:t>
            </a:r>
          </a:p>
        </p:txBody>
      </p:sp>
      <p:pic>
        <p:nvPicPr>
          <p:cNvPr id="79" name="Image 78">
            <a:extLst>
              <a:ext uri="{FF2B5EF4-FFF2-40B4-BE49-F238E27FC236}">
                <a16:creationId xmlns:a16="http://schemas.microsoft.com/office/drawing/2014/main" id="{7FDDE4F3-313C-1596-AF25-46B4883B82EB}"/>
              </a:ext>
            </a:extLst>
          </p:cNvPr>
          <p:cNvPicPr>
            <a:picLocks noChangeAspect="1"/>
          </p:cNvPicPr>
          <p:nvPr>
            <p:custDataLst>
              <p:tags r:id="rId6"/>
            </p:custDataLst>
          </p:nvPr>
        </p:nvPicPr>
        <p:blipFill>
          <a:blip r:embed="rId10"/>
          <a:stretch>
            <a:fillRect/>
          </a:stretch>
        </p:blipFill>
        <p:spPr>
          <a:xfrm>
            <a:off x="6013021" y="2475018"/>
            <a:ext cx="5339191" cy="3869414"/>
          </a:xfrm>
          <a:prstGeom prst="rect">
            <a:avLst/>
          </a:prstGeom>
        </p:spPr>
      </p:pic>
    </p:spTree>
    <p:extLst>
      <p:ext uri="{BB962C8B-B14F-4D97-AF65-F5344CB8AC3E}">
        <p14:creationId xmlns:p14="http://schemas.microsoft.com/office/powerpoint/2010/main" val="2339683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23</a:t>
            </a:fld>
            <a:endParaRPr lang="fr-FR" dirty="0"/>
          </a:p>
        </p:txBody>
      </p:sp>
      <p:sp>
        <p:nvSpPr>
          <p:cNvPr id="4" name="Espace réservé du texte 3"/>
          <p:cNvSpPr>
            <a:spLocks noGrp="1"/>
          </p:cNvSpPr>
          <p:nvPr>
            <p:ph type="body" idx="1"/>
            <p:custDataLst>
              <p:tags r:id="rId3"/>
            </p:custDataLst>
          </p:nvPr>
        </p:nvSpPr>
        <p:spPr>
          <a:xfrm>
            <a:off x="838200" y="1551121"/>
            <a:ext cx="10513982" cy="926926"/>
          </a:xfrm>
        </p:spPr>
        <p:txBody>
          <a:bodyPr>
            <a:normAutofit lnSpcReduction="10000"/>
          </a:bodyPr>
          <a:lstStyle/>
          <a:p>
            <a:r>
              <a:rPr lang="fr-CA" sz="1400" b="1" i="1" dirty="0"/>
              <a:t>2.2.2 Surcharge véhicule d’entretien</a:t>
            </a:r>
          </a:p>
          <a:p>
            <a:r>
              <a:rPr lang="fr-CA" dirty="0"/>
              <a:t>Lorsque la voie carrossable d’une passerelle piétonnière fait plus de 3 m de largeur et qu’il n’y a pas d’obstacle limitant l’accès à un véhicule, la passerelle doit être conçue pour supporter le passage d’un véhicule d’entretien tel que défini sur la figure ci-dessous. </a:t>
            </a:r>
            <a:r>
              <a:rPr lang="fr-CA" b="1" dirty="0"/>
              <a:t>[CSA S6:19 3.8.11 et CSA S7:23 6.7].</a:t>
            </a:r>
          </a:p>
        </p:txBody>
      </p:sp>
      <p:sp>
        <p:nvSpPr>
          <p:cNvPr id="5" name="Titre 4"/>
          <p:cNvSpPr>
            <a:spLocks noGrp="1"/>
          </p:cNvSpPr>
          <p:nvPr>
            <p:ph type="title"/>
            <p:custDataLst>
              <p:tags r:id="rId4"/>
            </p:custDataLst>
          </p:nvPr>
        </p:nvSpPr>
        <p:spPr/>
        <p:txBody>
          <a:bodyPr/>
          <a:lstStyle/>
          <a:p>
            <a:r>
              <a:rPr lang="fr-CA"/>
              <a:t>Étape 2. </a:t>
            </a:r>
            <a:r>
              <a:rPr lang="fr-CA" dirty="0"/>
              <a:t>Calcul des charges</a:t>
            </a:r>
          </a:p>
        </p:txBody>
      </p:sp>
      <p:grpSp>
        <p:nvGrpSpPr>
          <p:cNvPr id="9" name="Group 3">
            <a:extLst>
              <a:ext uri="{FF2B5EF4-FFF2-40B4-BE49-F238E27FC236}">
                <a16:creationId xmlns:a16="http://schemas.microsoft.com/office/drawing/2014/main" id="{35AE43AB-D577-E0CD-AAB2-F8B49A051006}"/>
              </a:ext>
            </a:extLst>
          </p:cNvPr>
          <p:cNvGrpSpPr>
            <a:grpSpLocks noChangeAspect="1"/>
          </p:cNvGrpSpPr>
          <p:nvPr>
            <p:custDataLst>
              <p:tags r:id="rId5"/>
            </p:custDataLst>
          </p:nvPr>
        </p:nvGrpSpPr>
        <p:grpSpPr bwMode="auto">
          <a:xfrm>
            <a:off x="1089123" y="2683135"/>
            <a:ext cx="3919691" cy="3761342"/>
            <a:chOff x="2033" y="426"/>
            <a:chExt cx="3614" cy="3468"/>
          </a:xfrm>
        </p:grpSpPr>
        <p:sp>
          <p:nvSpPr>
            <p:cNvPr id="10" name="AutoShape 2">
              <a:extLst>
                <a:ext uri="{FF2B5EF4-FFF2-40B4-BE49-F238E27FC236}">
                  <a16:creationId xmlns:a16="http://schemas.microsoft.com/office/drawing/2014/main" id="{1510C3BE-AB6C-A645-239D-985B1A137CCF}"/>
                </a:ext>
              </a:extLst>
            </p:cNvPr>
            <p:cNvSpPr>
              <a:spLocks noChangeAspect="1" noChangeArrowheads="1" noTextEdit="1"/>
            </p:cNvSpPr>
            <p:nvPr/>
          </p:nvSpPr>
          <p:spPr bwMode="auto">
            <a:xfrm>
              <a:off x="2033" y="426"/>
              <a:ext cx="3614" cy="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1028" name="Picture 4">
              <a:extLst>
                <a:ext uri="{FF2B5EF4-FFF2-40B4-BE49-F238E27FC236}">
                  <a16:creationId xmlns:a16="http://schemas.microsoft.com/office/drawing/2014/main" id="{AB999547-C6FD-FD19-B929-A5E2F7998B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3" y="426"/>
              <a:ext cx="3620" cy="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ZoneTexte 11">
            <a:extLst>
              <a:ext uri="{FF2B5EF4-FFF2-40B4-BE49-F238E27FC236}">
                <a16:creationId xmlns:a16="http://schemas.microsoft.com/office/drawing/2014/main" id="{EEACBD66-FE90-4E8C-344A-077353FF625E}"/>
              </a:ext>
            </a:extLst>
          </p:cNvPr>
          <p:cNvSpPr txBox="1"/>
          <p:nvPr>
            <p:custDataLst>
              <p:tags r:id="rId6"/>
            </p:custDataLst>
          </p:nvPr>
        </p:nvSpPr>
        <p:spPr>
          <a:xfrm>
            <a:off x="838200" y="6400412"/>
            <a:ext cx="3621833" cy="276999"/>
          </a:xfrm>
          <a:prstGeom prst="rect">
            <a:avLst/>
          </a:prstGeom>
          <a:noFill/>
        </p:spPr>
        <p:txBody>
          <a:bodyPr wrap="square" rtlCol="0">
            <a:spAutoFit/>
          </a:bodyPr>
          <a:lstStyle/>
          <a:p>
            <a:r>
              <a:rPr lang="fr-CA" sz="1200" dirty="0"/>
              <a:t>Source : CSA S6:19 </a:t>
            </a:r>
            <a:r>
              <a:rPr lang="fr-CA" sz="1200"/>
              <a:t>Figure 3.4 </a:t>
            </a:r>
            <a:r>
              <a:rPr lang="fr-CA" sz="1200" dirty="0"/>
              <a:t>et CSA S7:23 </a:t>
            </a:r>
            <a:r>
              <a:rPr lang="fr-CA" sz="1200"/>
              <a:t>Figure 6.1</a:t>
            </a:r>
            <a:endParaRPr lang="fr-CA" sz="1200" dirty="0"/>
          </a:p>
        </p:txBody>
      </p:sp>
      <p:sp>
        <p:nvSpPr>
          <p:cNvPr id="13" name="ZoneTexte 12">
            <a:extLst>
              <a:ext uri="{FF2B5EF4-FFF2-40B4-BE49-F238E27FC236}">
                <a16:creationId xmlns:a16="http://schemas.microsoft.com/office/drawing/2014/main" id="{E425839C-BB18-8306-D49F-85C7A71DCB10}"/>
              </a:ext>
            </a:extLst>
          </p:cNvPr>
          <p:cNvSpPr txBox="1"/>
          <p:nvPr>
            <p:custDataLst>
              <p:tags r:id="rId7"/>
            </p:custDataLst>
          </p:nvPr>
        </p:nvSpPr>
        <p:spPr>
          <a:xfrm>
            <a:off x="5840963" y="2957804"/>
            <a:ext cx="5385079" cy="1323439"/>
          </a:xfrm>
          <a:prstGeom prst="rect">
            <a:avLst/>
          </a:prstGeom>
          <a:noFill/>
        </p:spPr>
        <p:txBody>
          <a:bodyPr wrap="square" rtlCol="0">
            <a:spAutoFit/>
          </a:bodyPr>
          <a:lstStyle/>
          <a:p>
            <a:r>
              <a:rPr lang="fr-CA" sz="1600" dirty="0">
                <a:latin typeface="Univers Condensed Light" panose="020B0306020202040204" pitchFamily="34" charset="0"/>
              </a:rPr>
              <a:t>Cette charge ne doit être considérée qu’aux états limites ultimes et aucun coefficient de majoration dynamique ne doit être appliqué.</a:t>
            </a:r>
          </a:p>
          <a:p>
            <a:endParaRPr lang="fr-CA" sz="1600" dirty="0">
              <a:latin typeface="Univers Condensed Light" panose="020B0306020202040204" pitchFamily="34" charset="0"/>
            </a:endParaRPr>
          </a:p>
          <a:p>
            <a:r>
              <a:rPr lang="fr-CA" sz="1600" dirty="0">
                <a:latin typeface="Univers Condensed Light" panose="020B0306020202040204" pitchFamily="34" charset="0"/>
              </a:rPr>
              <a:t>La charge due au véhicule d’entretien ne doit pas être appliquée simultanément avec la charge piétonnière.</a:t>
            </a:r>
          </a:p>
        </p:txBody>
      </p:sp>
    </p:spTree>
    <p:extLst>
      <p:ext uri="{BB962C8B-B14F-4D97-AF65-F5344CB8AC3E}">
        <p14:creationId xmlns:p14="http://schemas.microsoft.com/office/powerpoint/2010/main" val="1066599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24</a:t>
            </a:fld>
            <a:endParaRPr lang="fr-FR" dirty="0"/>
          </a:p>
        </p:txBody>
      </p:sp>
      <p:sp>
        <p:nvSpPr>
          <p:cNvPr id="4" name="Espace réservé du texte 3"/>
          <p:cNvSpPr>
            <a:spLocks noGrp="1"/>
          </p:cNvSpPr>
          <p:nvPr>
            <p:ph type="body" idx="1"/>
            <p:custDataLst>
              <p:tags r:id="rId3"/>
            </p:custDataLst>
          </p:nvPr>
        </p:nvSpPr>
        <p:spPr>
          <a:xfrm>
            <a:off x="847535" y="1212980"/>
            <a:ext cx="10513982" cy="4236649"/>
          </a:xfrm>
        </p:spPr>
        <p:txBody>
          <a:bodyPr/>
          <a:lstStyle/>
          <a:p>
            <a:r>
              <a:rPr lang="fr-CA" sz="1400" b="1" i="1" dirty="0"/>
              <a:t>2.2.3 Surcharge sur les dispositifs de retenue</a:t>
            </a:r>
          </a:p>
          <a:p>
            <a:r>
              <a:rPr lang="fr-CA" dirty="0"/>
              <a:t>Les dispositifs de retenue pour les piétons et les cyclistes doivent supporter une charge uniforme de 1,20 kN/m. Cette charge doit être appliquée simultanément dans les directions verticale et horizontale </a:t>
            </a:r>
            <a:r>
              <a:rPr lang="fr-CA" b="1" dirty="0"/>
              <a:t>[CSA S6:19 3.8.8.2]</a:t>
            </a:r>
            <a:r>
              <a:rPr lang="fr-CA" dirty="0"/>
              <a:t>. De plus, chaque élément du dispositif doit résister à une charge concentrée de 0,5 kN appliquée en un point quelconque de l’élément pour produire l’effort maximal. La charge est appliquée à une hauteur de 900 mm au-dessus du tablier.</a:t>
            </a:r>
          </a:p>
          <a:p>
            <a:r>
              <a:rPr lang="fr-CA" b="1" i="1" dirty="0"/>
              <a:t>2.3 Effets thermiques</a:t>
            </a:r>
          </a:p>
          <a:p>
            <a:r>
              <a:rPr lang="fr-CA" dirty="0"/>
              <a:t>Les effets dus à la dilatation thermique des matériaux doivent être pris en compte.</a:t>
            </a:r>
          </a:p>
          <a:p>
            <a:r>
              <a:rPr lang="fr-CA" dirty="0"/>
              <a:t>La passerelle proposée a une ossature de type A de plus de 2 m de haut </a:t>
            </a:r>
            <a:r>
              <a:rPr lang="fr-CA" b="1" dirty="0"/>
              <a:t>[CSA S6:19 3.9.3]</a:t>
            </a:r>
            <a:r>
              <a:rPr lang="fr-CA" dirty="0"/>
              <a:t>. Rappelons que la température moyenne quotidienne maximale au site est de 30°C et -34°C pour la température moyenne quotidienne minimale. </a:t>
            </a:r>
          </a:p>
          <a:p>
            <a:r>
              <a:rPr lang="fr-CA" dirty="0"/>
              <a:t>Selon l’article </a:t>
            </a:r>
            <a:r>
              <a:rPr lang="fr-CA" b="1" dirty="0"/>
              <a:t>[CSA S6:19 3.9.4.1] </a:t>
            </a:r>
            <a:r>
              <a:rPr lang="fr-CA" dirty="0"/>
              <a:t>et les tableaux </a:t>
            </a:r>
            <a:r>
              <a:rPr lang="fr-CA" b="1" dirty="0"/>
              <a:t>[CSA S6:19 Tableau 3.8 et Figure 3.5]</a:t>
            </a:r>
            <a:r>
              <a:rPr lang="fr-CA" dirty="0"/>
              <a:t>, les températures effectives sont :</a:t>
            </a:r>
            <a:endParaRPr lang="fr-CA" b="1" dirty="0"/>
          </a:p>
          <a:p>
            <a:pPr marL="285750" indent="-285750">
              <a:buFont typeface="Arial" panose="020B0604020202020204" pitchFamily="34" charset="0"/>
              <a:buChar char="•"/>
            </a:pPr>
            <a:r>
              <a:rPr lang="fr-CA" dirty="0"/>
              <a:t>La température effective maximale = 30°C + 25°C - 7°C = 48°C</a:t>
            </a:r>
          </a:p>
          <a:p>
            <a:pPr marL="285750" indent="-285750">
              <a:buFont typeface="Arial" panose="020B0604020202020204" pitchFamily="34" charset="0"/>
              <a:buChar char="•"/>
            </a:pPr>
            <a:r>
              <a:rPr lang="fr-CA" dirty="0"/>
              <a:t>La température effective minimale = -34°C - 15°C + 10°C = -39°C</a:t>
            </a:r>
          </a:p>
        </p:txBody>
      </p:sp>
      <p:sp>
        <p:nvSpPr>
          <p:cNvPr id="5" name="Titre 4"/>
          <p:cNvSpPr>
            <a:spLocks noGrp="1"/>
          </p:cNvSpPr>
          <p:nvPr>
            <p:ph type="title"/>
            <p:custDataLst>
              <p:tags r:id="rId4"/>
            </p:custDataLst>
          </p:nvPr>
        </p:nvSpPr>
        <p:spPr/>
        <p:txBody>
          <a:bodyPr/>
          <a:lstStyle/>
          <a:p>
            <a:r>
              <a:rPr lang="fr-CA" dirty="0"/>
              <a:t>Étape 2. Calcul des charges</a:t>
            </a:r>
          </a:p>
        </p:txBody>
      </p:sp>
      <p:grpSp>
        <p:nvGrpSpPr>
          <p:cNvPr id="8" name="Group 4">
            <a:extLst>
              <a:ext uri="{FF2B5EF4-FFF2-40B4-BE49-F238E27FC236}">
                <a16:creationId xmlns:a16="http://schemas.microsoft.com/office/drawing/2014/main" id="{12CFBBD8-B60B-AB9F-F17A-DBF04247894C}"/>
              </a:ext>
            </a:extLst>
          </p:cNvPr>
          <p:cNvGrpSpPr>
            <a:grpSpLocks noChangeAspect="1"/>
          </p:cNvGrpSpPr>
          <p:nvPr>
            <p:custDataLst>
              <p:tags r:id="rId5"/>
            </p:custDataLst>
          </p:nvPr>
        </p:nvGrpSpPr>
        <p:grpSpPr bwMode="auto">
          <a:xfrm>
            <a:off x="6251221" y="4433558"/>
            <a:ext cx="5102549" cy="1910874"/>
            <a:chOff x="1864" y="1420"/>
            <a:chExt cx="3952" cy="1480"/>
          </a:xfrm>
        </p:grpSpPr>
        <p:sp>
          <p:nvSpPr>
            <p:cNvPr id="9" name="AutoShape 3">
              <a:extLst>
                <a:ext uri="{FF2B5EF4-FFF2-40B4-BE49-F238E27FC236}">
                  <a16:creationId xmlns:a16="http://schemas.microsoft.com/office/drawing/2014/main" id="{C276B2E9-6066-0C1D-891D-9D6935315631}"/>
                </a:ext>
              </a:extLst>
            </p:cNvPr>
            <p:cNvSpPr>
              <a:spLocks noChangeAspect="1" noChangeArrowheads="1" noTextEdit="1"/>
            </p:cNvSpPr>
            <p:nvPr/>
          </p:nvSpPr>
          <p:spPr bwMode="auto">
            <a:xfrm>
              <a:off x="1864" y="1420"/>
              <a:ext cx="3952" cy="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2053" name="Picture 5">
              <a:extLst>
                <a:ext uri="{FF2B5EF4-FFF2-40B4-BE49-F238E27FC236}">
                  <a16:creationId xmlns:a16="http://schemas.microsoft.com/office/drawing/2014/main" id="{DEAD5AA5-AE82-2955-EB5A-8CEB41EA1D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4" y="1420"/>
              <a:ext cx="3958"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e 20">
            <a:extLst>
              <a:ext uri="{FF2B5EF4-FFF2-40B4-BE49-F238E27FC236}">
                <a16:creationId xmlns:a16="http://schemas.microsoft.com/office/drawing/2014/main" id="{20431C54-ED8F-BEA7-4FCE-D71739329E44}"/>
              </a:ext>
            </a:extLst>
          </p:cNvPr>
          <p:cNvGrpSpPr/>
          <p:nvPr>
            <p:custDataLst>
              <p:tags r:id="rId6"/>
            </p:custDataLst>
          </p:nvPr>
        </p:nvGrpSpPr>
        <p:grpSpPr>
          <a:xfrm>
            <a:off x="453800" y="4744616"/>
            <a:ext cx="5642200" cy="1800807"/>
            <a:chOff x="717396" y="2794580"/>
            <a:chExt cx="10063055" cy="3096520"/>
          </a:xfrm>
        </p:grpSpPr>
        <p:grpSp>
          <p:nvGrpSpPr>
            <p:cNvPr id="16" name="Groupe 15">
              <a:extLst>
                <a:ext uri="{FF2B5EF4-FFF2-40B4-BE49-F238E27FC236}">
                  <a16:creationId xmlns:a16="http://schemas.microsoft.com/office/drawing/2014/main" id="{9BE5364B-3FD6-37E5-DD35-2B2EAD44746D}"/>
                </a:ext>
              </a:extLst>
            </p:cNvPr>
            <p:cNvGrpSpPr/>
            <p:nvPr/>
          </p:nvGrpSpPr>
          <p:grpSpPr>
            <a:xfrm>
              <a:off x="717396" y="3548800"/>
              <a:ext cx="10063055" cy="2342300"/>
              <a:chOff x="839788" y="1206500"/>
              <a:chExt cx="10063055" cy="2342300"/>
            </a:xfrm>
          </p:grpSpPr>
          <p:grpSp>
            <p:nvGrpSpPr>
              <p:cNvPr id="10" name="Group 4">
                <a:extLst>
                  <a:ext uri="{FF2B5EF4-FFF2-40B4-BE49-F238E27FC236}">
                    <a16:creationId xmlns:a16="http://schemas.microsoft.com/office/drawing/2014/main" id="{9AC83E3C-909B-E51E-70C4-1E3EC82C33A3}"/>
                  </a:ext>
                </a:extLst>
              </p:cNvPr>
              <p:cNvGrpSpPr>
                <a:grpSpLocks noChangeAspect="1"/>
              </p:cNvGrpSpPr>
              <p:nvPr/>
            </p:nvGrpSpPr>
            <p:grpSpPr bwMode="auto">
              <a:xfrm>
                <a:off x="839788" y="1206500"/>
                <a:ext cx="5127625" cy="2222500"/>
                <a:chOff x="2225" y="1460"/>
                <a:chExt cx="3230" cy="1400"/>
              </a:xfrm>
            </p:grpSpPr>
            <p:sp>
              <p:nvSpPr>
                <p:cNvPr id="11" name="AutoShape 3">
                  <a:extLst>
                    <a:ext uri="{FF2B5EF4-FFF2-40B4-BE49-F238E27FC236}">
                      <a16:creationId xmlns:a16="http://schemas.microsoft.com/office/drawing/2014/main" id="{6F1C4A91-F043-2609-4193-49B5814DE815}"/>
                    </a:ext>
                  </a:extLst>
                </p:cNvPr>
                <p:cNvSpPr>
                  <a:spLocks noChangeAspect="1" noChangeArrowheads="1" noTextEdit="1"/>
                </p:cNvSpPr>
                <p:nvPr/>
              </p:nvSpPr>
              <p:spPr bwMode="auto">
                <a:xfrm>
                  <a:off x="2225" y="1460"/>
                  <a:ext cx="3230"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1029" name="Picture 5">
                  <a:extLst>
                    <a:ext uri="{FF2B5EF4-FFF2-40B4-BE49-F238E27FC236}">
                      <a16:creationId xmlns:a16="http://schemas.microsoft.com/office/drawing/2014/main" id="{4D55A4FE-A9C3-385F-C5C6-3616C53D87F8}"/>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5" y="1460"/>
                  <a:ext cx="3236"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8">
                <a:extLst>
                  <a:ext uri="{FF2B5EF4-FFF2-40B4-BE49-F238E27FC236}">
                    <a16:creationId xmlns:a16="http://schemas.microsoft.com/office/drawing/2014/main" id="{CF9AC70C-021D-DD8A-C408-E6F9EED192FC}"/>
                  </a:ext>
                </a:extLst>
              </p:cNvPr>
              <p:cNvGrpSpPr>
                <a:grpSpLocks noChangeAspect="1"/>
              </p:cNvGrpSpPr>
              <p:nvPr/>
            </p:nvGrpSpPr>
            <p:grpSpPr bwMode="auto">
              <a:xfrm>
                <a:off x="5810143" y="1326300"/>
                <a:ext cx="5092700" cy="2222500"/>
                <a:chOff x="2236" y="1460"/>
                <a:chExt cx="3208" cy="1400"/>
              </a:xfrm>
            </p:grpSpPr>
            <p:sp>
              <p:nvSpPr>
                <p:cNvPr id="15" name="AutoShape 7">
                  <a:extLst>
                    <a:ext uri="{FF2B5EF4-FFF2-40B4-BE49-F238E27FC236}">
                      <a16:creationId xmlns:a16="http://schemas.microsoft.com/office/drawing/2014/main" id="{D29E1914-8593-24E2-6A05-D780161D6E87}"/>
                    </a:ext>
                  </a:extLst>
                </p:cNvPr>
                <p:cNvSpPr>
                  <a:spLocks noChangeAspect="1" noChangeArrowheads="1" noTextEdit="1"/>
                </p:cNvSpPr>
                <p:nvPr/>
              </p:nvSpPr>
              <p:spPr bwMode="auto">
                <a:xfrm>
                  <a:off x="2236" y="1460"/>
                  <a:ext cx="3208"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1033" name="Picture 9">
                  <a:extLst>
                    <a:ext uri="{FF2B5EF4-FFF2-40B4-BE49-F238E27FC236}">
                      <a16:creationId xmlns:a16="http://schemas.microsoft.com/office/drawing/2014/main" id="{122BB0B4-E2BF-5258-2E2C-54078ED47AF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1460"/>
                  <a:ext cx="3214"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9" name="Group 12">
              <a:extLst>
                <a:ext uri="{FF2B5EF4-FFF2-40B4-BE49-F238E27FC236}">
                  <a16:creationId xmlns:a16="http://schemas.microsoft.com/office/drawing/2014/main" id="{8DBF43ED-F138-3411-2A80-457F8CA5BF49}"/>
                </a:ext>
              </a:extLst>
            </p:cNvPr>
            <p:cNvGrpSpPr>
              <a:grpSpLocks noChangeAspect="1"/>
            </p:cNvGrpSpPr>
            <p:nvPr/>
          </p:nvGrpSpPr>
          <p:grpSpPr bwMode="auto">
            <a:xfrm>
              <a:off x="2700084" y="2794580"/>
              <a:ext cx="6705600" cy="860425"/>
              <a:chOff x="1728" y="1889"/>
              <a:chExt cx="4224" cy="542"/>
            </a:xfrm>
          </p:grpSpPr>
          <p:sp>
            <p:nvSpPr>
              <p:cNvPr id="20" name="AutoShape 11">
                <a:extLst>
                  <a:ext uri="{FF2B5EF4-FFF2-40B4-BE49-F238E27FC236}">
                    <a16:creationId xmlns:a16="http://schemas.microsoft.com/office/drawing/2014/main" id="{16B328B8-C636-ADFA-048E-A7D45E402184}"/>
                  </a:ext>
                </a:extLst>
              </p:cNvPr>
              <p:cNvSpPr>
                <a:spLocks noChangeAspect="1" noChangeArrowheads="1" noTextEdit="1"/>
              </p:cNvSpPr>
              <p:nvPr/>
            </p:nvSpPr>
            <p:spPr bwMode="auto">
              <a:xfrm>
                <a:off x="1728" y="1889"/>
                <a:ext cx="4224"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1037" name="Picture 13">
                <a:extLst>
                  <a:ext uri="{FF2B5EF4-FFF2-40B4-BE49-F238E27FC236}">
                    <a16:creationId xmlns:a16="http://schemas.microsoft.com/office/drawing/2014/main" id="{68FD1C3E-2F93-51C3-7091-3A3B9F0AD41E}"/>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8" y="1889"/>
                <a:ext cx="4230"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 name="ZoneTexte 11">
            <a:extLst>
              <a:ext uri="{FF2B5EF4-FFF2-40B4-BE49-F238E27FC236}">
                <a16:creationId xmlns:a16="http://schemas.microsoft.com/office/drawing/2014/main" id="{651C29BE-86D4-17EF-50A2-CF4D6476D0D0}"/>
              </a:ext>
            </a:extLst>
          </p:cNvPr>
          <p:cNvSpPr txBox="1"/>
          <p:nvPr>
            <p:custDataLst>
              <p:tags r:id="rId7"/>
            </p:custDataLst>
          </p:nvPr>
        </p:nvSpPr>
        <p:spPr>
          <a:xfrm>
            <a:off x="266887" y="6510453"/>
            <a:ext cx="3621833" cy="276999"/>
          </a:xfrm>
          <a:prstGeom prst="rect">
            <a:avLst/>
          </a:prstGeom>
          <a:noFill/>
        </p:spPr>
        <p:txBody>
          <a:bodyPr wrap="square" rtlCol="0">
            <a:spAutoFit/>
          </a:bodyPr>
          <a:lstStyle/>
          <a:p>
            <a:r>
              <a:rPr lang="fr-CA" sz="1200" dirty="0"/>
              <a:t>Source : CSA S6:19 </a:t>
            </a:r>
            <a:r>
              <a:rPr lang="fr-CA" sz="1200"/>
              <a:t>Figure 3.5 </a:t>
            </a:r>
            <a:r>
              <a:rPr lang="fr-CA" sz="1200" dirty="0"/>
              <a:t>et </a:t>
            </a:r>
            <a:r>
              <a:rPr lang="fr-CA" sz="1200"/>
              <a:t>Tableau 3.8</a:t>
            </a:r>
            <a:endParaRPr lang="fr-CA" sz="1200" dirty="0"/>
          </a:p>
        </p:txBody>
      </p:sp>
    </p:spTree>
    <p:extLst>
      <p:ext uri="{BB962C8B-B14F-4D97-AF65-F5344CB8AC3E}">
        <p14:creationId xmlns:p14="http://schemas.microsoft.com/office/powerpoint/2010/main" val="3823898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25</a:t>
            </a:fld>
            <a:endParaRPr lang="fr-FR" dirty="0"/>
          </a:p>
        </p:txBody>
      </p:sp>
      <p:sp>
        <p:nvSpPr>
          <p:cNvPr id="4" name="Espace réservé du texte 3"/>
          <p:cNvSpPr>
            <a:spLocks noGrp="1"/>
          </p:cNvSpPr>
          <p:nvPr>
            <p:ph type="body" idx="1"/>
            <p:custDataLst>
              <p:tags r:id="rId3"/>
            </p:custDataLst>
          </p:nvPr>
        </p:nvSpPr>
        <p:spPr>
          <a:xfrm>
            <a:off x="839788" y="1440494"/>
            <a:ext cx="10513982" cy="4041258"/>
          </a:xfrm>
        </p:spPr>
        <p:txBody>
          <a:bodyPr/>
          <a:lstStyle/>
          <a:p>
            <a:r>
              <a:rPr lang="fr-CA" b="1" i="1" dirty="0"/>
              <a:t>2.3 Effets thermiques (suite)</a:t>
            </a:r>
          </a:p>
          <a:p>
            <a:r>
              <a:rPr lang="fr-CA" dirty="0"/>
              <a:t>Si on admet que la température effective au moment des travaux de construction est de 15°C </a:t>
            </a:r>
            <a:r>
              <a:rPr lang="fr-CA" b="1" dirty="0"/>
              <a:t>[CSA S6:19 3.9.4.2]</a:t>
            </a:r>
            <a:r>
              <a:rPr lang="fr-CA" dirty="0"/>
              <a:t>, on doit donc considérer les écarts de température suivants : </a:t>
            </a:r>
          </a:p>
          <a:p>
            <a:pPr marL="285750" indent="-285750">
              <a:buFont typeface="Arial" panose="020B0604020202020204" pitchFamily="34" charset="0"/>
              <a:buChar char="•"/>
            </a:pPr>
            <a:r>
              <a:rPr lang="fr-CA" dirty="0">
                <a:latin typeface="Symbol" panose="05050102010706020507" pitchFamily="18" charset="2"/>
              </a:rPr>
              <a:t>D</a:t>
            </a:r>
            <a:r>
              <a:rPr lang="fr-CA" dirty="0"/>
              <a:t>T + = 48°C – 15°C = 33°C</a:t>
            </a:r>
          </a:p>
          <a:p>
            <a:pPr marL="285750" indent="-285750">
              <a:buFont typeface="Arial" panose="020B0604020202020204" pitchFamily="34" charset="0"/>
              <a:buChar char="•"/>
            </a:pPr>
            <a:r>
              <a:rPr lang="fr-CA" dirty="0">
                <a:latin typeface="Symbol" panose="05050102010706020507" pitchFamily="18" charset="2"/>
              </a:rPr>
              <a:t>D</a:t>
            </a:r>
            <a:r>
              <a:rPr lang="fr-CA" dirty="0"/>
              <a:t>T - = -39°C – 15°C = -54°C</a:t>
            </a:r>
          </a:p>
          <a:p>
            <a:r>
              <a:rPr lang="fr-CA" dirty="0"/>
              <a:t>En plus des différences de température, on doit également considérer une variation de température (gradient thermique) sur la hauteur de la poutre </a:t>
            </a:r>
            <a:r>
              <a:rPr lang="fr-CA" b="1" dirty="0"/>
              <a:t>[CSA S6:19 3.9.4.4]</a:t>
            </a:r>
            <a:r>
              <a:rPr lang="fr-CA" dirty="0"/>
              <a:t>. Un gradient est dit positif lorsque le dessus de la poutre est plus chaud que le dessous. Dans le cas présent, on doit considérer un gradient </a:t>
            </a:r>
            <a:r>
              <a:rPr lang="fr-CA" b="1" dirty="0"/>
              <a:t>positif de 10°C</a:t>
            </a:r>
            <a:r>
              <a:rPr lang="fr-CA" dirty="0"/>
              <a:t> en conditions estivales, et un gradient </a:t>
            </a:r>
            <a:r>
              <a:rPr lang="fr-CA" b="1" dirty="0"/>
              <a:t>positif ou négatif de 5°C </a:t>
            </a:r>
            <a:r>
              <a:rPr lang="fr-CA" dirty="0"/>
              <a:t>en conditions hivernales.</a:t>
            </a:r>
            <a:endParaRPr lang="fr-CA" b="1" dirty="0"/>
          </a:p>
          <a:p>
            <a:endParaRPr lang="fr-CA" dirty="0"/>
          </a:p>
        </p:txBody>
      </p:sp>
      <p:sp>
        <p:nvSpPr>
          <p:cNvPr id="5" name="Titre 4"/>
          <p:cNvSpPr>
            <a:spLocks noGrp="1"/>
          </p:cNvSpPr>
          <p:nvPr>
            <p:ph type="title"/>
            <p:custDataLst>
              <p:tags r:id="rId4"/>
            </p:custDataLst>
          </p:nvPr>
        </p:nvSpPr>
        <p:spPr/>
        <p:txBody>
          <a:bodyPr/>
          <a:lstStyle/>
          <a:p>
            <a:r>
              <a:rPr lang="fr-CA"/>
              <a:t>Étape 2. </a:t>
            </a:r>
            <a:r>
              <a:rPr lang="fr-CA" dirty="0"/>
              <a:t>Calcul des charges</a:t>
            </a:r>
          </a:p>
        </p:txBody>
      </p:sp>
      <p:grpSp>
        <p:nvGrpSpPr>
          <p:cNvPr id="8" name="Group 4">
            <a:extLst>
              <a:ext uri="{FF2B5EF4-FFF2-40B4-BE49-F238E27FC236}">
                <a16:creationId xmlns:a16="http://schemas.microsoft.com/office/drawing/2014/main" id="{520B1147-C16B-D202-08B2-7559377B9C94}"/>
              </a:ext>
            </a:extLst>
          </p:cNvPr>
          <p:cNvGrpSpPr>
            <a:grpSpLocks noChangeAspect="1"/>
          </p:cNvGrpSpPr>
          <p:nvPr>
            <p:custDataLst>
              <p:tags r:id="rId5"/>
            </p:custDataLst>
          </p:nvPr>
        </p:nvGrpSpPr>
        <p:grpSpPr bwMode="auto">
          <a:xfrm>
            <a:off x="2010341" y="3895196"/>
            <a:ext cx="3449334" cy="2643715"/>
            <a:chOff x="1909" y="680"/>
            <a:chExt cx="3862" cy="2960"/>
          </a:xfrm>
        </p:grpSpPr>
        <p:sp>
          <p:nvSpPr>
            <p:cNvPr id="9" name="AutoShape 3">
              <a:extLst>
                <a:ext uri="{FF2B5EF4-FFF2-40B4-BE49-F238E27FC236}">
                  <a16:creationId xmlns:a16="http://schemas.microsoft.com/office/drawing/2014/main" id="{53DF6AAF-9520-FE47-B7C5-8BA750352E65}"/>
                </a:ext>
              </a:extLst>
            </p:cNvPr>
            <p:cNvSpPr>
              <a:spLocks noChangeAspect="1" noChangeArrowheads="1" noTextEdit="1"/>
            </p:cNvSpPr>
            <p:nvPr/>
          </p:nvSpPr>
          <p:spPr bwMode="auto">
            <a:xfrm>
              <a:off x="1909" y="680"/>
              <a:ext cx="3862" cy="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2053" name="Picture 5">
              <a:extLst>
                <a:ext uri="{FF2B5EF4-FFF2-40B4-BE49-F238E27FC236}">
                  <a16:creationId xmlns:a16="http://schemas.microsoft.com/office/drawing/2014/main" id="{15572E8B-E1C9-95A6-EC9E-AE9876623B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9" y="680"/>
              <a:ext cx="3868" cy="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ZoneTexte 9">
            <a:extLst>
              <a:ext uri="{FF2B5EF4-FFF2-40B4-BE49-F238E27FC236}">
                <a16:creationId xmlns:a16="http://schemas.microsoft.com/office/drawing/2014/main" id="{C557283D-CC25-CEB9-886D-3B36B5EA66E8}"/>
              </a:ext>
            </a:extLst>
          </p:cNvPr>
          <p:cNvSpPr txBox="1"/>
          <p:nvPr>
            <p:custDataLst>
              <p:tags r:id="rId6"/>
            </p:custDataLst>
          </p:nvPr>
        </p:nvSpPr>
        <p:spPr>
          <a:xfrm>
            <a:off x="838200" y="6400412"/>
            <a:ext cx="2090057" cy="276999"/>
          </a:xfrm>
          <a:prstGeom prst="rect">
            <a:avLst/>
          </a:prstGeom>
          <a:noFill/>
        </p:spPr>
        <p:txBody>
          <a:bodyPr wrap="square" rtlCol="0">
            <a:spAutoFit/>
          </a:bodyPr>
          <a:lstStyle/>
          <a:p>
            <a:r>
              <a:rPr lang="fr-CA" sz="1200" dirty="0"/>
              <a:t>Source : CSA S6:19 </a:t>
            </a:r>
            <a:r>
              <a:rPr lang="fr-CA" sz="1200"/>
              <a:t>Figure 3.6</a:t>
            </a:r>
            <a:endParaRPr lang="fr-CA" sz="1200" dirty="0"/>
          </a:p>
        </p:txBody>
      </p:sp>
    </p:spTree>
    <p:extLst>
      <p:ext uri="{BB962C8B-B14F-4D97-AF65-F5344CB8AC3E}">
        <p14:creationId xmlns:p14="http://schemas.microsoft.com/office/powerpoint/2010/main" val="1855241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26</a:t>
            </a:fld>
            <a:endParaRPr lang="fr-FR" dirty="0"/>
          </a:p>
        </p:txBody>
      </p:sp>
      <p:sp>
        <p:nvSpPr>
          <p:cNvPr id="4" name="Espace réservé du texte 3"/>
          <p:cNvSpPr>
            <a:spLocks noGrp="1"/>
          </p:cNvSpPr>
          <p:nvPr>
            <p:ph type="body" idx="1"/>
            <p:custDataLst>
              <p:tags r:id="rId3"/>
            </p:custDataLst>
          </p:nvPr>
        </p:nvSpPr>
        <p:spPr>
          <a:xfrm>
            <a:off x="839788" y="1440494"/>
            <a:ext cx="10513982" cy="4041258"/>
          </a:xfrm>
        </p:spPr>
        <p:txBody>
          <a:bodyPr/>
          <a:lstStyle/>
          <a:p>
            <a:r>
              <a:rPr lang="fr-CA" b="1" i="1" dirty="0"/>
              <a:t>2.4 Effets du vent</a:t>
            </a:r>
          </a:p>
          <a:p>
            <a:r>
              <a:rPr lang="fr-CA" dirty="0"/>
              <a:t>La pression de vent de référence pour la passerelle doit être celle pour une période de retour de 50 ans </a:t>
            </a:r>
            <a:r>
              <a:rPr lang="fr-CA" b="1" dirty="0"/>
              <a:t>[CSA S6:19 3.10.1.2 et CSA S7:23 6.10].</a:t>
            </a:r>
            <a:endParaRPr lang="fr-CA" dirty="0"/>
          </a:p>
          <a:p>
            <a:pPr marL="285750" indent="-285750">
              <a:buFont typeface="Arial" panose="020B0604020202020204" pitchFamily="34" charset="0"/>
              <a:buChar char="•"/>
            </a:pPr>
            <a:r>
              <a:rPr lang="fr-CA" dirty="0"/>
              <a:t>q</a:t>
            </a:r>
            <a:r>
              <a:rPr lang="fr-CA" baseline="-25000" dirty="0"/>
              <a:t>50</a:t>
            </a:r>
            <a:r>
              <a:rPr lang="fr-CA" dirty="0"/>
              <a:t> = 490 Pa</a:t>
            </a:r>
          </a:p>
          <a:p>
            <a:pPr marL="285750" indent="-285750">
              <a:buFont typeface="Arial" panose="020B0604020202020204" pitchFamily="34" charset="0"/>
              <a:buChar char="•"/>
            </a:pPr>
            <a:r>
              <a:rPr lang="fr-CA" dirty="0"/>
              <a:t>Coefficient de rafale : C</a:t>
            </a:r>
            <a:r>
              <a:rPr lang="fr-CA" baseline="-25000" dirty="0"/>
              <a:t>g</a:t>
            </a:r>
            <a:r>
              <a:rPr lang="fr-CA" dirty="0"/>
              <a:t> = 2,5 </a:t>
            </a:r>
            <a:r>
              <a:rPr lang="fr-CA" b="1" dirty="0"/>
              <a:t>[CSA S6:19 3.10.1.3]</a:t>
            </a:r>
          </a:p>
          <a:p>
            <a:pPr marL="285750" indent="-285750">
              <a:buFont typeface="Arial" panose="020B0604020202020204" pitchFamily="34" charset="0"/>
              <a:buChar char="•"/>
            </a:pPr>
            <a:r>
              <a:rPr lang="fr-CA" dirty="0"/>
              <a:t>Coefficient d’exposition : C</a:t>
            </a:r>
            <a:r>
              <a:rPr lang="fr-CA" baseline="-25000" dirty="0"/>
              <a:t>e</a:t>
            </a:r>
            <a:r>
              <a:rPr lang="fr-CA" dirty="0"/>
              <a:t> = 1,0 (H&lt;10 m) </a:t>
            </a:r>
            <a:r>
              <a:rPr lang="fr-CA" b="1" dirty="0"/>
              <a:t>[CSA S6:19 3.10.1.4]</a:t>
            </a:r>
          </a:p>
          <a:p>
            <a:pPr marL="285750" indent="-285750">
              <a:buFont typeface="Arial" panose="020B0604020202020204" pitchFamily="34" charset="0"/>
              <a:buChar char="•"/>
            </a:pPr>
            <a:r>
              <a:rPr lang="fr-CA" dirty="0"/>
              <a:t>Coefficient de traînée : </a:t>
            </a:r>
            <a:r>
              <a:rPr lang="fr-CA" dirty="0" err="1"/>
              <a:t>C</a:t>
            </a:r>
            <a:r>
              <a:rPr lang="fr-CA" baseline="-25000" dirty="0" err="1"/>
              <a:t>h</a:t>
            </a:r>
            <a:r>
              <a:rPr lang="fr-CA" dirty="0"/>
              <a:t> = 2,0  </a:t>
            </a:r>
            <a:r>
              <a:rPr lang="fr-CA" b="1" dirty="0"/>
              <a:t>[CSA S6:19 3.10.2.2]</a:t>
            </a:r>
          </a:p>
          <a:p>
            <a:pPr marL="285750" indent="-285750">
              <a:buFont typeface="Arial" panose="020B0604020202020204" pitchFamily="34" charset="0"/>
              <a:buChar char="•"/>
            </a:pPr>
            <a:r>
              <a:rPr lang="fr-CA" dirty="0"/>
              <a:t>Pression de vent : </a:t>
            </a:r>
            <a:r>
              <a:rPr lang="fr-CA" dirty="0" err="1"/>
              <a:t>F</a:t>
            </a:r>
            <a:r>
              <a:rPr lang="fr-CA" baseline="-25000" dirty="0" err="1"/>
              <a:t>h</a:t>
            </a:r>
            <a:r>
              <a:rPr lang="fr-CA" dirty="0"/>
              <a:t> = q C</a:t>
            </a:r>
            <a:r>
              <a:rPr lang="fr-CA" baseline="-25000" dirty="0"/>
              <a:t>e</a:t>
            </a:r>
            <a:r>
              <a:rPr lang="fr-CA" dirty="0"/>
              <a:t> C</a:t>
            </a:r>
            <a:r>
              <a:rPr lang="fr-CA" baseline="-25000" dirty="0"/>
              <a:t>g</a:t>
            </a:r>
            <a:r>
              <a:rPr lang="fr-CA" dirty="0"/>
              <a:t> </a:t>
            </a:r>
            <a:r>
              <a:rPr lang="fr-CA" dirty="0" err="1"/>
              <a:t>C</a:t>
            </a:r>
            <a:r>
              <a:rPr lang="fr-CA" baseline="-25000" dirty="0" err="1"/>
              <a:t>h</a:t>
            </a:r>
            <a:r>
              <a:rPr lang="fr-CA" dirty="0"/>
              <a:t> = 0,49 kPa* 1 * 2,5 * 2,0 = 2,45 kPa</a:t>
            </a:r>
          </a:p>
          <a:p>
            <a:endParaRPr lang="fr-CA" dirty="0"/>
          </a:p>
          <a:p>
            <a:r>
              <a:rPr lang="fr-CA" dirty="0"/>
              <a:t>La pression de vent est appliquée horizontalement, par unité de surface frontale exposée au vent. La poutre triangulée frontale subira la pleine pression de vent. La poutre triangulée qui est située derrière peut, en fonction de la géométrie de notre passerelle, bénéficier d’un effet de masque. L’article [CSA S6.1:19 C3.10.2.2] du commentaire de la norme indique comment prendre en compte cet effet de masque.</a:t>
            </a:r>
          </a:p>
        </p:txBody>
      </p:sp>
      <p:sp>
        <p:nvSpPr>
          <p:cNvPr id="5" name="Titre 4"/>
          <p:cNvSpPr>
            <a:spLocks noGrp="1"/>
          </p:cNvSpPr>
          <p:nvPr>
            <p:ph type="title"/>
            <p:custDataLst>
              <p:tags r:id="rId4"/>
            </p:custDataLst>
          </p:nvPr>
        </p:nvSpPr>
        <p:spPr/>
        <p:txBody>
          <a:bodyPr/>
          <a:lstStyle/>
          <a:p>
            <a:r>
              <a:rPr lang="fr-CA"/>
              <a:t>Étape 2. </a:t>
            </a:r>
            <a:r>
              <a:rPr lang="fr-CA" dirty="0"/>
              <a:t>Calcul des charges</a:t>
            </a:r>
          </a:p>
        </p:txBody>
      </p:sp>
    </p:spTree>
    <p:extLst>
      <p:ext uri="{BB962C8B-B14F-4D97-AF65-F5344CB8AC3E}">
        <p14:creationId xmlns:p14="http://schemas.microsoft.com/office/powerpoint/2010/main" val="639696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a:extLst>
              <a:ext uri="{FF2B5EF4-FFF2-40B4-BE49-F238E27FC236}">
                <a16:creationId xmlns:a16="http://schemas.microsoft.com/office/drawing/2014/main" id="{00250E85-37D2-A86C-56ED-9A3D8C55C0D6}"/>
              </a:ext>
            </a:extLst>
          </p:cNvPr>
          <p:cNvGrpSpPr>
            <a:grpSpLocks noChangeAspect="1"/>
          </p:cNvGrpSpPr>
          <p:nvPr>
            <p:custDataLst>
              <p:tags r:id="rId1"/>
            </p:custDataLst>
          </p:nvPr>
        </p:nvGrpSpPr>
        <p:grpSpPr bwMode="auto">
          <a:xfrm>
            <a:off x="6839564" y="977031"/>
            <a:ext cx="5031422" cy="4816799"/>
            <a:chOff x="1988" y="387"/>
            <a:chExt cx="3704" cy="3546"/>
          </a:xfrm>
          <a:noFill/>
        </p:grpSpPr>
        <p:sp>
          <p:nvSpPr>
            <p:cNvPr id="9" name="AutoShape 3">
              <a:extLst>
                <a:ext uri="{FF2B5EF4-FFF2-40B4-BE49-F238E27FC236}">
                  <a16:creationId xmlns:a16="http://schemas.microsoft.com/office/drawing/2014/main" id="{15C83B1F-0575-CE32-6D97-2C0BEA80BAC1}"/>
                </a:ext>
              </a:extLst>
            </p:cNvPr>
            <p:cNvSpPr>
              <a:spLocks noChangeAspect="1" noChangeArrowheads="1" noTextEdit="1"/>
            </p:cNvSpPr>
            <p:nvPr/>
          </p:nvSpPr>
          <p:spPr bwMode="auto">
            <a:xfrm>
              <a:off x="1988" y="387"/>
              <a:ext cx="3704" cy="35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1029" name="Picture 5">
              <a:extLst>
                <a:ext uri="{FF2B5EF4-FFF2-40B4-BE49-F238E27FC236}">
                  <a16:creationId xmlns:a16="http://schemas.microsoft.com/office/drawing/2014/main" id="{092BAC55-D5BE-994B-AFF2-FEE9342E98CF}"/>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8" y="387"/>
              <a:ext cx="3710" cy="35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 name="Espace réservé du pied de page 1"/>
          <p:cNvSpPr>
            <a:spLocks noGrp="1"/>
          </p:cNvSpPr>
          <p:nvPr>
            <p:ph type="ftr" sz="quarter" idx="11"/>
            <p:custDataLst>
              <p:tags r:id="rId2"/>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3"/>
            </p:custDataLst>
          </p:nvPr>
        </p:nvSpPr>
        <p:spPr/>
        <p:txBody>
          <a:bodyPr/>
          <a:lstStyle/>
          <a:p>
            <a:fld id="{82B63C5F-247B-BE4F-ACBC-7BDD67617F3E}" type="slidenum">
              <a:rPr lang="fr-FR" smtClean="0"/>
              <a:t>27</a:t>
            </a:fld>
            <a:endParaRPr lang="fr-FR" dirty="0"/>
          </a:p>
        </p:txBody>
      </p:sp>
      <p:sp>
        <p:nvSpPr>
          <p:cNvPr id="4" name="Espace réservé du texte 3"/>
          <p:cNvSpPr>
            <a:spLocks noGrp="1"/>
          </p:cNvSpPr>
          <p:nvPr>
            <p:ph type="body" idx="1"/>
            <p:custDataLst>
              <p:tags r:id="rId4"/>
            </p:custDataLst>
          </p:nvPr>
        </p:nvSpPr>
        <p:spPr>
          <a:xfrm>
            <a:off x="839788" y="1440494"/>
            <a:ext cx="10513982" cy="4041258"/>
          </a:xfrm>
        </p:spPr>
        <p:txBody>
          <a:bodyPr/>
          <a:lstStyle/>
          <a:p>
            <a:r>
              <a:rPr lang="fr-CA" b="1" i="1" dirty="0"/>
              <a:t>2.4 Effets du vent (suite)</a:t>
            </a:r>
          </a:p>
          <a:p>
            <a:pPr marL="285750" indent="-285750">
              <a:buFont typeface="Arial" panose="020B0604020202020204" pitchFamily="34" charset="0"/>
              <a:buChar char="•"/>
            </a:pPr>
            <a:r>
              <a:rPr lang="fr-CA" dirty="0"/>
              <a:t>Hauteur du treillis : h=2,267 m</a:t>
            </a:r>
          </a:p>
          <a:p>
            <a:pPr marL="285750" indent="-285750">
              <a:buFont typeface="Arial" panose="020B0604020202020204" pitchFamily="34" charset="0"/>
              <a:buChar char="•"/>
            </a:pPr>
            <a:r>
              <a:rPr lang="fr-CA" dirty="0"/>
              <a:t>Longueur : L =33 m</a:t>
            </a:r>
          </a:p>
          <a:p>
            <a:pPr marL="285750" indent="-285750">
              <a:buFont typeface="Arial" panose="020B0604020202020204" pitchFamily="34" charset="0"/>
              <a:buChar char="•"/>
            </a:pPr>
            <a:r>
              <a:rPr lang="fr-CA" dirty="0"/>
              <a:t>Espacement entre les poutres : x = 3,4 m</a:t>
            </a:r>
          </a:p>
          <a:p>
            <a:pPr marL="285750" indent="-285750">
              <a:buFont typeface="Arial" panose="020B0604020202020204" pitchFamily="34" charset="0"/>
              <a:buChar char="•"/>
            </a:pPr>
            <a:r>
              <a:rPr lang="fr-CA" dirty="0"/>
              <a:t>Aire brute de la poutre triangulée : A= 2,267 m * 33 m = 78,81 m²</a:t>
            </a:r>
          </a:p>
          <a:p>
            <a:pPr marL="285750" indent="-285750">
              <a:buFont typeface="Arial" panose="020B0604020202020204" pitchFamily="34" charset="0"/>
              <a:buChar char="•"/>
            </a:pPr>
            <a:r>
              <a:rPr lang="fr-CA" dirty="0"/>
              <a:t>Aire exposée : As </a:t>
            </a:r>
            <a:r>
              <a:rPr lang="fr-CA" dirty="0">
                <a:sym typeface="Symbol" panose="05050102010706020507" pitchFamily="18" charset="2"/>
              </a:rPr>
              <a:t> </a:t>
            </a:r>
            <a:r>
              <a:rPr lang="fr-CA" dirty="0"/>
              <a:t>2 * 33 m * 0,203 m + 30 * 2,109 m * 0,152 m + 2 * 1,861 m * 0,152 m </a:t>
            </a:r>
            <a:r>
              <a:rPr lang="fr-CA" dirty="0">
                <a:sym typeface="Symbol" panose="05050102010706020507" pitchFamily="18" charset="2"/>
              </a:rPr>
              <a:t></a:t>
            </a:r>
            <a:r>
              <a:rPr lang="fr-CA" dirty="0"/>
              <a:t> 23,58 m²</a:t>
            </a:r>
          </a:p>
          <a:p>
            <a:pPr marL="285750" indent="-285750">
              <a:buFont typeface="Arial" panose="020B0604020202020204" pitchFamily="34" charset="0"/>
              <a:buChar char="•"/>
            </a:pPr>
            <a:r>
              <a:rPr lang="fr-CA" dirty="0"/>
              <a:t>Ratio de solidité : As/A = 23,58 / 78,81 =0,3</a:t>
            </a:r>
          </a:p>
          <a:p>
            <a:pPr marL="285750" indent="-285750">
              <a:buFont typeface="Arial" panose="020B0604020202020204" pitchFamily="34" charset="0"/>
              <a:buChar char="•"/>
            </a:pPr>
            <a:r>
              <a:rPr lang="fr-CA" dirty="0"/>
              <a:t>Ratio espacement sur hauteur : x / h = 3,4 m / 2,267 =1,5</a:t>
            </a:r>
          </a:p>
          <a:p>
            <a:pPr marL="285750" indent="-285750">
              <a:buFont typeface="Arial" panose="020B0604020202020204" pitchFamily="34" charset="0"/>
              <a:buChar char="•"/>
            </a:pPr>
            <a:r>
              <a:rPr lang="fr-CA" dirty="0"/>
              <a:t>Coefficient de masque : </a:t>
            </a:r>
            <a:r>
              <a:rPr lang="fr-CA" dirty="0" err="1"/>
              <a:t>K</a:t>
            </a:r>
            <a:r>
              <a:rPr lang="fr-CA" baseline="-25000" dirty="0" err="1"/>
              <a:t>x</a:t>
            </a:r>
            <a:r>
              <a:rPr lang="fr-CA" dirty="0"/>
              <a:t> = 0,69 (interpolation du tableau C3.6)</a:t>
            </a:r>
          </a:p>
        </p:txBody>
      </p:sp>
      <p:sp>
        <p:nvSpPr>
          <p:cNvPr id="5" name="Titre 4"/>
          <p:cNvSpPr>
            <a:spLocks noGrp="1"/>
          </p:cNvSpPr>
          <p:nvPr>
            <p:ph type="title"/>
            <p:custDataLst>
              <p:tags r:id="rId5"/>
            </p:custDataLst>
          </p:nvPr>
        </p:nvSpPr>
        <p:spPr/>
        <p:txBody>
          <a:bodyPr/>
          <a:lstStyle/>
          <a:p>
            <a:r>
              <a:rPr lang="fr-CA" dirty="0"/>
              <a:t>Étape 2. Calcul des charges</a:t>
            </a:r>
          </a:p>
        </p:txBody>
      </p:sp>
      <p:sp>
        <p:nvSpPr>
          <p:cNvPr id="10" name="ZoneTexte 9">
            <a:extLst>
              <a:ext uri="{FF2B5EF4-FFF2-40B4-BE49-F238E27FC236}">
                <a16:creationId xmlns:a16="http://schemas.microsoft.com/office/drawing/2014/main" id="{4FE17BF9-E160-B3C7-8CC7-A1D3525F1C34}"/>
              </a:ext>
            </a:extLst>
          </p:cNvPr>
          <p:cNvSpPr txBox="1"/>
          <p:nvPr>
            <p:custDataLst>
              <p:tags r:id="rId6"/>
            </p:custDataLst>
          </p:nvPr>
        </p:nvSpPr>
        <p:spPr>
          <a:xfrm>
            <a:off x="6839564" y="6226000"/>
            <a:ext cx="2416403" cy="276999"/>
          </a:xfrm>
          <a:prstGeom prst="rect">
            <a:avLst/>
          </a:prstGeom>
          <a:noFill/>
        </p:spPr>
        <p:txBody>
          <a:bodyPr wrap="square" rtlCol="0">
            <a:spAutoFit/>
          </a:bodyPr>
          <a:lstStyle/>
          <a:p>
            <a:r>
              <a:rPr lang="fr-CA" sz="1200" i="1" dirty="0">
                <a:latin typeface="Univers Condensed" panose="020B0506020202050204" pitchFamily="34" charset="0"/>
              </a:rPr>
              <a:t>Source : </a:t>
            </a:r>
            <a:r>
              <a:rPr lang="fr-CA" sz="1200" i="1">
                <a:latin typeface="Univers Condensed" panose="020B0506020202050204" pitchFamily="34" charset="0"/>
              </a:rPr>
              <a:t>CSA S6.1:19 Figure C3.6</a:t>
            </a:r>
            <a:endParaRPr lang="fr-CA" sz="1200" i="1" dirty="0">
              <a:latin typeface="Univers Condensed" panose="020B0506020202050204" pitchFamily="34" charset="0"/>
            </a:endParaRPr>
          </a:p>
        </p:txBody>
      </p:sp>
      <p:sp>
        <p:nvSpPr>
          <p:cNvPr id="12" name="ZoneTexte 11">
            <a:extLst>
              <a:ext uri="{FF2B5EF4-FFF2-40B4-BE49-F238E27FC236}">
                <a16:creationId xmlns:a16="http://schemas.microsoft.com/office/drawing/2014/main" id="{00BA840E-EE39-E2E4-296F-E6F469A2E5CD}"/>
              </a:ext>
            </a:extLst>
          </p:cNvPr>
          <p:cNvSpPr txBox="1"/>
          <p:nvPr>
            <p:custDataLst>
              <p:tags r:id="rId7"/>
            </p:custDataLst>
          </p:nvPr>
        </p:nvSpPr>
        <p:spPr>
          <a:xfrm>
            <a:off x="688910" y="4610586"/>
            <a:ext cx="5633438" cy="369332"/>
          </a:xfrm>
          <a:prstGeom prst="rect">
            <a:avLst/>
          </a:prstGeom>
          <a:noFill/>
        </p:spPr>
        <p:txBody>
          <a:bodyPr wrap="square" rtlCol="0">
            <a:spAutoFit/>
          </a:bodyPr>
          <a:lstStyle/>
          <a:p>
            <a:r>
              <a:rPr lang="fr-CA" dirty="0">
                <a:latin typeface="Univers Condensed" panose="020B0506020202050204" pitchFamily="34" charset="0"/>
              </a:rPr>
              <a:t>Tableau 2 : Charge de vent horizontal sur les membrures</a:t>
            </a:r>
          </a:p>
        </p:txBody>
      </p:sp>
      <p:graphicFrame>
        <p:nvGraphicFramePr>
          <p:cNvPr id="6" name="Tableau 5">
            <a:extLst>
              <a:ext uri="{FF2B5EF4-FFF2-40B4-BE49-F238E27FC236}">
                <a16:creationId xmlns:a16="http://schemas.microsoft.com/office/drawing/2014/main" id="{EC02DA5D-32D0-2AFF-0C7E-E5F605D416C4}"/>
              </a:ext>
            </a:extLst>
          </p:cNvPr>
          <p:cNvGraphicFramePr>
            <a:graphicFrameLocks noGrp="1"/>
          </p:cNvGraphicFramePr>
          <p:nvPr>
            <p:custDataLst>
              <p:tags r:id="rId8"/>
            </p:custDataLst>
            <p:extLst>
              <p:ext uri="{D42A27DB-BD31-4B8C-83A1-F6EECF244321}">
                <p14:modId xmlns:p14="http://schemas.microsoft.com/office/powerpoint/2010/main" val="3143931780"/>
              </p:ext>
            </p:extLst>
          </p:nvPr>
        </p:nvGraphicFramePr>
        <p:xfrm>
          <a:off x="838200" y="5129872"/>
          <a:ext cx="5689601" cy="1038225"/>
        </p:xfrm>
        <a:graphic>
          <a:graphicData uri="http://schemas.openxmlformats.org/drawingml/2006/table">
            <a:tbl>
              <a:tblPr/>
              <a:tblGrid>
                <a:gridCol w="1525362">
                  <a:extLst>
                    <a:ext uri="{9D8B030D-6E8A-4147-A177-3AD203B41FA5}">
                      <a16:colId xmlns:a16="http://schemas.microsoft.com/office/drawing/2014/main" val="105826426"/>
                    </a:ext>
                  </a:extLst>
                </a:gridCol>
                <a:gridCol w="762681">
                  <a:extLst>
                    <a:ext uri="{9D8B030D-6E8A-4147-A177-3AD203B41FA5}">
                      <a16:colId xmlns:a16="http://schemas.microsoft.com/office/drawing/2014/main" val="1817699973"/>
                    </a:ext>
                  </a:extLst>
                </a:gridCol>
                <a:gridCol w="762681">
                  <a:extLst>
                    <a:ext uri="{9D8B030D-6E8A-4147-A177-3AD203B41FA5}">
                      <a16:colId xmlns:a16="http://schemas.microsoft.com/office/drawing/2014/main" val="3878886347"/>
                    </a:ext>
                  </a:extLst>
                </a:gridCol>
                <a:gridCol w="762681">
                  <a:extLst>
                    <a:ext uri="{9D8B030D-6E8A-4147-A177-3AD203B41FA5}">
                      <a16:colId xmlns:a16="http://schemas.microsoft.com/office/drawing/2014/main" val="4238191856"/>
                    </a:ext>
                  </a:extLst>
                </a:gridCol>
                <a:gridCol w="976232">
                  <a:extLst>
                    <a:ext uri="{9D8B030D-6E8A-4147-A177-3AD203B41FA5}">
                      <a16:colId xmlns:a16="http://schemas.microsoft.com/office/drawing/2014/main" val="3423932903"/>
                    </a:ext>
                  </a:extLst>
                </a:gridCol>
                <a:gridCol w="899964">
                  <a:extLst>
                    <a:ext uri="{9D8B030D-6E8A-4147-A177-3AD203B41FA5}">
                      <a16:colId xmlns:a16="http://schemas.microsoft.com/office/drawing/2014/main" val="3067446036"/>
                    </a:ext>
                  </a:extLst>
                </a:gridCol>
              </a:tblGrid>
              <a:tr h="228600">
                <a:tc rowSpan="2">
                  <a:txBody>
                    <a:bodyPr/>
                    <a:lstStyle/>
                    <a:p>
                      <a:pPr algn="ctr" fontAlgn="ctr"/>
                      <a:r>
                        <a:rPr lang="fr-CA" sz="1100" b="1" i="0" u="none" strike="noStrike" dirty="0">
                          <a:solidFill>
                            <a:srgbClr val="000000"/>
                          </a:solidFill>
                          <a:effectLst/>
                          <a:latin typeface="Univers Condensed" panose="020B0506020202050204" pitchFamily="34" charset="0"/>
                        </a:rPr>
                        <a:t>Membrures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fr-CA" sz="1100" b="0" i="0" u="none" strike="noStrike">
                          <a:solidFill>
                            <a:srgbClr val="000000"/>
                          </a:solidFill>
                          <a:effectLst/>
                          <a:latin typeface="Univers Condensed" panose="020B0506020202050204" pitchFamily="34" charset="0"/>
                        </a:rPr>
                        <a:t>F</a:t>
                      </a:r>
                      <a:r>
                        <a:rPr lang="fr-CA" sz="1100" b="0" i="0" u="none" strike="noStrike" baseline="-25000">
                          <a:solidFill>
                            <a:srgbClr val="000000"/>
                          </a:solidFill>
                          <a:effectLst/>
                          <a:latin typeface="Univers Condensed" panose="020B0506020202050204" pitchFamily="34" charset="0"/>
                        </a:rPr>
                        <a:t>h</a:t>
                      </a:r>
                      <a:endParaRPr lang="fr-CA" sz="1100" b="0" i="0" u="none" strike="noStrike">
                        <a:solidFill>
                          <a:srgbClr val="000000"/>
                        </a:solidFill>
                        <a:effectLst/>
                        <a:latin typeface="Univers Condensed" panose="020B050602020205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fr-CA" sz="1100" b="0" i="0" u="none" strike="noStrike">
                          <a:solidFill>
                            <a:srgbClr val="000000"/>
                          </a:solidFill>
                          <a:effectLst/>
                          <a:latin typeface="Univers Condensed" panose="020B0506020202050204" pitchFamily="34" charset="0"/>
                        </a:rPr>
                        <a:t>K</a:t>
                      </a:r>
                      <a:r>
                        <a:rPr lang="fr-CA" sz="1100" b="0" i="0" u="none" strike="noStrike" baseline="-25000">
                          <a:solidFill>
                            <a:srgbClr val="000000"/>
                          </a:solidFill>
                          <a:effectLst/>
                          <a:latin typeface="Univers Condensed" panose="020B0506020202050204" pitchFamily="34" charset="0"/>
                        </a:rPr>
                        <a:t>x</a:t>
                      </a:r>
                      <a:endParaRPr lang="fr-CA" sz="1100" b="0" i="0" u="none" strike="noStrike">
                        <a:solidFill>
                          <a:srgbClr val="000000"/>
                        </a:solidFill>
                        <a:effectLst/>
                        <a:latin typeface="Univers Condensed" panose="020B050602020205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fr-CA" sz="1100" b="0" i="0" u="none" strike="noStrike">
                          <a:solidFill>
                            <a:srgbClr val="000000"/>
                          </a:solidFill>
                          <a:effectLst/>
                          <a:latin typeface="Univers Condensed" panose="020B0506020202050204" pitchFamily="34" charset="0"/>
                        </a:rPr>
                        <a:t>Poutre frontale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fr-CA" sz="1100" b="0" i="0" u="none" strike="noStrike">
                          <a:solidFill>
                            <a:srgbClr val="000000"/>
                          </a:solidFill>
                          <a:effectLst/>
                          <a:latin typeface="Univers Condensed" panose="020B0506020202050204" pitchFamily="34" charset="0"/>
                        </a:rPr>
                        <a:t>Poutre arrière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68326501"/>
                  </a:ext>
                </a:extLst>
              </a:tr>
              <a:tr h="228600">
                <a:tc vMerge="1">
                  <a:txBody>
                    <a:bodyPr/>
                    <a:lstStyle/>
                    <a:p>
                      <a:endParaRPr lang="fr-CA"/>
                    </a:p>
                  </a:txBody>
                  <a:tcPr/>
                </a:tc>
                <a:tc>
                  <a:txBody>
                    <a:bodyPr/>
                    <a:lstStyle/>
                    <a:p>
                      <a:pPr algn="ctr" fontAlgn="b"/>
                      <a:r>
                        <a:rPr lang="fr-CA" sz="1100" b="0" i="0" u="none" strike="noStrike">
                          <a:solidFill>
                            <a:srgbClr val="000000"/>
                          </a:solidFill>
                          <a:effectLst/>
                          <a:latin typeface="Univers Condensed" panose="020B0506020202050204" pitchFamily="34" charset="0"/>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(kPa)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(kN/m)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(kN/m)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6325144"/>
                  </a:ext>
                </a:extLst>
              </a:tr>
              <a:tr h="190500">
                <a:tc>
                  <a:txBody>
                    <a:bodyPr/>
                    <a:lstStyle/>
                    <a:p>
                      <a:pPr algn="l" fontAlgn="b"/>
                      <a:r>
                        <a:rPr lang="fr-CA" sz="1100" b="0" i="0" u="none" strike="noStrike" dirty="0">
                          <a:solidFill>
                            <a:srgbClr val="000000"/>
                          </a:solidFill>
                          <a:effectLst/>
                          <a:latin typeface="Univers Condensed" panose="020B0506020202050204" pitchFamily="34" charset="0"/>
                        </a:rPr>
                        <a:t>Cordes supérieures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2,45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0,497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0,343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4071272"/>
                  </a:ext>
                </a:extLst>
              </a:tr>
              <a:tr h="190500">
                <a:tc>
                  <a:txBody>
                    <a:bodyPr/>
                    <a:lstStyle/>
                    <a:p>
                      <a:pPr algn="l" fontAlgn="b"/>
                      <a:r>
                        <a:rPr lang="fr-CA" sz="1100" b="0" i="0" u="none" strike="noStrike">
                          <a:solidFill>
                            <a:srgbClr val="000000"/>
                          </a:solidFill>
                          <a:effectLst/>
                          <a:latin typeface="Univers Condensed" panose="020B0506020202050204" pitchFamily="34" charset="0"/>
                        </a:rPr>
                        <a:t>Cordes inférieures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2,45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0,497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0,343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168265"/>
                  </a:ext>
                </a:extLst>
              </a:tr>
              <a:tr h="200025">
                <a:tc>
                  <a:txBody>
                    <a:bodyPr/>
                    <a:lstStyle/>
                    <a:p>
                      <a:pPr algn="l" fontAlgn="b"/>
                      <a:r>
                        <a:rPr lang="fr-CA" sz="1100" b="0" i="0" u="none" strike="noStrike">
                          <a:solidFill>
                            <a:srgbClr val="000000"/>
                          </a:solidFill>
                          <a:effectLst/>
                          <a:latin typeface="Univers Condensed" panose="020B0506020202050204" pitchFamily="34" charset="0"/>
                        </a:rPr>
                        <a:t>Diagonales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2,45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0,372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0,257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4279235"/>
                  </a:ext>
                </a:extLst>
              </a:tr>
            </a:tbl>
          </a:graphicData>
        </a:graphic>
      </p:graphicFrame>
      <p:sp>
        <p:nvSpPr>
          <p:cNvPr id="7" name="ZoneTexte 6">
            <a:extLst>
              <a:ext uri="{FF2B5EF4-FFF2-40B4-BE49-F238E27FC236}">
                <a16:creationId xmlns:a16="http://schemas.microsoft.com/office/drawing/2014/main" id="{8C156519-C05A-7569-1EB6-D724C8CA1CC6}"/>
              </a:ext>
            </a:extLst>
          </p:cNvPr>
          <p:cNvSpPr txBox="1"/>
          <p:nvPr/>
        </p:nvSpPr>
        <p:spPr>
          <a:xfrm>
            <a:off x="8891740" y="5253135"/>
            <a:ext cx="3102140" cy="830997"/>
          </a:xfrm>
          <a:prstGeom prst="rect">
            <a:avLst/>
          </a:prstGeom>
          <a:noFill/>
        </p:spPr>
        <p:txBody>
          <a:bodyPr wrap="square" rtlCol="0">
            <a:spAutoFit/>
          </a:bodyPr>
          <a:lstStyle/>
          <a:p>
            <a:r>
              <a:rPr lang="fr-CA" sz="1200" b="1" dirty="0">
                <a:latin typeface="Univers Condensed" panose="020B0506020202050204" pitchFamily="34" charset="0"/>
              </a:rPr>
              <a:t>Note : </a:t>
            </a:r>
            <a:r>
              <a:rPr lang="fr-CA" sz="1200" dirty="0">
                <a:latin typeface="Univers Condensed" panose="020B0506020202050204" pitchFamily="34" charset="0"/>
              </a:rPr>
              <a:t>l’aire exposée, As, est la somme de l’aire frontale de chaque membrure (2 cordes, 30 diagonales et 2 membrures verticales d’extrémités.)</a:t>
            </a:r>
          </a:p>
        </p:txBody>
      </p:sp>
    </p:spTree>
    <p:extLst>
      <p:ext uri="{BB962C8B-B14F-4D97-AF65-F5344CB8AC3E}">
        <p14:creationId xmlns:p14="http://schemas.microsoft.com/office/powerpoint/2010/main" val="3238061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28</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440494"/>
                <a:ext cx="10513982" cy="4041258"/>
              </a:xfrm>
            </p:spPr>
            <p:txBody>
              <a:bodyPr>
                <a:noAutofit/>
              </a:bodyPr>
              <a:lstStyle/>
              <a:p>
                <a:r>
                  <a:rPr lang="fr-CA" b="1" i="1" dirty="0"/>
                  <a:t>2.4 Effets du vent (suite)</a:t>
                </a:r>
              </a:p>
              <a:p>
                <a:r>
                  <a:rPr lang="fr-CA" dirty="0"/>
                  <a:t>L’effet du vent a également une composante verticale qui agit sur le tablier </a:t>
                </a:r>
                <a:r>
                  <a:rPr lang="fr-CA" b="1" dirty="0"/>
                  <a:t>[CSA S6:19 3.10.2.3].</a:t>
                </a:r>
              </a:p>
              <a:p>
                <a:pPr marL="285750" indent="-285750">
                  <a:buFont typeface="Arial" panose="020B0604020202020204" pitchFamily="34" charset="0"/>
                  <a:buChar char="•"/>
                </a:pPr>
                <a:r>
                  <a:rPr lang="fr-CA" dirty="0"/>
                  <a:t>Coefficient de traînée vertical : Cv = 1,0.</a:t>
                </a:r>
              </a:p>
              <a:p>
                <a:pPr marL="285750" indent="-285750">
                  <a:buFont typeface="Arial" panose="020B0604020202020204" pitchFamily="34" charset="0"/>
                  <a:buChar char="•"/>
                </a:pPr>
                <a:r>
                  <a:rPr lang="fr-CA" dirty="0"/>
                  <a:t>Pression de vent verticale : </a:t>
                </a:r>
                <a:r>
                  <a:rPr lang="fr-CA" dirty="0" err="1"/>
                  <a:t>F</a:t>
                </a:r>
                <a:r>
                  <a:rPr lang="fr-CA" baseline="-25000" dirty="0" err="1"/>
                  <a:t>v</a:t>
                </a:r>
                <a:r>
                  <a:rPr lang="fr-CA" dirty="0"/>
                  <a:t> = q C</a:t>
                </a:r>
                <a:r>
                  <a:rPr lang="fr-CA" baseline="-25000" dirty="0"/>
                  <a:t>e</a:t>
                </a:r>
                <a:r>
                  <a:rPr lang="fr-CA" dirty="0"/>
                  <a:t> C</a:t>
                </a:r>
                <a:r>
                  <a:rPr lang="fr-CA" baseline="-25000" dirty="0"/>
                  <a:t>g</a:t>
                </a:r>
                <a:r>
                  <a:rPr lang="fr-CA" dirty="0"/>
                  <a:t> C</a:t>
                </a:r>
                <a:r>
                  <a:rPr lang="fr-CA" baseline="-25000" dirty="0"/>
                  <a:t>v</a:t>
                </a:r>
                <a:r>
                  <a:rPr lang="fr-CA" dirty="0"/>
                  <a:t> = 0,49 kPa* 1 * 2,5 * 1,0 = 1,225 kPa.</a:t>
                </a:r>
              </a:p>
              <a:p>
                <a:pPr marL="285750" indent="-285750">
                  <a:buFont typeface="Arial" panose="020B0604020202020204" pitchFamily="34" charset="0"/>
                  <a:buChar char="•"/>
                </a:pPr>
                <a:r>
                  <a:rPr lang="fr-CA" dirty="0"/>
                  <a:t>Cette pression est appliquée verticalement sur le platelage, par unité de surface frontale exposée de la superstructure. Tel que déterminé précédemment, la surface frontale totale exposée au vent est </a:t>
                </a:r>
                <a:r>
                  <a:rPr lang="fr-CA" dirty="0">
                    <a:sym typeface="Symbol" panose="05050102010706020507" pitchFamily="18" charset="2"/>
                  </a:rPr>
                  <a:t></a:t>
                </a:r>
                <a:r>
                  <a:rPr lang="fr-CA" dirty="0"/>
                  <a:t> (1+0,69) * 23,58 m² = 39,85 m².</a:t>
                </a:r>
              </a:p>
              <a:p>
                <a:pPr marL="285750" indent="-285750">
                  <a:buFont typeface="Arial" panose="020B0604020202020204" pitchFamily="34" charset="0"/>
                  <a:buChar char="•"/>
                </a:pPr>
                <a:r>
                  <a:rPr lang="fr-CA" dirty="0"/>
                  <a:t>Pression uniforme verticale du vent </a:t>
                </a: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𝑝</m:t>
                        </m:r>
                      </m:e>
                      <m:sub>
                        <m:r>
                          <a:rPr lang="fr-CA" b="0" i="1" smtClean="0">
                            <a:latin typeface="Cambria Math" panose="02040503050406030204" pitchFamily="18" charset="0"/>
                          </a:rPr>
                          <m:t>𝑣</m:t>
                        </m:r>
                      </m:sub>
                    </m:sSub>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1,225 </m:t>
                        </m:r>
                        <m:r>
                          <a:rPr lang="fr-CA" b="0" i="1" smtClean="0">
                            <a:latin typeface="Cambria Math" panose="02040503050406030204" pitchFamily="18" charset="0"/>
                          </a:rPr>
                          <m:t>𝑘𝑃𝑎</m:t>
                        </m:r>
                        <m:r>
                          <a:rPr lang="fr-CA" b="0" i="1" smtClean="0">
                            <a:latin typeface="Cambria Math" panose="02040503050406030204" pitchFamily="18" charset="0"/>
                          </a:rPr>
                          <m:t> ∙39,85 </m:t>
                        </m:r>
                        <m:r>
                          <a:rPr lang="fr-CA" b="0" i="1" smtClean="0">
                            <a:latin typeface="Cambria Math" panose="02040503050406030204" pitchFamily="18" charset="0"/>
                            <a:ea typeface="Cambria Math" panose="02040503050406030204" pitchFamily="18" charset="0"/>
                          </a:rPr>
                          <m:t>𝑚</m:t>
                        </m:r>
                        <m:r>
                          <a:rPr lang="fr-CA" b="0" i="1" smtClean="0">
                            <a:latin typeface="Cambria Math" panose="02040503050406030204" pitchFamily="18" charset="0"/>
                            <a:ea typeface="Cambria Math" panose="02040503050406030204" pitchFamily="18" charset="0"/>
                          </a:rPr>
                          <m:t>²</m:t>
                        </m:r>
                      </m:num>
                      <m:den>
                        <m:r>
                          <a:rPr lang="fr-CA" b="0" i="1" smtClean="0">
                            <a:latin typeface="Cambria Math" panose="02040503050406030204" pitchFamily="18" charset="0"/>
                          </a:rPr>
                          <m:t>3,1 </m:t>
                        </m:r>
                        <m:r>
                          <a:rPr lang="fr-CA" b="0" i="1" smtClean="0">
                            <a:latin typeface="Cambria Math" panose="02040503050406030204" pitchFamily="18" charset="0"/>
                          </a:rPr>
                          <m:t>𝑚</m:t>
                        </m:r>
                        <m:r>
                          <a:rPr lang="fr-CA" b="0" i="1" smtClean="0">
                            <a:latin typeface="Cambria Math" panose="02040503050406030204" pitchFamily="18" charset="0"/>
                          </a:rPr>
                          <m:t> ∙33 </m:t>
                        </m:r>
                        <m:r>
                          <a:rPr lang="fr-CA" b="0" i="1" smtClean="0">
                            <a:latin typeface="Cambria Math" panose="02040503050406030204" pitchFamily="18" charset="0"/>
                            <a:ea typeface="Cambria Math" panose="02040503050406030204" pitchFamily="18" charset="0"/>
                          </a:rPr>
                          <m:t>𝑚</m:t>
                        </m:r>
                      </m:den>
                    </m:f>
                    <m:r>
                      <a:rPr lang="fr-CA" b="0" i="1" smtClean="0">
                        <a:latin typeface="Cambria Math" panose="02040503050406030204" pitchFamily="18" charset="0"/>
                      </a:rPr>
                      <m:t>=0,477 </m:t>
                    </m:r>
                    <m:r>
                      <a:rPr lang="fr-CA" b="0" i="1" smtClean="0">
                        <a:latin typeface="Cambria Math" panose="02040503050406030204" pitchFamily="18" charset="0"/>
                      </a:rPr>
                      <m:t>𝑘𝑃𝑎</m:t>
                    </m:r>
                  </m:oMath>
                </a14:m>
                <a:r>
                  <a:rPr lang="fr-CA" dirty="0"/>
                  <a:t> appliquée uniformément sur le platelage.</a:t>
                </a:r>
              </a:p>
              <a:p>
                <a:pPr marL="285750" indent="-285750">
                  <a:buFont typeface="Arial" panose="020B0604020202020204" pitchFamily="34" charset="0"/>
                  <a:buChar char="•"/>
                </a:pPr>
                <a:r>
                  <a:rPr lang="fr-CA" dirty="0"/>
                  <a:t>On doit également prendre en compte une excentricité possible de la charge de vent verticale en appliquant une charge linéaire localisée au quart de la largeur transversale du tablier (3,4 m (</a:t>
                </a:r>
                <a:r>
                  <a:rPr lang="fr-CA" dirty="0" err="1"/>
                  <a:t>c@c</a:t>
                </a:r>
                <a:r>
                  <a:rPr lang="fr-CA" dirty="0"/>
                  <a:t> des poutres) / 4 = 0,850 m).</a:t>
                </a:r>
              </a:p>
              <a:p>
                <a:pPr marL="285750" indent="-285750">
                  <a:buFont typeface="Arial" panose="020B0604020202020204" pitchFamily="34" charset="0"/>
                  <a:buChar char="•"/>
                </a:pPr>
                <a:r>
                  <a:rPr lang="fr-CA" dirty="0"/>
                  <a:t>Charge linéaire verticale du vent </a:t>
                </a: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𝑤</m:t>
                        </m:r>
                      </m:e>
                      <m:sub>
                        <m:r>
                          <a:rPr lang="fr-CA" b="0" i="1" smtClean="0">
                            <a:latin typeface="Cambria Math" panose="02040503050406030204" pitchFamily="18" charset="0"/>
                          </a:rPr>
                          <m:t>𝑣</m:t>
                        </m:r>
                      </m:sub>
                    </m:sSub>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1,225 </m:t>
                        </m:r>
                        <m:r>
                          <a:rPr lang="fr-CA" b="0" i="1" smtClean="0">
                            <a:latin typeface="Cambria Math" panose="02040503050406030204" pitchFamily="18" charset="0"/>
                          </a:rPr>
                          <m:t>𝑘𝑃𝑎</m:t>
                        </m:r>
                        <m:r>
                          <a:rPr lang="fr-CA" b="0" i="1" smtClean="0">
                            <a:latin typeface="Cambria Math" panose="02040503050406030204" pitchFamily="18" charset="0"/>
                          </a:rPr>
                          <m:t> ∙39,85 </m:t>
                        </m:r>
                        <m:r>
                          <a:rPr lang="fr-CA" b="0" i="1" smtClean="0">
                            <a:latin typeface="Cambria Math" panose="02040503050406030204" pitchFamily="18" charset="0"/>
                            <a:ea typeface="Cambria Math" panose="02040503050406030204" pitchFamily="18" charset="0"/>
                          </a:rPr>
                          <m:t>𝑚</m:t>
                        </m:r>
                        <m:r>
                          <a:rPr lang="fr-CA" b="0" i="1" smtClean="0">
                            <a:latin typeface="Cambria Math" panose="02040503050406030204" pitchFamily="18" charset="0"/>
                            <a:ea typeface="Cambria Math" panose="02040503050406030204" pitchFamily="18" charset="0"/>
                          </a:rPr>
                          <m:t>²</m:t>
                        </m:r>
                      </m:num>
                      <m:den>
                        <m:r>
                          <a:rPr lang="fr-CA" b="0" i="1" smtClean="0">
                            <a:latin typeface="Cambria Math" panose="02040503050406030204" pitchFamily="18" charset="0"/>
                          </a:rPr>
                          <m:t>33 </m:t>
                        </m:r>
                        <m:r>
                          <a:rPr lang="fr-CA" b="0" i="1" smtClean="0">
                            <a:latin typeface="Cambria Math" panose="02040503050406030204" pitchFamily="18" charset="0"/>
                          </a:rPr>
                          <m:t>𝑚</m:t>
                        </m:r>
                      </m:den>
                    </m:f>
                    <m:r>
                      <a:rPr lang="fr-CA" b="0" i="1" smtClean="0">
                        <a:latin typeface="Cambria Math" panose="02040503050406030204" pitchFamily="18" charset="0"/>
                      </a:rPr>
                      <m:t>=1,479 </m:t>
                    </m:r>
                    <m:r>
                      <a:rPr lang="fr-CA" b="0" i="1" smtClean="0">
                        <a:latin typeface="Cambria Math" panose="02040503050406030204" pitchFamily="18" charset="0"/>
                      </a:rPr>
                      <m:t>𝑘𝑁</m:t>
                    </m:r>
                    <m:r>
                      <a:rPr lang="fr-CA" b="0" i="1" smtClean="0">
                        <a:latin typeface="Cambria Math" panose="02040503050406030204" pitchFamily="18" charset="0"/>
                      </a:rPr>
                      <m:t>/</m:t>
                    </m:r>
                    <m:r>
                      <a:rPr lang="fr-CA" b="0" i="1" smtClean="0">
                        <a:latin typeface="Cambria Math" panose="02040503050406030204" pitchFamily="18" charset="0"/>
                      </a:rPr>
                      <m:t>𝑚</m:t>
                    </m:r>
                  </m:oMath>
                </a14:m>
                <a:r>
                  <a:rPr lang="fr-CA" dirty="0"/>
                  <a:t> appliquée @ 0,850 m de la poutre exposée au vent.</a:t>
                </a:r>
              </a:p>
              <a:p>
                <a:pPr marL="285750" indent="-285750">
                  <a:buFont typeface="Arial" panose="020B0604020202020204" pitchFamily="34" charset="0"/>
                  <a:buChar char="•"/>
                </a:pPr>
                <a:r>
                  <a:rPr lang="fr-CA" dirty="0"/>
                  <a:t>Les charges verticales peuvent agir vers le haut ou vers le bas selon la situation qui produit l’effet maximal.</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440494"/>
                <a:ext cx="10513982" cy="4041258"/>
              </a:xfrm>
              <a:blipFill>
                <a:blip r:embed="rId7"/>
                <a:stretch>
                  <a:fillRect l="-1218" t="-2112" r="-522"/>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a:t>Étape 2. </a:t>
            </a:r>
            <a:r>
              <a:rPr lang="fr-CA" dirty="0"/>
              <a:t>Calcul des charges</a:t>
            </a:r>
          </a:p>
        </p:txBody>
      </p:sp>
    </p:spTree>
    <p:extLst>
      <p:ext uri="{BB962C8B-B14F-4D97-AF65-F5344CB8AC3E}">
        <p14:creationId xmlns:p14="http://schemas.microsoft.com/office/powerpoint/2010/main" val="187609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29</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440494"/>
                <a:ext cx="10513982" cy="4041258"/>
              </a:xfrm>
            </p:spPr>
            <p:txBody>
              <a:bodyPr>
                <a:normAutofit/>
              </a:bodyPr>
              <a:lstStyle/>
              <a:p>
                <a:pPr>
                  <a:lnSpc>
                    <a:spcPct val="120000"/>
                  </a:lnSpc>
                </a:pPr>
                <a:r>
                  <a:rPr lang="fr-CA" b="1" i="1" dirty="0"/>
                  <a:t>2.4 Effets du vent (suite)</a:t>
                </a:r>
              </a:p>
              <a:p>
                <a:pPr>
                  <a:lnSpc>
                    <a:spcPct val="120000"/>
                  </a:lnSpc>
                </a:pPr>
                <a:r>
                  <a:rPr lang="fr-CA" dirty="0"/>
                  <a:t>On doit également considérer une pression de vent qui agit sur les surcharges se trouvant sur la passerelle (camion d’entretien, piétons et cyclistes). Cette pression de vent de calcul est déterminée selon l’équation de l’article </a:t>
                </a:r>
                <a:r>
                  <a:rPr lang="fr-CA" b="1" dirty="0"/>
                  <a:t>[CSA S6:19 3.10.2.2]</a:t>
                </a:r>
                <a:r>
                  <a:rPr lang="fr-CA" dirty="0"/>
                  <a:t>,</a:t>
                </a:r>
                <a:r>
                  <a:rPr lang="fr-CA" b="1" dirty="0"/>
                  <a:t> </a:t>
                </a:r>
                <a:r>
                  <a:rPr lang="fr-CA" dirty="0"/>
                  <a:t>mais en utilisant un coefficient de traînée de </a:t>
                </a:r>
                <a:r>
                  <a:rPr lang="fr-CA" dirty="0" err="1"/>
                  <a:t>C</a:t>
                </a:r>
                <a:r>
                  <a:rPr lang="fr-CA" baseline="-25000" dirty="0" err="1"/>
                  <a:t>h</a:t>
                </a:r>
                <a:r>
                  <a:rPr lang="fr-CA" dirty="0"/>
                  <a:t> = 1,2. Il est supposé qu’elle agit sur une surface verticale de 1,5 m de hauteur au-dessus du tablier sur toute la longueur de la structure. </a:t>
                </a:r>
                <a:r>
                  <a:rPr lang="fr-CA" b="1" dirty="0"/>
                  <a:t>[CSA S6:19 3.10.2.4]</a:t>
                </a:r>
              </a:p>
              <a:p>
                <a:pPr marL="342900" indent="-342900">
                  <a:lnSpc>
                    <a:spcPct val="120000"/>
                  </a:lnSpc>
                  <a:buFont typeface="Arial" panose="020B0604020202020204" pitchFamily="34" charset="0"/>
                  <a:buChar char="•"/>
                </a:pPr>
                <a:r>
                  <a:rPr lang="fr-CA" dirty="0"/>
                  <a:t>Pression de vent : </a:t>
                </a:r>
                <a:r>
                  <a:rPr lang="fr-CA" dirty="0" err="1"/>
                  <a:t>F</a:t>
                </a:r>
                <a:r>
                  <a:rPr lang="fr-CA" baseline="-25000" dirty="0" err="1"/>
                  <a:t>h</a:t>
                </a:r>
                <a:r>
                  <a:rPr lang="fr-CA" dirty="0"/>
                  <a:t> = q C</a:t>
                </a:r>
                <a:r>
                  <a:rPr lang="fr-CA" baseline="-25000" dirty="0"/>
                  <a:t>e</a:t>
                </a:r>
                <a:r>
                  <a:rPr lang="fr-CA" dirty="0"/>
                  <a:t> C</a:t>
                </a:r>
                <a:r>
                  <a:rPr lang="fr-CA" baseline="-25000" dirty="0"/>
                  <a:t>g</a:t>
                </a:r>
                <a:r>
                  <a:rPr lang="fr-CA" dirty="0"/>
                  <a:t> </a:t>
                </a:r>
                <a:r>
                  <a:rPr lang="fr-CA" dirty="0" err="1"/>
                  <a:t>C</a:t>
                </a:r>
                <a:r>
                  <a:rPr lang="fr-CA" baseline="-25000" dirty="0" err="1"/>
                  <a:t>h</a:t>
                </a:r>
                <a:r>
                  <a:rPr lang="fr-CA" dirty="0"/>
                  <a:t> = 0,49 kPa* 1 * 2,5 * 1,2 = 1,47 kPa</a:t>
                </a:r>
              </a:p>
              <a:p>
                <a:pPr>
                  <a:lnSpc>
                    <a:spcPct val="120000"/>
                  </a:lnSpc>
                </a:pPr>
                <a:r>
                  <a:rPr lang="fr-CA" dirty="0"/>
                  <a:t>On applique donc une charge </a:t>
                </a:r>
                <a14:m>
                  <m:oMath xmlns:m="http://schemas.openxmlformats.org/officeDocument/2006/math">
                    <m:r>
                      <a:rPr lang="fr-CA" b="0" i="1" smtClean="0">
                        <a:latin typeface="Cambria Math" panose="02040503050406030204" pitchFamily="18" charset="0"/>
                      </a:rPr>
                      <m:t>𝑉</m:t>
                    </m:r>
                    <m:r>
                      <a:rPr lang="fr-CA" b="0" i="1" smtClean="0">
                        <a:latin typeface="Cambria Math" panose="02040503050406030204" pitchFamily="18" charset="0"/>
                      </a:rPr>
                      <m:t>=1,5 </m:t>
                    </m:r>
                    <m:r>
                      <a:rPr lang="fr-CA" b="0" i="1" smtClean="0">
                        <a:latin typeface="Cambria Math" panose="02040503050406030204" pitchFamily="18" charset="0"/>
                      </a:rPr>
                      <m:t>𝑚</m:t>
                    </m:r>
                    <m:r>
                      <a:rPr lang="fr-CA" b="0" i="1" smtClean="0">
                        <a:latin typeface="Cambria Math" panose="02040503050406030204" pitchFamily="18" charset="0"/>
                        <a:ea typeface="Cambria Math" panose="02040503050406030204" pitchFamily="18" charset="0"/>
                      </a:rPr>
                      <m:t>∙1,47 </m:t>
                    </m:r>
                    <m:r>
                      <a:rPr lang="fr-CA" b="0" i="1" smtClean="0">
                        <a:latin typeface="Cambria Math" panose="02040503050406030204" pitchFamily="18" charset="0"/>
                        <a:ea typeface="Cambria Math" panose="02040503050406030204" pitchFamily="18" charset="0"/>
                      </a:rPr>
                      <m:t>𝑘𝑃𝑎</m:t>
                    </m:r>
                    <m:r>
                      <a:rPr lang="fr-CA" b="0" i="1" smtClean="0">
                        <a:latin typeface="Cambria Math" panose="02040503050406030204" pitchFamily="18" charset="0"/>
                        <a:ea typeface="Cambria Math" panose="02040503050406030204" pitchFamily="18" charset="0"/>
                      </a:rPr>
                      <m:t>=2,205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𝑚</m:t>
                    </m:r>
                  </m:oMath>
                </a14:m>
                <a:r>
                  <a:rPr lang="fr-CA" dirty="0"/>
                  <a:t> agissant horizontalement à 0,75 m au-dessus du tablier. Dans ce cas, on néglige l’effet de masque offert par la poutre exposée au vent.</a:t>
                </a:r>
              </a:p>
              <a:p>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440494"/>
                <a:ext cx="10513982" cy="4041258"/>
              </a:xfrm>
              <a:blipFill>
                <a:blip r:embed="rId7"/>
                <a:stretch>
                  <a:fillRect l="-1218" t="-905" r="-1044"/>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a:t>Étape 2. </a:t>
            </a:r>
            <a:r>
              <a:rPr lang="fr-CA" dirty="0"/>
              <a:t>Calcul des charges</a:t>
            </a:r>
          </a:p>
        </p:txBody>
      </p:sp>
    </p:spTree>
    <p:extLst>
      <p:ext uri="{BB962C8B-B14F-4D97-AF65-F5344CB8AC3E}">
        <p14:creationId xmlns:p14="http://schemas.microsoft.com/office/powerpoint/2010/main" val="4175228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endParaRPr lang="fr-FR" dirty="0"/>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pPr/>
              <a:t>3</a:t>
            </a:fld>
            <a:endParaRPr lang="fr-FR" dirty="0"/>
          </a:p>
        </p:txBody>
      </p:sp>
      <p:sp>
        <p:nvSpPr>
          <p:cNvPr id="4" name="Espace réservé du texte 3"/>
          <p:cNvSpPr>
            <a:spLocks noGrp="1"/>
          </p:cNvSpPr>
          <p:nvPr>
            <p:ph type="body" idx="1"/>
            <p:custDataLst>
              <p:tags r:id="rId3"/>
            </p:custDataLst>
          </p:nvPr>
        </p:nvSpPr>
        <p:spPr>
          <a:xfrm>
            <a:off x="839788" y="1681163"/>
            <a:ext cx="6601247" cy="4041258"/>
          </a:xfrm>
        </p:spPr>
        <p:txBody>
          <a:bodyPr/>
          <a:lstStyle/>
          <a:p>
            <a:r>
              <a:rPr lang="fr-CA" sz="1600" dirty="0"/>
              <a:t>Avec la permission de l'Association canadienne de normalisation (exploitée sous le nom de «Groupe CSA»), 178, boul. </a:t>
            </a:r>
            <a:r>
              <a:rPr lang="fr-CA" sz="1600" dirty="0" err="1"/>
              <a:t>Rexdale</a:t>
            </a:r>
            <a:r>
              <a:rPr lang="fr-CA" sz="1600" dirty="0"/>
              <a:t>, Toronto, ON, M9W 1R3, une certaine partie du matériel est reproduite de la norme CSA S6:19 « Code canadien sur le calcul des ponts routiers » et de son commentaire CSA S6.1:19 « </a:t>
            </a:r>
            <a:r>
              <a:rPr lang="fr-CA" sz="1600" dirty="0" err="1"/>
              <a:t>Commentary</a:t>
            </a:r>
            <a:r>
              <a:rPr lang="fr-CA" sz="1600" dirty="0"/>
              <a:t> on CSA S6:19 Canadian Highway Bridge Design Code ». Ce document ne représente pas la position officielle complète du Groupe CSA sur le sujet référencé, qui est représenté uniquement par la norme dans son intégralité. Bien que l'utilisation du matériel ait été autorisée, le Groupe CSA n'est pas responsable de la manière dont les données sont présentées ni de toute représentation ou interprétation. Aucune autre reproduction n'est autorisée. Pour plus d'informations ou pour acheter des normes auprès du Groupe CSA, veuillez visiter store.csagroup.org ou appeler le 1-800-463-6727.</a:t>
            </a:r>
          </a:p>
          <a:p>
            <a:endParaRPr lang="fr-CA" dirty="0"/>
          </a:p>
        </p:txBody>
      </p:sp>
      <p:sp>
        <p:nvSpPr>
          <p:cNvPr id="5" name="Titre 4"/>
          <p:cNvSpPr>
            <a:spLocks noGrp="1"/>
          </p:cNvSpPr>
          <p:nvPr>
            <p:ph type="title"/>
            <p:custDataLst>
              <p:tags r:id="rId4"/>
            </p:custDataLst>
          </p:nvPr>
        </p:nvSpPr>
        <p:spPr/>
        <p:txBody>
          <a:bodyPr/>
          <a:lstStyle/>
          <a:p>
            <a:r>
              <a:rPr lang="fr-CA" dirty="0"/>
              <a:t>Avis</a:t>
            </a:r>
          </a:p>
        </p:txBody>
      </p:sp>
      <p:pic>
        <p:nvPicPr>
          <p:cNvPr id="6" name="Image 5">
            <a:extLst>
              <a:ext uri="{FF2B5EF4-FFF2-40B4-BE49-F238E27FC236}">
                <a16:creationId xmlns:a16="http://schemas.microsoft.com/office/drawing/2014/main" id="{E6330823-ED80-3E28-73E1-B135E9941F4C}"/>
              </a:ext>
            </a:extLst>
          </p:cNvPr>
          <p:cNvPicPr>
            <a:picLocks noChangeAspect="1"/>
          </p:cNvPicPr>
          <p:nvPr>
            <p:custDataLst>
              <p:tags r:id="rId5"/>
            </p:custDataLst>
          </p:nvPr>
        </p:nvPicPr>
        <p:blipFill>
          <a:blip r:embed="rId7"/>
          <a:stretch>
            <a:fillRect/>
          </a:stretch>
        </p:blipFill>
        <p:spPr>
          <a:xfrm>
            <a:off x="8153400" y="1620889"/>
            <a:ext cx="3324684" cy="4303395"/>
          </a:xfrm>
          <a:prstGeom prst="rect">
            <a:avLst/>
          </a:prstGeom>
        </p:spPr>
      </p:pic>
    </p:spTree>
    <p:extLst>
      <p:ext uri="{BB962C8B-B14F-4D97-AF65-F5344CB8AC3E}">
        <p14:creationId xmlns:p14="http://schemas.microsoft.com/office/powerpoint/2010/main" val="3704881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30</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440494"/>
                <a:ext cx="10513982" cy="4041258"/>
              </a:xfrm>
            </p:spPr>
            <p:txBody>
              <a:bodyPr>
                <a:normAutofit/>
              </a:bodyPr>
              <a:lstStyle/>
              <a:p>
                <a:pPr>
                  <a:lnSpc>
                    <a:spcPct val="110000"/>
                  </a:lnSpc>
                </a:pPr>
                <a:r>
                  <a:rPr lang="fr-CA" b="1" i="1" dirty="0"/>
                  <a:t>2.5 Charge de verglas</a:t>
                </a:r>
                <a:endParaRPr lang="fr-CA" dirty="0"/>
              </a:p>
              <a:p>
                <a:pPr>
                  <a:lnSpc>
                    <a:spcPct val="110000"/>
                  </a:lnSpc>
                </a:pPr>
                <a:r>
                  <a:rPr lang="fr-CA" dirty="0"/>
                  <a:t>On doit prendre en compte les effets de l’accumulation de glace sur la structure </a:t>
                </a:r>
                <a:r>
                  <a:rPr lang="fr-CA" b="1" dirty="0"/>
                  <a:t>[CSA S6:19 3.12.6]. </a:t>
                </a:r>
                <a:r>
                  <a:rPr lang="fr-CA" dirty="0"/>
                  <a:t>Dans le cas d’une structure à poutres triangulées comme celle-ci, on considère une accumulation uniforme de la glace sur toutes les surfaces des membrures exposées (cordes et diagonales) et sur la face supérieure du platelage.</a:t>
                </a:r>
              </a:p>
              <a:p>
                <a:pPr>
                  <a:lnSpc>
                    <a:spcPct val="110000"/>
                  </a:lnSpc>
                </a:pPr>
                <a:r>
                  <a:rPr lang="fr-CA" dirty="0"/>
                  <a:t>L’épaisseur nominale du verglas selon les régions est donnée sur la figure </a:t>
                </a:r>
                <a:r>
                  <a:rPr lang="fr-CA" b="1" dirty="0"/>
                  <a:t>[CSA S6:19 Figure A3.1.4]</a:t>
                </a:r>
                <a:r>
                  <a:rPr lang="fr-CA" dirty="0"/>
                  <a:t>. Pour le site des travaux, on doit considérer une épaisseur de </a:t>
                </a:r>
                <a:r>
                  <a:rPr lang="fr-CA" b="1" dirty="0"/>
                  <a:t>66 </a:t>
                </a:r>
                <a:r>
                  <a:rPr lang="fr-CA" b="1" dirty="0" err="1"/>
                  <a:t>mm.</a:t>
                </a:r>
                <a:endParaRPr lang="fr-CA" b="1" dirty="0"/>
              </a:p>
              <a:p>
                <a:pPr marL="285750" indent="-285750">
                  <a:lnSpc>
                    <a:spcPct val="110000"/>
                  </a:lnSpc>
                  <a:buFont typeface="Arial" panose="020B0604020202020204" pitchFamily="34" charset="0"/>
                  <a:buChar char="•"/>
                </a:pPr>
                <a:r>
                  <a:rPr lang="fr-CA" dirty="0"/>
                  <a:t>Charge de verglas sur les cordes : </a:t>
                </a: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𝑤</m:t>
                        </m:r>
                      </m:e>
                      <m:sub>
                        <m:r>
                          <a:rPr lang="fr-CA" b="0" i="1" smtClean="0">
                            <a:latin typeface="Cambria Math" panose="02040503050406030204" pitchFamily="18" charset="0"/>
                          </a:rPr>
                          <m:t>𝑔</m:t>
                        </m:r>
                      </m:sub>
                    </m:sSub>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1" smtClean="0">
                            <a:latin typeface="Cambria Math" panose="02040503050406030204" pitchFamily="18" charset="0"/>
                          </a:rPr>
                          <m:t>[</m:t>
                        </m:r>
                        <m:d>
                          <m:dPr>
                            <m:ctrlPr>
                              <a:rPr lang="fr-CA" b="0" i="1" smtClean="0">
                                <a:latin typeface="Cambria Math" panose="02040503050406030204" pitchFamily="18" charset="0"/>
                              </a:rPr>
                            </m:ctrlPr>
                          </m:dPr>
                          <m:e>
                            <m:r>
                              <a:rPr lang="fr-CA" b="0" i="1" smtClean="0">
                                <a:latin typeface="Cambria Math" panose="02040503050406030204" pitchFamily="18" charset="0"/>
                              </a:rPr>
                              <m:t>0,203 </m:t>
                            </m:r>
                            <m:r>
                              <a:rPr lang="fr-CA" b="0" i="1" smtClean="0">
                                <a:latin typeface="Cambria Math" panose="02040503050406030204" pitchFamily="18" charset="0"/>
                              </a:rPr>
                              <m:t>𝑚</m:t>
                            </m:r>
                            <m:r>
                              <a:rPr lang="fr-CA" b="0" i="1" smtClean="0">
                                <a:latin typeface="Cambria Math" panose="02040503050406030204" pitchFamily="18" charset="0"/>
                              </a:rPr>
                              <m:t>+2∙0,066 </m:t>
                            </m:r>
                            <m:r>
                              <a:rPr lang="fr-CA" b="0" i="1" smtClean="0">
                                <a:latin typeface="Cambria Math" panose="02040503050406030204" pitchFamily="18" charset="0"/>
                              </a:rPr>
                              <m:t>𝑚</m:t>
                            </m:r>
                          </m:e>
                        </m:d>
                      </m:e>
                      <m:sup>
                        <m:r>
                          <a:rPr lang="fr-CA" b="0" i="1" smtClean="0">
                            <a:latin typeface="Cambria Math" panose="02040503050406030204" pitchFamily="18" charset="0"/>
                          </a:rPr>
                          <m:t>2</m:t>
                        </m:r>
                      </m:sup>
                    </m:sSup>
                    <m:r>
                      <a:rPr lang="fr-CA" b="0" i="1" smtClean="0">
                        <a:latin typeface="Cambria Math" panose="02040503050406030204" pitchFamily="18" charset="0"/>
                      </a:rPr>
                      <m:t>−(0,203 </m:t>
                    </m:r>
                    <m:r>
                      <a:rPr lang="fr-CA" b="0" i="1" smtClean="0">
                        <a:latin typeface="Cambria Math" panose="02040503050406030204" pitchFamily="18" charset="0"/>
                      </a:rPr>
                      <m:t>𝑚</m:t>
                    </m:r>
                    <m:r>
                      <a:rPr lang="fr-CA" b="0" i="1" smtClean="0">
                        <a:latin typeface="Cambria Math" panose="02040503050406030204" pitchFamily="18" charset="0"/>
                      </a:rPr>
                      <m:t>)²]∙9,8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𝑚</m:t>
                    </m:r>
                    <m:r>
                      <a:rPr lang="fr-CA" b="0" i="1" smtClean="0">
                        <a:latin typeface="Cambria Math" panose="02040503050406030204" pitchFamily="18" charset="0"/>
                        <a:ea typeface="Cambria Math" panose="02040503050406030204" pitchFamily="18" charset="0"/>
                      </a:rPr>
                      <m:t>³=0.696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𝑚</m:t>
                    </m:r>
                  </m:oMath>
                </a14:m>
                <a:endParaRPr lang="fr-CA" dirty="0"/>
              </a:p>
              <a:p>
                <a:pPr marL="285750" indent="-285750">
                  <a:lnSpc>
                    <a:spcPct val="110000"/>
                  </a:lnSpc>
                  <a:buFont typeface="Arial" panose="020B0604020202020204" pitchFamily="34" charset="0"/>
                  <a:buChar char="•"/>
                </a:pPr>
                <a:r>
                  <a:rPr lang="fr-CA" dirty="0"/>
                  <a:t>Charge de verglas sur les diagonales : </a:t>
                </a: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𝑤</m:t>
                        </m:r>
                      </m:e>
                      <m:sub>
                        <m:r>
                          <a:rPr lang="fr-CA" b="0" i="1" smtClean="0">
                            <a:latin typeface="Cambria Math" panose="02040503050406030204" pitchFamily="18" charset="0"/>
                          </a:rPr>
                          <m:t>𝑔</m:t>
                        </m:r>
                      </m:sub>
                    </m:sSub>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1" smtClean="0">
                            <a:latin typeface="Cambria Math" panose="02040503050406030204" pitchFamily="18" charset="0"/>
                          </a:rPr>
                          <m:t>[</m:t>
                        </m:r>
                        <m:d>
                          <m:dPr>
                            <m:ctrlPr>
                              <a:rPr lang="fr-CA" b="0" i="1" smtClean="0">
                                <a:latin typeface="Cambria Math" panose="02040503050406030204" pitchFamily="18" charset="0"/>
                              </a:rPr>
                            </m:ctrlPr>
                          </m:dPr>
                          <m:e>
                            <m:r>
                              <a:rPr lang="fr-CA" b="0" i="1" smtClean="0">
                                <a:latin typeface="Cambria Math" panose="02040503050406030204" pitchFamily="18" charset="0"/>
                              </a:rPr>
                              <m:t>0,152 </m:t>
                            </m:r>
                            <m:r>
                              <a:rPr lang="fr-CA" b="0" i="1" smtClean="0">
                                <a:latin typeface="Cambria Math" panose="02040503050406030204" pitchFamily="18" charset="0"/>
                              </a:rPr>
                              <m:t>𝑚</m:t>
                            </m:r>
                            <m:r>
                              <a:rPr lang="fr-CA" b="0" i="1" smtClean="0">
                                <a:latin typeface="Cambria Math" panose="02040503050406030204" pitchFamily="18" charset="0"/>
                              </a:rPr>
                              <m:t>+2∙0,066 </m:t>
                            </m:r>
                            <m:r>
                              <a:rPr lang="fr-CA" b="0" i="1" smtClean="0">
                                <a:latin typeface="Cambria Math" panose="02040503050406030204" pitchFamily="18" charset="0"/>
                              </a:rPr>
                              <m:t>𝑚</m:t>
                            </m:r>
                          </m:e>
                        </m:d>
                      </m:e>
                      <m:sup>
                        <m:r>
                          <a:rPr lang="fr-CA" b="0" i="1" smtClean="0">
                            <a:latin typeface="Cambria Math" panose="02040503050406030204" pitchFamily="18" charset="0"/>
                          </a:rPr>
                          <m:t>2</m:t>
                        </m:r>
                      </m:sup>
                    </m:sSup>
                    <m:r>
                      <a:rPr lang="fr-CA" b="0" i="1" smtClean="0">
                        <a:latin typeface="Cambria Math" panose="02040503050406030204" pitchFamily="18" charset="0"/>
                      </a:rPr>
                      <m:t>−(0,152 </m:t>
                    </m:r>
                    <m:r>
                      <a:rPr lang="fr-CA" b="0" i="1" smtClean="0">
                        <a:latin typeface="Cambria Math" panose="02040503050406030204" pitchFamily="18" charset="0"/>
                      </a:rPr>
                      <m:t>𝑚</m:t>
                    </m:r>
                    <m:r>
                      <a:rPr lang="fr-CA" b="0" i="1" smtClean="0">
                        <a:latin typeface="Cambria Math" panose="02040503050406030204" pitchFamily="18" charset="0"/>
                      </a:rPr>
                      <m:t>)²]∙9,8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𝑚</m:t>
                    </m:r>
                    <m:r>
                      <a:rPr lang="fr-CA" b="0" i="1" smtClean="0">
                        <a:latin typeface="Cambria Math" panose="02040503050406030204" pitchFamily="18" charset="0"/>
                        <a:ea typeface="Cambria Math" panose="02040503050406030204" pitchFamily="18" charset="0"/>
                      </a:rPr>
                      <m:t>³=0.564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𝑚</m:t>
                    </m:r>
                  </m:oMath>
                </a14:m>
                <a:endParaRPr lang="fr-CA" dirty="0"/>
              </a:p>
              <a:p>
                <a:pPr marL="285750" indent="-285750">
                  <a:lnSpc>
                    <a:spcPct val="110000"/>
                  </a:lnSpc>
                  <a:buFont typeface="Arial" panose="020B0604020202020204" pitchFamily="34" charset="0"/>
                  <a:buChar char="•"/>
                </a:pPr>
                <a:r>
                  <a:rPr lang="fr-CA" dirty="0"/>
                  <a:t>Charge de verglas sur le platelage : </a:t>
                </a: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𝑤</m:t>
                        </m:r>
                      </m:e>
                      <m:sub>
                        <m:r>
                          <a:rPr lang="fr-CA" b="0" i="1" smtClean="0">
                            <a:latin typeface="Cambria Math" panose="02040503050406030204" pitchFamily="18" charset="0"/>
                          </a:rPr>
                          <m:t>𝑔</m:t>
                        </m:r>
                      </m:sub>
                    </m:sSub>
                    <m:r>
                      <a:rPr lang="fr-CA" b="0" i="1" smtClean="0">
                        <a:latin typeface="Cambria Math" panose="02040503050406030204" pitchFamily="18" charset="0"/>
                      </a:rPr>
                      <m:t>=0,066 </m:t>
                    </m:r>
                    <m:r>
                      <a:rPr lang="fr-CA" b="0" i="1" smtClean="0">
                        <a:latin typeface="Cambria Math" panose="02040503050406030204" pitchFamily="18" charset="0"/>
                      </a:rPr>
                      <m:t>𝑚</m:t>
                    </m:r>
                    <m:r>
                      <a:rPr lang="fr-CA" b="0" i="1" smtClean="0">
                        <a:latin typeface="Cambria Math" panose="02040503050406030204" pitchFamily="18" charset="0"/>
                      </a:rPr>
                      <m:t> ∙9,8</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𝑘𝑁</m:t>
                        </m:r>
                      </m:num>
                      <m:den>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𝑚</m:t>
                            </m:r>
                          </m:e>
                          <m:sup>
                            <m:r>
                              <a:rPr lang="fr-CA" b="0" i="1" smtClean="0">
                                <a:latin typeface="Cambria Math" panose="02040503050406030204" pitchFamily="18" charset="0"/>
                                <a:ea typeface="Cambria Math" panose="02040503050406030204" pitchFamily="18" charset="0"/>
                              </a:rPr>
                              <m:t>3</m:t>
                            </m:r>
                          </m:sup>
                        </m:sSup>
                      </m:den>
                    </m:f>
                    <m:r>
                      <a:rPr lang="fr-CA" b="0" i="1" smtClean="0">
                        <a:latin typeface="Cambria Math" panose="02040503050406030204" pitchFamily="18" charset="0"/>
                        <a:ea typeface="Cambria Math" panose="02040503050406030204" pitchFamily="18" charset="0"/>
                      </a:rPr>
                      <m:t>=0,647 </m:t>
                    </m:r>
                    <m:r>
                      <a:rPr lang="fr-CA" b="0" i="1" smtClean="0">
                        <a:latin typeface="Cambria Math" panose="02040503050406030204" pitchFamily="18" charset="0"/>
                        <a:ea typeface="Cambria Math" panose="02040503050406030204" pitchFamily="18" charset="0"/>
                      </a:rPr>
                      <m:t>𝑘𝑃𝑎</m:t>
                    </m:r>
                  </m:oMath>
                </a14:m>
                <a:endParaRPr lang="fr-CA" dirty="0"/>
              </a:p>
              <a:p>
                <a:pPr>
                  <a:lnSpc>
                    <a:spcPct val="110000"/>
                  </a:lnSpc>
                </a:pPr>
                <a:endParaRPr lang="fr-CA" dirty="0"/>
              </a:p>
              <a:p>
                <a:pPr>
                  <a:lnSpc>
                    <a:spcPct val="110000"/>
                  </a:lnSpc>
                </a:pPr>
                <a:r>
                  <a:rPr lang="fr-CA" dirty="0"/>
                  <a:t>L’accumulation de neige sur le platelage n’est pas considérée. Le chemin piétonnier sur lequel est localisée la passerelle sera déneigé l’hiver. </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440494"/>
                <a:ext cx="10513982" cy="4041258"/>
              </a:xfrm>
              <a:blipFill>
                <a:blip r:embed="rId7"/>
                <a:stretch>
                  <a:fillRect l="-1218" t="-1357" r="-580" b="-1961"/>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a:t>Étape 2. </a:t>
            </a:r>
            <a:r>
              <a:rPr lang="fr-CA" dirty="0"/>
              <a:t>Calcul des charges</a:t>
            </a:r>
          </a:p>
        </p:txBody>
      </p:sp>
    </p:spTree>
    <p:extLst>
      <p:ext uri="{BB962C8B-B14F-4D97-AF65-F5344CB8AC3E}">
        <p14:creationId xmlns:p14="http://schemas.microsoft.com/office/powerpoint/2010/main" val="4107819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31</a:t>
            </a:fld>
            <a:endParaRPr lang="fr-FR" dirty="0"/>
          </a:p>
        </p:txBody>
      </p:sp>
      <p:sp>
        <p:nvSpPr>
          <p:cNvPr id="4" name="Espace réservé du texte 3"/>
          <p:cNvSpPr>
            <a:spLocks noGrp="1"/>
          </p:cNvSpPr>
          <p:nvPr>
            <p:ph type="body" idx="1"/>
            <p:custDataLst>
              <p:tags r:id="rId3"/>
            </p:custDataLst>
          </p:nvPr>
        </p:nvSpPr>
        <p:spPr/>
        <p:txBody>
          <a:bodyPr/>
          <a:lstStyle/>
          <a:p>
            <a:r>
              <a:rPr lang="fr-CA" b="1" u="sng" dirty="0"/>
              <a:t>3. Combinaisons de charges</a:t>
            </a:r>
          </a:p>
          <a:p>
            <a:r>
              <a:rPr lang="fr-CA" dirty="0"/>
              <a:t>Les combinaisons de charges à considérer sont indiquées au tableau </a:t>
            </a:r>
            <a:r>
              <a:rPr lang="fr-CA" b="1" dirty="0"/>
              <a:t>[CSA S6:19 Tableau 3.1]</a:t>
            </a:r>
            <a:r>
              <a:rPr lang="fr-CA" dirty="0"/>
              <a:t> et sont résumées ci-dessous spécifiquement pour la conception de notre passerelle</a:t>
            </a:r>
            <a:endParaRPr lang="fr-CA" b="1" dirty="0"/>
          </a:p>
        </p:txBody>
      </p:sp>
      <p:sp>
        <p:nvSpPr>
          <p:cNvPr id="5" name="Titre 4"/>
          <p:cNvSpPr>
            <a:spLocks noGrp="1"/>
          </p:cNvSpPr>
          <p:nvPr>
            <p:ph type="title"/>
            <p:custDataLst>
              <p:tags r:id="rId4"/>
            </p:custDataLst>
          </p:nvPr>
        </p:nvSpPr>
        <p:spPr/>
        <p:txBody>
          <a:bodyPr/>
          <a:lstStyle/>
          <a:p>
            <a:r>
              <a:rPr lang="fr-CA"/>
              <a:t>Étape 2. </a:t>
            </a:r>
            <a:r>
              <a:rPr lang="fr-CA" dirty="0"/>
              <a:t>Combinaisons de charges</a:t>
            </a:r>
          </a:p>
        </p:txBody>
      </p:sp>
      <p:graphicFrame>
        <p:nvGraphicFramePr>
          <p:cNvPr id="7" name="Tableau 6">
            <a:extLst>
              <a:ext uri="{FF2B5EF4-FFF2-40B4-BE49-F238E27FC236}">
                <a16:creationId xmlns:a16="http://schemas.microsoft.com/office/drawing/2014/main" id="{65D1F152-9BCF-AAB2-EF4E-715FA10C1DB9}"/>
              </a:ext>
            </a:extLst>
          </p:cNvPr>
          <p:cNvGraphicFramePr>
            <a:graphicFrameLocks noGrp="1"/>
          </p:cNvGraphicFramePr>
          <p:nvPr>
            <p:custDataLst>
              <p:tags r:id="rId5"/>
            </p:custDataLst>
            <p:extLst>
              <p:ext uri="{D42A27DB-BD31-4B8C-83A1-F6EECF244321}">
                <p14:modId xmlns:p14="http://schemas.microsoft.com/office/powerpoint/2010/main" val="1564395344"/>
              </p:ext>
            </p:extLst>
          </p:nvPr>
        </p:nvGraphicFramePr>
        <p:xfrm>
          <a:off x="3636998" y="2409629"/>
          <a:ext cx="5150889" cy="4060037"/>
        </p:xfrm>
        <a:graphic>
          <a:graphicData uri="http://schemas.openxmlformats.org/drawingml/2006/table">
            <a:tbl>
              <a:tblPr/>
              <a:tblGrid>
                <a:gridCol w="572321">
                  <a:extLst>
                    <a:ext uri="{9D8B030D-6E8A-4147-A177-3AD203B41FA5}">
                      <a16:colId xmlns:a16="http://schemas.microsoft.com/office/drawing/2014/main" val="3056044999"/>
                    </a:ext>
                  </a:extLst>
                </a:gridCol>
                <a:gridCol w="572321">
                  <a:extLst>
                    <a:ext uri="{9D8B030D-6E8A-4147-A177-3AD203B41FA5}">
                      <a16:colId xmlns:a16="http://schemas.microsoft.com/office/drawing/2014/main" val="2174379203"/>
                    </a:ext>
                  </a:extLst>
                </a:gridCol>
                <a:gridCol w="572321">
                  <a:extLst>
                    <a:ext uri="{9D8B030D-6E8A-4147-A177-3AD203B41FA5}">
                      <a16:colId xmlns:a16="http://schemas.microsoft.com/office/drawing/2014/main" val="2674195694"/>
                    </a:ext>
                  </a:extLst>
                </a:gridCol>
                <a:gridCol w="572321">
                  <a:extLst>
                    <a:ext uri="{9D8B030D-6E8A-4147-A177-3AD203B41FA5}">
                      <a16:colId xmlns:a16="http://schemas.microsoft.com/office/drawing/2014/main" val="2035657969"/>
                    </a:ext>
                  </a:extLst>
                </a:gridCol>
                <a:gridCol w="572321">
                  <a:extLst>
                    <a:ext uri="{9D8B030D-6E8A-4147-A177-3AD203B41FA5}">
                      <a16:colId xmlns:a16="http://schemas.microsoft.com/office/drawing/2014/main" val="3938471625"/>
                    </a:ext>
                  </a:extLst>
                </a:gridCol>
                <a:gridCol w="572321">
                  <a:extLst>
                    <a:ext uri="{9D8B030D-6E8A-4147-A177-3AD203B41FA5}">
                      <a16:colId xmlns:a16="http://schemas.microsoft.com/office/drawing/2014/main" val="680966171"/>
                    </a:ext>
                  </a:extLst>
                </a:gridCol>
                <a:gridCol w="572321">
                  <a:extLst>
                    <a:ext uri="{9D8B030D-6E8A-4147-A177-3AD203B41FA5}">
                      <a16:colId xmlns:a16="http://schemas.microsoft.com/office/drawing/2014/main" val="4274773606"/>
                    </a:ext>
                  </a:extLst>
                </a:gridCol>
                <a:gridCol w="572321">
                  <a:extLst>
                    <a:ext uri="{9D8B030D-6E8A-4147-A177-3AD203B41FA5}">
                      <a16:colId xmlns:a16="http://schemas.microsoft.com/office/drawing/2014/main" val="3185541292"/>
                    </a:ext>
                  </a:extLst>
                </a:gridCol>
                <a:gridCol w="572321">
                  <a:extLst>
                    <a:ext uri="{9D8B030D-6E8A-4147-A177-3AD203B41FA5}">
                      <a16:colId xmlns:a16="http://schemas.microsoft.com/office/drawing/2014/main" val="2542916210"/>
                    </a:ext>
                  </a:extLst>
                </a:gridCol>
              </a:tblGrid>
              <a:tr h="167390">
                <a:tc>
                  <a:txBody>
                    <a:bodyPr/>
                    <a:lstStyle/>
                    <a:p>
                      <a:pPr algn="l" fontAlgn="b"/>
                      <a:endParaRPr lang="fr-CA" sz="1000" b="0" i="0" u="none" strike="noStrike" dirty="0">
                        <a:solidFill>
                          <a:srgbClr val="000000"/>
                        </a:solidFill>
                        <a:effectLst/>
                        <a:latin typeface="Univers Condensed" panose="020B0506020202050204" pitchFamily="34" charset="0"/>
                      </a:endParaRPr>
                    </a:p>
                  </a:txBody>
                  <a:tcPr marL="8583" marR="8583" marT="8583"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CA" sz="1000" b="0" i="0" u="none" strike="noStrike">
                        <a:solidFill>
                          <a:srgbClr val="000000"/>
                        </a:solidFill>
                        <a:effectLst/>
                        <a:latin typeface="Univers Condensed" panose="020B0506020202050204" pitchFamily="34" charset="0"/>
                      </a:endParaRPr>
                    </a:p>
                  </a:txBody>
                  <a:tcPr marL="8583" marR="8583" marT="8583"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CA" sz="1000" b="1" i="0" u="none" strike="noStrike" dirty="0">
                          <a:solidFill>
                            <a:srgbClr val="000000"/>
                          </a:solidFill>
                          <a:effectLst/>
                          <a:latin typeface="Univers Condensed" panose="020B0506020202050204" pitchFamily="34" charset="0"/>
                        </a:rPr>
                        <a:t>D1</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1" i="0" u="none" strike="noStrike" dirty="0">
                          <a:solidFill>
                            <a:srgbClr val="000000"/>
                          </a:solidFill>
                          <a:effectLst/>
                          <a:latin typeface="Univers Condensed" panose="020B0506020202050204" pitchFamily="34" charset="0"/>
                        </a:rPr>
                        <a:t>D2</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1" i="0" u="none" strike="noStrike" dirty="0">
                          <a:solidFill>
                            <a:srgbClr val="000000"/>
                          </a:solidFill>
                          <a:effectLst/>
                          <a:latin typeface="Univers Condensed" panose="020B0506020202050204" pitchFamily="34" charset="0"/>
                        </a:rPr>
                        <a:t>L</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1" i="0" u="none" strike="noStrike" dirty="0">
                          <a:solidFill>
                            <a:srgbClr val="000000"/>
                          </a:solidFill>
                          <a:effectLst/>
                          <a:latin typeface="Univers Condensed" panose="020B0506020202050204" pitchFamily="34" charset="0"/>
                        </a:rPr>
                        <a:t>K</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1" i="0" u="none" strike="noStrike" dirty="0">
                          <a:solidFill>
                            <a:srgbClr val="000000"/>
                          </a:solidFill>
                          <a:effectLst/>
                          <a:latin typeface="Univers Condensed" panose="020B0506020202050204" pitchFamily="34" charset="0"/>
                        </a:rPr>
                        <a:t>W</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1" i="0" u="none" strike="noStrike" dirty="0">
                          <a:solidFill>
                            <a:srgbClr val="000000"/>
                          </a:solidFill>
                          <a:effectLst/>
                          <a:latin typeface="Univers Condensed" panose="020B0506020202050204" pitchFamily="34" charset="0"/>
                        </a:rPr>
                        <a:t>V</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1" i="0" u="none" strike="noStrike" dirty="0">
                          <a:solidFill>
                            <a:srgbClr val="000000"/>
                          </a:solidFill>
                          <a:effectLst/>
                          <a:latin typeface="Univers Condensed" panose="020B0506020202050204" pitchFamily="34" charset="0"/>
                        </a:rPr>
                        <a:t>A</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0381520"/>
                  </a:ext>
                </a:extLst>
              </a:tr>
              <a:tr h="223186">
                <a:tc>
                  <a:txBody>
                    <a:bodyPr/>
                    <a:lstStyle/>
                    <a:p>
                      <a:pPr algn="ctr" fontAlgn="b"/>
                      <a:r>
                        <a:rPr lang="fr-CA" sz="1000" b="1" i="0" u="none" strike="noStrike" dirty="0">
                          <a:solidFill>
                            <a:srgbClr val="000000"/>
                          </a:solidFill>
                          <a:effectLst/>
                          <a:latin typeface="Univers Condensed" panose="020B0506020202050204" pitchFamily="34" charset="0"/>
                        </a:rPr>
                        <a:t>ÉLF 1</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CA" sz="1000" b="0" i="0" u="none" strike="noStrike">
                          <a:solidFill>
                            <a:srgbClr val="000000"/>
                          </a:solidFill>
                          <a:effectLst/>
                          <a:latin typeface="Univers Condensed" panose="020B0506020202050204" pitchFamily="34" charset="0"/>
                        </a:rPr>
                        <a:t> </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1,00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1,00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0,20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dirty="0">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dirty="0">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9509510"/>
                  </a:ext>
                </a:extLst>
              </a:tr>
              <a:tr h="223186">
                <a:tc>
                  <a:txBody>
                    <a:bodyPr/>
                    <a:lstStyle/>
                    <a:p>
                      <a:pPr algn="ctr" fontAlgn="b"/>
                      <a:r>
                        <a:rPr lang="fr-CA" sz="1000" b="1" i="0" u="none" strike="noStrike" dirty="0">
                          <a:solidFill>
                            <a:srgbClr val="000000"/>
                          </a:solidFill>
                          <a:effectLst/>
                          <a:latin typeface="Univers Condensed" panose="020B0506020202050204" pitchFamily="34" charset="0"/>
                        </a:rPr>
                        <a:t>ÉLF 2</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CA" sz="1000" b="0" i="0" u="none" strike="noStrike">
                          <a:solidFill>
                            <a:srgbClr val="000000"/>
                          </a:solidFill>
                          <a:effectLst/>
                          <a:latin typeface="Univers Condensed" panose="020B0506020202050204" pitchFamily="34" charset="0"/>
                        </a:rPr>
                        <a:t> </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1,00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1,00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1,0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dirty="0">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dirty="0">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3063515"/>
                  </a:ext>
                </a:extLst>
              </a:tr>
              <a:tr h="223186">
                <a:tc>
                  <a:txBody>
                    <a:bodyPr/>
                    <a:lstStyle/>
                    <a:p>
                      <a:pPr algn="ctr" fontAlgn="b"/>
                      <a:r>
                        <a:rPr lang="fr-CA" sz="1000" b="1" i="0" u="none" strike="noStrike" dirty="0">
                          <a:solidFill>
                            <a:srgbClr val="000000"/>
                          </a:solidFill>
                          <a:effectLst/>
                          <a:latin typeface="Univers Condensed" panose="020B0506020202050204" pitchFamily="34" charset="0"/>
                        </a:rPr>
                        <a:t>ÉLUT 1</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CA" sz="1000" b="0" i="0" u="none" strike="noStrike">
                          <a:solidFill>
                            <a:srgbClr val="000000"/>
                          </a:solidFill>
                          <a:effectLst/>
                          <a:latin typeface="Univers Condensed" panose="020B0506020202050204" pitchFamily="34" charset="0"/>
                        </a:rPr>
                        <a:t> </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1,00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1,00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0,90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0,80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dirty="0">
                          <a:solidFill>
                            <a:srgbClr val="000000"/>
                          </a:solidFill>
                          <a:effectLst/>
                          <a:latin typeface="Univers Condensed" panose="020B0506020202050204" pitchFamily="34" charset="0"/>
                        </a:rPr>
                        <a:t>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dirty="0">
                          <a:solidFill>
                            <a:srgbClr val="000000"/>
                          </a:solidFill>
                          <a:effectLst/>
                          <a:latin typeface="Univers Condensed" panose="020B0506020202050204" pitchFamily="34" charset="0"/>
                        </a:rPr>
                        <a:t>0</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694717"/>
                  </a:ext>
                </a:extLst>
              </a:tr>
              <a:tr h="223186">
                <a:tc>
                  <a:txBody>
                    <a:bodyPr/>
                    <a:lstStyle/>
                    <a:p>
                      <a:pPr algn="ctr" fontAlgn="b"/>
                      <a:r>
                        <a:rPr lang="fr-CA" sz="1000" b="1" i="0" u="none" strike="noStrike" dirty="0">
                          <a:solidFill>
                            <a:srgbClr val="000000"/>
                          </a:solidFill>
                          <a:effectLst/>
                          <a:latin typeface="Univers Condensed" panose="020B0506020202050204" pitchFamily="34" charset="0"/>
                        </a:rPr>
                        <a:t>ÉLUT 2</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CA" sz="1000" b="0" i="0" u="none" strike="noStrike">
                          <a:solidFill>
                            <a:srgbClr val="000000"/>
                          </a:solidFill>
                          <a:effectLst/>
                          <a:latin typeface="Univers Condensed" panose="020B0506020202050204" pitchFamily="34" charset="0"/>
                        </a:rPr>
                        <a:t> </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0,00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0,00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1,00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dirty="0">
                          <a:solidFill>
                            <a:srgbClr val="000000"/>
                          </a:solidFill>
                          <a:effectLst/>
                          <a:latin typeface="Univers Condensed" panose="020B0506020202050204" pitchFamily="34" charset="0"/>
                        </a:rPr>
                        <a:t>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dirty="0">
                          <a:solidFill>
                            <a:srgbClr val="000000"/>
                          </a:solidFill>
                          <a:effectLst/>
                          <a:latin typeface="Univers Condensed" panose="020B0506020202050204" pitchFamily="34" charset="0"/>
                        </a:rPr>
                        <a:t>0</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8109660"/>
                  </a:ext>
                </a:extLst>
              </a:tr>
              <a:tr h="159418">
                <a:tc rowSpan="2">
                  <a:txBody>
                    <a:bodyPr/>
                    <a:lstStyle/>
                    <a:p>
                      <a:pPr algn="ctr" fontAlgn="ctr"/>
                      <a:r>
                        <a:rPr lang="fr-CA" sz="1000" b="1" i="0" u="none" strike="noStrike" dirty="0">
                          <a:solidFill>
                            <a:srgbClr val="000000"/>
                          </a:solidFill>
                          <a:effectLst/>
                          <a:latin typeface="Univers Condensed" panose="020B0506020202050204" pitchFamily="34" charset="0"/>
                        </a:rPr>
                        <a:t>ÉLUL 1</a:t>
                      </a:r>
                    </a:p>
                  </a:txBody>
                  <a:tcPr marL="8583" marR="8583" marT="85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dirty="0">
                          <a:solidFill>
                            <a:srgbClr val="000000"/>
                          </a:solidFill>
                          <a:effectLst/>
                          <a:latin typeface="Univers Condensed" panose="020B0506020202050204" pitchFamily="34" charset="0"/>
                        </a:rPr>
                        <a:t>max</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1,10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1,20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a:solidFill>
                            <a:srgbClr val="000000"/>
                          </a:solidFill>
                          <a:effectLst/>
                          <a:latin typeface="Univers Condensed" panose="020B0506020202050204" pitchFamily="34" charset="0"/>
                        </a:rPr>
                        <a:t>1,70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dirty="0">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dirty="0">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351849"/>
                  </a:ext>
                </a:extLst>
              </a:tr>
              <a:tr h="167390">
                <a:tc vMerge="1">
                  <a:txBody>
                    <a:bodyPr/>
                    <a:lstStyle/>
                    <a:p>
                      <a:endParaRPr lang="fr-CA"/>
                    </a:p>
                  </a:txBody>
                  <a:tcPr/>
                </a:tc>
                <a:tc>
                  <a:txBody>
                    <a:bodyPr/>
                    <a:lstStyle/>
                    <a:p>
                      <a:pPr algn="ctr" fontAlgn="b"/>
                      <a:r>
                        <a:rPr lang="fr-CA" sz="1000" b="0" i="0" u="none" strike="noStrike" dirty="0">
                          <a:solidFill>
                            <a:srgbClr val="000000"/>
                          </a:solidFill>
                          <a:effectLst/>
                          <a:latin typeface="Univers Condensed" panose="020B0506020202050204" pitchFamily="34" charset="0"/>
                        </a:rPr>
                        <a:t>min</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0,95</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0,90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1044677830"/>
                  </a:ext>
                </a:extLst>
              </a:tr>
              <a:tr h="159418">
                <a:tc rowSpan="2">
                  <a:txBody>
                    <a:bodyPr/>
                    <a:lstStyle/>
                    <a:p>
                      <a:pPr algn="ctr" fontAlgn="ctr"/>
                      <a:r>
                        <a:rPr lang="fr-CA" sz="1000" b="1" i="0" u="none" strike="noStrike" dirty="0">
                          <a:solidFill>
                            <a:srgbClr val="000000"/>
                          </a:solidFill>
                          <a:effectLst/>
                          <a:latin typeface="Univers Condensed" panose="020B0506020202050204" pitchFamily="34" charset="0"/>
                        </a:rPr>
                        <a:t>ÉLUL 2</a:t>
                      </a:r>
                    </a:p>
                  </a:txBody>
                  <a:tcPr marL="8583" marR="8583" marT="85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dirty="0">
                          <a:solidFill>
                            <a:srgbClr val="000000"/>
                          </a:solidFill>
                          <a:effectLst/>
                          <a:latin typeface="Univers Condensed" panose="020B0506020202050204" pitchFamily="34" charset="0"/>
                        </a:rPr>
                        <a:t>max</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1,10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1,20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a:solidFill>
                            <a:srgbClr val="000000"/>
                          </a:solidFill>
                          <a:effectLst/>
                          <a:latin typeface="Univers Condensed" panose="020B0506020202050204" pitchFamily="34" charset="0"/>
                        </a:rPr>
                        <a:t>1,60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a:solidFill>
                            <a:srgbClr val="000000"/>
                          </a:solidFill>
                          <a:effectLst/>
                          <a:latin typeface="Univers Condensed" panose="020B0506020202050204" pitchFamily="34" charset="0"/>
                        </a:rPr>
                        <a:t>1,15</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dirty="0">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dirty="0">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9381578"/>
                  </a:ext>
                </a:extLst>
              </a:tr>
              <a:tr h="167390">
                <a:tc vMerge="1">
                  <a:txBody>
                    <a:bodyPr/>
                    <a:lstStyle/>
                    <a:p>
                      <a:endParaRPr lang="fr-CA"/>
                    </a:p>
                  </a:txBody>
                  <a:tcPr/>
                </a:tc>
                <a:tc>
                  <a:txBody>
                    <a:bodyPr/>
                    <a:lstStyle/>
                    <a:p>
                      <a:pPr algn="ctr" fontAlgn="b"/>
                      <a:r>
                        <a:rPr lang="fr-CA" sz="1000" b="0" i="0" u="none" strike="noStrike" dirty="0">
                          <a:solidFill>
                            <a:srgbClr val="000000"/>
                          </a:solidFill>
                          <a:effectLst/>
                          <a:latin typeface="Univers Condensed" panose="020B0506020202050204" pitchFamily="34" charset="0"/>
                        </a:rPr>
                        <a:t>min</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0,95</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0,90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2872921836"/>
                  </a:ext>
                </a:extLst>
              </a:tr>
              <a:tr h="159418">
                <a:tc rowSpan="2">
                  <a:txBody>
                    <a:bodyPr/>
                    <a:lstStyle/>
                    <a:p>
                      <a:pPr algn="ctr" fontAlgn="ctr"/>
                      <a:r>
                        <a:rPr lang="fr-CA" sz="1000" b="1" i="0" u="none" strike="noStrike" dirty="0">
                          <a:solidFill>
                            <a:srgbClr val="000000"/>
                          </a:solidFill>
                          <a:effectLst/>
                          <a:latin typeface="Univers Condensed" panose="020B0506020202050204" pitchFamily="34" charset="0"/>
                        </a:rPr>
                        <a:t>ÉLUL 3</a:t>
                      </a:r>
                    </a:p>
                  </a:txBody>
                  <a:tcPr marL="8583" marR="8583" marT="85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max</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1,10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1,20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a:solidFill>
                            <a:srgbClr val="000000"/>
                          </a:solidFill>
                          <a:effectLst/>
                          <a:latin typeface="Univers Condensed" panose="020B0506020202050204" pitchFamily="34" charset="0"/>
                        </a:rPr>
                        <a:t>1,40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dirty="0">
                          <a:solidFill>
                            <a:srgbClr val="000000"/>
                          </a:solidFill>
                          <a:effectLst/>
                          <a:latin typeface="Univers Condensed" panose="020B0506020202050204" pitchFamily="34" charset="0"/>
                        </a:rPr>
                        <a:t>1,00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a:solidFill>
                            <a:srgbClr val="000000"/>
                          </a:solidFill>
                          <a:effectLst/>
                          <a:latin typeface="Univers Condensed" panose="020B0506020202050204" pitchFamily="34" charset="0"/>
                        </a:rPr>
                        <a:t>0,45</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dirty="0">
                          <a:solidFill>
                            <a:srgbClr val="000000"/>
                          </a:solidFill>
                          <a:effectLst/>
                          <a:latin typeface="Univers Condensed" panose="020B0506020202050204" pitchFamily="34" charset="0"/>
                        </a:rPr>
                        <a:t>0,45</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dirty="0">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9375038"/>
                  </a:ext>
                </a:extLst>
              </a:tr>
              <a:tr h="167390">
                <a:tc vMerge="1">
                  <a:txBody>
                    <a:bodyPr/>
                    <a:lstStyle/>
                    <a:p>
                      <a:endParaRPr lang="fr-CA"/>
                    </a:p>
                  </a:txBody>
                  <a:tcPr/>
                </a:tc>
                <a:tc>
                  <a:txBody>
                    <a:bodyPr/>
                    <a:lstStyle/>
                    <a:p>
                      <a:pPr algn="ctr" fontAlgn="b"/>
                      <a:r>
                        <a:rPr lang="fr-CA" sz="1000" b="0" i="0" u="none" strike="noStrike" dirty="0">
                          <a:solidFill>
                            <a:srgbClr val="000000"/>
                          </a:solidFill>
                          <a:effectLst/>
                          <a:latin typeface="Univers Condensed" panose="020B0506020202050204" pitchFamily="34" charset="0"/>
                        </a:rPr>
                        <a:t>min</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0,95</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0,90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3708597442"/>
                  </a:ext>
                </a:extLst>
              </a:tr>
              <a:tr h="159418">
                <a:tc rowSpan="2">
                  <a:txBody>
                    <a:bodyPr/>
                    <a:lstStyle/>
                    <a:p>
                      <a:pPr algn="ctr" fontAlgn="ctr"/>
                      <a:r>
                        <a:rPr lang="fr-CA" sz="1000" b="1" i="0" u="none" strike="noStrike" dirty="0">
                          <a:solidFill>
                            <a:srgbClr val="000000"/>
                          </a:solidFill>
                          <a:effectLst/>
                          <a:latin typeface="Univers Condensed" panose="020B0506020202050204" pitchFamily="34" charset="0"/>
                        </a:rPr>
                        <a:t>ÉLUL 4</a:t>
                      </a:r>
                    </a:p>
                  </a:txBody>
                  <a:tcPr marL="8583" marR="8583" marT="85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dirty="0">
                          <a:solidFill>
                            <a:srgbClr val="000000"/>
                          </a:solidFill>
                          <a:effectLst/>
                          <a:latin typeface="Univers Condensed" panose="020B0506020202050204" pitchFamily="34" charset="0"/>
                        </a:rPr>
                        <a:t>max</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1,10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1,20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a:solidFill>
                            <a:srgbClr val="000000"/>
                          </a:solidFill>
                          <a:effectLst/>
                          <a:latin typeface="Univers Condensed" panose="020B0506020202050204" pitchFamily="34" charset="0"/>
                        </a:rPr>
                        <a:t>1,25</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a:solidFill>
                            <a:srgbClr val="000000"/>
                          </a:solidFill>
                          <a:effectLst/>
                          <a:latin typeface="Univers Condensed" panose="020B0506020202050204" pitchFamily="34" charset="0"/>
                        </a:rPr>
                        <a:t>1,40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dirty="0">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dirty="0">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338106"/>
                  </a:ext>
                </a:extLst>
              </a:tr>
              <a:tr h="167390">
                <a:tc vMerge="1">
                  <a:txBody>
                    <a:bodyPr/>
                    <a:lstStyle/>
                    <a:p>
                      <a:endParaRPr lang="fr-CA"/>
                    </a:p>
                  </a:txBody>
                  <a:tcPr/>
                </a:tc>
                <a:tc>
                  <a:txBody>
                    <a:bodyPr/>
                    <a:lstStyle/>
                    <a:p>
                      <a:pPr algn="ctr" fontAlgn="b"/>
                      <a:r>
                        <a:rPr lang="fr-CA" sz="1000" b="0" i="0" u="none" strike="noStrike" dirty="0">
                          <a:solidFill>
                            <a:srgbClr val="000000"/>
                          </a:solidFill>
                          <a:effectLst/>
                          <a:latin typeface="Univers Condensed" panose="020B0506020202050204" pitchFamily="34" charset="0"/>
                        </a:rPr>
                        <a:t>min</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0,95</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0,90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2298070145"/>
                  </a:ext>
                </a:extLst>
              </a:tr>
              <a:tr h="159418">
                <a:tc rowSpan="2">
                  <a:txBody>
                    <a:bodyPr/>
                    <a:lstStyle/>
                    <a:p>
                      <a:pPr algn="ctr" fontAlgn="ctr"/>
                      <a:r>
                        <a:rPr lang="fr-CA" sz="1000" b="1" i="0" u="none" strike="noStrike" dirty="0">
                          <a:solidFill>
                            <a:srgbClr val="000000"/>
                          </a:solidFill>
                          <a:effectLst/>
                          <a:latin typeface="Univers Condensed" panose="020B0506020202050204" pitchFamily="34" charset="0"/>
                        </a:rPr>
                        <a:t>ÉLUL 7</a:t>
                      </a:r>
                    </a:p>
                  </a:txBody>
                  <a:tcPr marL="8583" marR="8583" marT="85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dirty="0">
                          <a:solidFill>
                            <a:srgbClr val="000000"/>
                          </a:solidFill>
                          <a:effectLst/>
                          <a:latin typeface="Univers Condensed" panose="020B0506020202050204" pitchFamily="34" charset="0"/>
                        </a:rPr>
                        <a:t>max</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1,10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1,20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a:solidFill>
                            <a:srgbClr val="000000"/>
                          </a:solidFill>
                          <a:effectLst/>
                          <a:latin typeface="Univers Condensed" panose="020B0506020202050204" pitchFamily="34" charset="0"/>
                        </a:rPr>
                        <a:t>0,75</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dirty="0">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000" b="0" i="0" u="none" strike="noStrike" dirty="0">
                          <a:solidFill>
                            <a:srgbClr val="000000"/>
                          </a:solidFill>
                          <a:effectLst/>
                          <a:latin typeface="Univers Condensed" panose="020B0506020202050204" pitchFamily="34" charset="0"/>
                        </a:rPr>
                        <a:t>1,30</a:t>
                      </a:r>
                    </a:p>
                  </a:txBody>
                  <a:tcPr marL="8583" marR="8583" marT="85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0316019"/>
                  </a:ext>
                </a:extLst>
              </a:tr>
              <a:tr h="167390">
                <a:tc vMerge="1">
                  <a:txBody>
                    <a:bodyPr/>
                    <a:lstStyle/>
                    <a:p>
                      <a:endParaRPr lang="fr-CA"/>
                    </a:p>
                  </a:txBody>
                  <a:tcPr/>
                </a:tc>
                <a:tc>
                  <a:txBody>
                    <a:bodyPr/>
                    <a:lstStyle/>
                    <a:p>
                      <a:pPr algn="ctr" fontAlgn="b"/>
                      <a:r>
                        <a:rPr lang="fr-CA" sz="1000" b="0" i="0" u="none" strike="noStrike" dirty="0">
                          <a:solidFill>
                            <a:srgbClr val="000000"/>
                          </a:solidFill>
                          <a:effectLst/>
                          <a:latin typeface="Univers Condensed" panose="020B0506020202050204" pitchFamily="34" charset="0"/>
                        </a:rPr>
                        <a:t>min</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0,95</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000" b="0" i="0" u="none" strike="noStrike">
                          <a:solidFill>
                            <a:srgbClr val="000000"/>
                          </a:solidFill>
                          <a:effectLst/>
                          <a:latin typeface="Univers Condensed" panose="020B0506020202050204" pitchFamily="34" charset="0"/>
                        </a:rPr>
                        <a:t>0,90</a:t>
                      </a:r>
                    </a:p>
                  </a:txBody>
                  <a:tcPr marL="8583" marR="8583" marT="8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4079112736"/>
                  </a:ext>
                </a:extLst>
              </a:tr>
              <a:tr h="231157">
                <a:tc>
                  <a:txBody>
                    <a:bodyPr/>
                    <a:lstStyle/>
                    <a:p>
                      <a:pPr algn="ctr" fontAlgn="ctr"/>
                      <a:r>
                        <a:rPr lang="fr-CA" sz="1000" b="1" i="0" u="none" strike="noStrike" dirty="0">
                          <a:solidFill>
                            <a:srgbClr val="000000"/>
                          </a:solidFill>
                          <a:effectLst/>
                          <a:latin typeface="Univers Condensed" panose="020B0506020202050204" pitchFamily="34" charset="0"/>
                        </a:rPr>
                        <a:t>ÉLUL 9</a:t>
                      </a:r>
                    </a:p>
                  </a:txBody>
                  <a:tcPr marL="8583" marR="8583" marT="85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Univers Condensed" panose="020B0506020202050204" pitchFamily="34" charset="0"/>
                        </a:rPr>
                        <a:t> </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1,35</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1,35</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dirty="0">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0" i="0" u="none" strike="noStrike" dirty="0">
                          <a:solidFill>
                            <a:srgbClr val="000000"/>
                          </a:solidFill>
                          <a:effectLst/>
                          <a:latin typeface="Univers Condensed" panose="020B0506020202050204" pitchFamily="34" charset="0"/>
                        </a:rPr>
                        <a:t>0</a:t>
                      </a:r>
                    </a:p>
                  </a:txBody>
                  <a:tcPr marL="8583" marR="8583" marT="85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4935331"/>
                  </a:ext>
                </a:extLst>
              </a:tr>
              <a:tr h="159418">
                <a:tc>
                  <a:txBody>
                    <a:bodyPr/>
                    <a:lstStyle/>
                    <a:p>
                      <a:pPr algn="l" fontAlgn="ctr"/>
                      <a:endParaRPr lang="fr-CA" sz="1000" b="0" i="0" u="none" strike="noStrike">
                        <a:solidFill>
                          <a:srgbClr val="000000"/>
                        </a:solidFill>
                        <a:effectLst/>
                        <a:latin typeface="Univers Condensed" panose="020B0506020202050204" pitchFamily="34" charset="0"/>
                      </a:endParaRPr>
                    </a:p>
                  </a:txBody>
                  <a:tcPr marL="8583" marR="8583" marT="858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CA" sz="1000" b="0" i="0" u="none" strike="noStrike">
                        <a:solidFill>
                          <a:srgbClr val="000000"/>
                        </a:solidFill>
                        <a:effectLst/>
                        <a:latin typeface="Univers Condensed" panose="020B0506020202050204" pitchFamily="34" charset="0"/>
                      </a:endParaRPr>
                    </a:p>
                  </a:txBody>
                  <a:tcPr marL="8583" marR="8583" marT="858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CA" sz="1000" b="0" i="0" u="none" strike="noStrike">
                        <a:solidFill>
                          <a:srgbClr val="000000"/>
                        </a:solidFill>
                        <a:effectLst/>
                        <a:latin typeface="Univers Condensed" panose="020B0506020202050204" pitchFamily="34" charset="0"/>
                      </a:endParaRPr>
                    </a:p>
                  </a:txBody>
                  <a:tcPr marL="8583" marR="8583" marT="858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CA" sz="1000" b="0" i="0" u="none" strike="noStrike">
                        <a:solidFill>
                          <a:srgbClr val="000000"/>
                        </a:solidFill>
                        <a:effectLst/>
                        <a:latin typeface="Univers Condensed" panose="020B0506020202050204" pitchFamily="34" charset="0"/>
                      </a:endParaRPr>
                    </a:p>
                  </a:txBody>
                  <a:tcPr marL="8583" marR="8583" marT="858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fr-CA" sz="1000" b="0" i="0" u="none" strike="noStrike">
                        <a:solidFill>
                          <a:srgbClr val="000000"/>
                        </a:solidFill>
                        <a:effectLst/>
                        <a:latin typeface="Univers Condensed" panose="020B0506020202050204" pitchFamily="34" charset="0"/>
                      </a:endParaRPr>
                    </a:p>
                  </a:txBody>
                  <a:tcPr marL="8583" marR="8583" marT="858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fr-CA" sz="1000" b="0" i="0" u="none" strike="noStrike">
                        <a:solidFill>
                          <a:srgbClr val="000000"/>
                        </a:solidFill>
                        <a:effectLst/>
                        <a:latin typeface="Univers Condensed" panose="020B0506020202050204" pitchFamily="34" charset="0"/>
                      </a:endParaRPr>
                    </a:p>
                  </a:txBody>
                  <a:tcPr marL="8583" marR="8583" marT="858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fr-CA" sz="1000" b="0" i="0" u="none" strike="noStrike">
                        <a:solidFill>
                          <a:srgbClr val="000000"/>
                        </a:solidFill>
                        <a:effectLst/>
                        <a:latin typeface="Univers Condensed" panose="020B0506020202050204" pitchFamily="34" charset="0"/>
                      </a:endParaRPr>
                    </a:p>
                  </a:txBody>
                  <a:tcPr marL="8583" marR="8583" marT="858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fr-CA" sz="1000" b="0" i="0" u="none" strike="noStrike">
                        <a:solidFill>
                          <a:srgbClr val="000000"/>
                        </a:solidFill>
                        <a:effectLst/>
                        <a:latin typeface="Univers Condensed" panose="020B0506020202050204" pitchFamily="34" charset="0"/>
                      </a:endParaRPr>
                    </a:p>
                  </a:txBody>
                  <a:tcPr marL="8583" marR="8583" marT="858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fr-CA" sz="1000" b="0" i="0" u="none" strike="noStrike" dirty="0">
                        <a:solidFill>
                          <a:srgbClr val="000000"/>
                        </a:solidFill>
                        <a:effectLst/>
                        <a:latin typeface="Univers Condensed" panose="020B0506020202050204" pitchFamily="34" charset="0"/>
                      </a:endParaRPr>
                    </a:p>
                  </a:txBody>
                  <a:tcPr marL="8583" marR="8583" marT="8583"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53392734"/>
                  </a:ext>
                </a:extLst>
              </a:tr>
              <a:tr h="159418">
                <a:tc>
                  <a:txBody>
                    <a:bodyPr/>
                    <a:lstStyle/>
                    <a:p>
                      <a:pPr algn="l" fontAlgn="b"/>
                      <a:r>
                        <a:rPr lang="fr-CA" sz="1000" b="0" i="0" u="none" strike="noStrike">
                          <a:solidFill>
                            <a:srgbClr val="000000"/>
                          </a:solidFill>
                          <a:effectLst/>
                          <a:latin typeface="Univers Condensed" panose="020B0506020202050204" pitchFamily="34" charset="0"/>
                        </a:rPr>
                        <a:t>D1</a:t>
                      </a:r>
                    </a:p>
                  </a:txBody>
                  <a:tcPr marL="8583" marR="8583" marT="8583" marB="0" anchor="b">
                    <a:lnL>
                      <a:noFill/>
                    </a:lnL>
                    <a:lnR>
                      <a:noFill/>
                    </a:lnR>
                    <a:lnT>
                      <a:noFill/>
                    </a:lnT>
                    <a:lnB>
                      <a:noFill/>
                    </a:lnB>
                  </a:tcPr>
                </a:tc>
                <a:tc gridSpan="8">
                  <a:txBody>
                    <a:bodyPr/>
                    <a:lstStyle/>
                    <a:p>
                      <a:pPr algn="l" fontAlgn="b"/>
                      <a:r>
                        <a:rPr lang="fr-CA" sz="1000" b="0" i="0" u="none" strike="noStrike" dirty="0">
                          <a:solidFill>
                            <a:srgbClr val="000000"/>
                          </a:solidFill>
                          <a:effectLst/>
                          <a:latin typeface="Univers Condensed" panose="020B0506020202050204" pitchFamily="34" charset="0"/>
                        </a:rPr>
                        <a:t>Structure d'aluminium</a:t>
                      </a:r>
                    </a:p>
                  </a:txBody>
                  <a:tcPr marL="8583" marR="8583" marT="8583" marB="0" anchor="b">
                    <a:lnL>
                      <a:noFill/>
                    </a:lnL>
                    <a:lnR>
                      <a:noFill/>
                    </a:lnR>
                    <a:lnT>
                      <a:noFill/>
                    </a:lnT>
                    <a:lnB>
                      <a:noFill/>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3430461358"/>
                  </a:ext>
                </a:extLst>
              </a:tr>
              <a:tr h="159418">
                <a:tc>
                  <a:txBody>
                    <a:bodyPr/>
                    <a:lstStyle/>
                    <a:p>
                      <a:pPr algn="l" fontAlgn="b"/>
                      <a:r>
                        <a:rPr lang="fr-CA" sz="1000" b="0" i="0" u="none" strike="noStrike">
                          <a:solidFill>
                            <a:srgbClr val="000000"/>
                          </a:solidFill>
                          <a:effectLst/>
                          <a:latin typeface="Univers Condensed" panose="020B0506020202050204" pitchFamily="34" charset="0"/>
                        </a:rPr>
                        <a:t>D2</a:t>
                      </a:r>
                    </a:p>
                  </a:txBody>
                  <a:tcPr marL="8583" marR="8583" marT="8583" marB="0" anchor="b">
                    <a:lnL>
                      <a:noFill/>
                    </a:lnL>
                    <a:lnR>
                      <a:noFill/>
                    </a:lnR>
                    <a:lnT>
                      <a:noFill/>
                    </a:lnT>
                    <a:lnB>
                      <a:noFill/>
                    </a:lnB>
                  </a:tcPr>
                </a:tc>
                <a:tc gridSpan="8">
                  <a:txBody>
                    <a:bodyPr/>
                    <a:lstStyle/>
                    <a:p>
                      <a:pPr algn="l" fontAlgn="b"/>
                      <a:r>
                        <a:rPr lang="fr-CA" sz="1000" b="0" i="0" u="none" strike="noStrike" dirty="0">
                          <a:solidFill>
                            <a:srgbClr val="000000"/>
                          </a:solidFill>
                          <a:effectLst/>
                          <a:latin typeface="Univers Condensed" panose="020B0506020202050204" pitchFamily="34" charset="0"/>
                        </a:rPr>
                        <a:t>Platelage de bois et quincaillerie</a:t>
                      </a:r>
                    </a:p>
                  </a:txBody>
                  <a:tcPr marL="8583" marR="8583" marT="8583" marB="0" anchor="b">
                    <a:lnL>
                      <a:noFill/>
                    </a:lnL>
                    <a:lnR>
                      <a:noFill/>
                    </a:lnR>
                    <a:lnT>
                      <a:noFill/>
                    </a:lnT>
                    <a:lnB>
                      <a:noFill/>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547339675"/>
                  </a:ext>
                </a:extLst>
              </a:tr>
              <a:tr h="159418">
                <a:tc>
                  <a:txBody>
                    <a:bodyPr/>
                    <a:lstStyle/>
                    <a:p>
                      <a:pPr algn="l" fontAlgn="b"/>
                      <a:r>
                        <a:rPr lang="fr-CA" sz="1000" b="0" i="0" u="none" strike="noStrike">
                          <a:solidFill>
                            <a:srgbClr val="000000"/>
                          </a:solidFill>
                          <a:effectLst/>
                          <a:latin typeface="Univers Condensed" panose="020B0506020202050204" pitchFamily="34" charset="0"/>
                        </a:rPr>
                        <a:t>L</a:t>
                      </a:r>
                    </a:p>
                  </a:txBody>
                  <a:tcPr marL="8583" marR="8583" marT="8583" marB="0" anchor="b">
                    <a:lnL>
                      <a:noFill/>
                    </a:lnL>
                    <a:lnR>
                      <a:noFill/>
                    </a:lnR>
                    <a:lnT>
                      <a:noFill/>
                    </a:lnT>
                    <a:lnB>
                      <a:noFill/>
                    </a:lnB>
                  </a:tcPr>
                </a:tc>
                <a:tc gridSpan="8">
                  <a:txBody>
                    <a:bodyPr/>
                    <a:lstStyle/>
                    <a:p>
                      <a:pPr algn="l" fontAlgn="b"/>
                      <a:r>
                        <a:rPr lang="fr-CA" sz="1000" b="0" i="0" u="none" strike="noStrike" dirty="0">
                          <a:solidFill>
                            <a:srgbClr val="000000"/>
                          </a:solidFill>
                          <a:effectLst/>
                          <a:latin typeface="Univers Condensed" panose="020B0506020202050204" pitchFamily="34" charset="0"/>
                        </a:rPr>
                        <a:t>Surcharge piétonnière, surcharge dispositif de retenue, camion d'entretien</a:t>
                      </a:r>
                    </a:p>
                  </a:txBody>
                  <a:tcPr marL="8583" marR="8583" marT="8583" marB="0" anchor="b">
                    <a:lnL>
                      <a:noFill/>
                    </a:lnL>
                    <a:lnR>
                      <a:noFill/>
                    </a:lnR>
                    <a:lnT>
                      <a:noFill/>
                    </a:lnT>
                    <a:lnB>
                      <a:noFill/>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3397589214"/>
                  </a:ext>
                </a:extLst>
              </a:tr>
              <a:tr h="159418">
                <a:tc>
                  <a:txBody>
                    <a:bodyPr/>
                    <a:lstStyle/>
                    <a:p>
                      <a:pPr algn="l" fontAlgn="b"/>
                      <a:r>
                        <a:rPr lang="fr-CA" sz="1000" b="0" i="0" u="none" strike="noStrike">
                          <a:solidFill>
                            <a:srgbClr val="000000"/>
                          </a:solidFill>
                          <a:effectLst/>
                          <a:latin typeface="Univers Condensed" panose="020B0506020202050204" pitchFamily="34" charset="0"/>
                        </a:rPr>
                        <a:t>K</a:t>
                      </a:r>
                    </a:p>
                  </a:txBody>
                  <a:tcPr marL="8583" marR="8583" marT="8583" marB="0" anchor="b">
                    <a:lnL>
                      <a:noFill/>
                    </a:lnL>
                    <a:lnR>
                      <a:noFill/>
                    </a:lnR>
                    <a:lnT>
                      <a:noFill/>
                    </a:lnT>
                    <a:lnB>
                      <a:noFill/>
                    </a:lnB>
                  </a:tcPr>
                </a:tc>
                <a:tc gridSpan="8">
                  <a:txBody>
                    <a:bodyPr/>
                    <a:lstStyle/>
                    <a:p>
                      <a:pPr algn="l" fontAlgn="b"/>
                      <a:r>
                        <a:rPr lang="fr-CA" sz="1000" b="0" i="0" u="none" strike="noStrike" dirty="0">
                          <a:solidFill>
                            <a:srgbClr val="000000"/>
                          </a:solidFill>
                          <a:effectLst/>
                          <a:latin typeface="Univers Condensed" panose="020B0506020202050204" pitchFamily="34" charset="0"/>
                        </a:rPr>
                        <a:t>Effet de la température et des gradients thermiques</a:t>
                      </a:r>
                    </a:p>
                  </a:txBody>
                  <a:tcPr marL="8583" marR="8583" marT="8583" marB="0" anchor="b">
                    <a:lnL>
                      <a:noFill/>
                    </a:lnL>
                    <a:lnR>
                      <a:noFill/>
                    </a:lnR>
                    <a:lnT>
                      <a:noFill/>
                    </a:lnT>
                    <a:lnB>
                      <a:noFill/>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1283473480"/>
                  </a:ext>
                </a:extLst>
              </a:tr>
              <a:tr h="159418">
                <a:tc>
                  <a:txBody>
                    <a:bodyPr/>
                    <a:lstStyle/>
                    <a:p>
                      <a:pPr algn="l" fontAlgn="b"/>
                      <a:r>
                        <a:rPr lang="fr-CA" sz="1000" b="0" i="0" u="none" strike="noStrike">
                          <a:solidFill>
                            <a:srgbClr val="000000"/>
                          </a:solidFill>
                          <a:effectLst/>
                          <a:latin typeface="Univers Condensed" panose="020B0506020202050204" pitchFamily="34" charset="0"/>
                        </a:rPr>
                        <a:t>W</a:t>
                      </a:r>
                    </a:p>
                  </a:txBody>
                  <a:tcPr marL="8583" marR="8583" marT="8583" marB="0" anchor="b">
                    <a:lnL>
                      <a:noFill/>
                    </a:lnL>
                    <a:lnR>
                      <a:noFill/>
                    </a:lnR>
                    <a:lnT>
                      <a:noFill/>
                    </a:lnT>
                    <a:lnB>
                      <a:noFill/>
                    </a:lnB>
                  </a:tcPr>
                </a:tc>
                <a:tc gridSpan="8">
                  <a:txBody>
                    <a:bodyPr/>
                    <a:lstStyle/>
                    <a:p>
                      <a:pPr algn="l" fontAlgn="b"/>
                      <a:r>
                        <a:rPr lang="fr-CA" sz="1000" b="0" i="0" u="none" strike="noStrike" dirty="0">
                          <a:solidFill>
                            <a:srgbClr val="000000"/>
                          </a:solidFill>
                          <a:effectLst/>
                          <a:latin typeface="Univers Condensed" panose="020B0506020202050204" pitchFamily="34" charset="0"/>
                        </a:rPr>
                        <a:t>Charge de vent sur la structure</a:t>
                      </a:r>
                    </a:p>
                  </a:txBody>
                  <a:tcPr marL="8583" marR="8583" marT="8583" marB="0" anchor="b">
                    <a:lnL>
                      <a:noFill/>
                    </a:lnL>
                    <a:lnR>
                      <a:noFill/>
                    </a:lnR>
                    <a:lnT>
                      <a:noFill/>
                    </a:lnT>
                    <a:lnB>
                      <a:noFill/>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132375120"/>
                  </a:ext>
                </a:extLst>
              </a:tr>
              <a:tr h="159418">
                <a:tc>
                  <a:txBody>
                    <a:bodyPr/>
                    <a:lstStyle/>
                    <a:p>
                      <a:pPr algn="l" fontAlgn="b"/>
                      <a:r>
                        <a:rPr lang="fr-CA" sz="1000" b="0" i="0" u="none" strike="noStrike">
                          <a:solidFill>
                            <a:srgbClr val="000000"/>
                          </a:solidFill>
                          <a:effectLst/>
                          <a:latin typeface="Univers Condensed" panose="020B0506020202050204" pitchFamily="34" charset="0"/>
                        </a:rPr>
                        <a:t>A</a:t>
                      </a:r>
                    </a:p>
                  </a:txBody>
                  <a:tcPr marL="8583" marR="8583" marT="8583" marB="0" anchor="b">
                    <a:lnL>
                      <a:noFill/>
                    </a:lnL>
                    <a:lnR>
                      <a:noFill/>
                    </a:lnR>
                    <a:lnT>
                      <a:noFill/>
                    </a:lnT>
                    <a:lnB>
                      <a:noFill/>
                    </a:lnB>
                  </a:tcPr>
                </a:tc>
                <a:tc gridSpan="8">
                  <a:txBody>
                    <a:bodyPr/>
                    <a:lstStyle/>
                    <a:p>
                      <a:pPr algn="l" fontAlgn="b"/>
                      <a:r>
                        <a:rPr lang="fr-CA" sz="1000" b="0" i="0" u="none" strike="noStrike" dirty="0">
                          <a:solidFill>
                            <a:srgbClr val="000000"/>
                          </a:solidFill>
                          <a:effectLst/>
                          <a:latin typeface="Univers Condensed" panose="020B0506020202050204" pitchFamily="34" charset="0"/>
                        </a:rPr>
                        <a:t>Charge de verglas</a:t>
                      </a:r>
                    </a:p>
                  </a:txBody>
                  <a:tcPr marL="8583" marR="8583" marT="8583" marB="0" anchor="b">
                    <a:lnL>
                      <a:noFill/>
                    </a:lnL>
                    <a:lnR>
                      <a:noFill/>
                    </a:lnR>
                    <a:lnT>
                      <a:noFill/>
                    </a:lnT>
                    <a:lnB>
                      <a:noFill/>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1704581865"/>
                  </a:ext>
                </a:extLst>
              </a:tr>
            </a:tbl>
          </a:graphicData>
        </a:graphic>
      </p:graphicFrame>
    </p:spTree>
    <p:extLst>
      <p:ext uri="{BB962C8B-B14F-4D97-AF65-F5344CB8AC3E}">
        <p14:creationId xmlns:p14="http://schemas.microsoft.com/office/powerpoint/2010/main" val="3148588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32</a:t>
            </a:fld>
            <a:endParaRPr lang="fr-FR" dirty="0"/>
          </a:p>
        </p:txBody>
      </p:sp>
      <p:sp>
        <p:nvSpPr>
          <p:cNvPr id="4" name="Espace réservé du texte 3"/>
          <p:cNvSpPr>
            <a:spLocks noGrp="1"/>
          </p:cNvSpPr>
          <p:nvPr>
            <p:ph type="body" idx="1"/>
            <p:custDataLst>
              <p:tags r:id="rId3"/>
            </p:custDataLst>
          </p:nvPr>
        </p:nvSpPr>
        <p:spPr/>
        <p:txBody>
          <a:bodyPr/>
          <a:lstStyle/>
          <a:p>
            <a:r>
              <a:rPr lang="fr-CA" dirty="0"/>
              <a:t>La passerelle est modélisée en 3 dimensions avec le logiciel Advance Design America (ADA). </a:t>
            </a:r>
          </a:p>
        </p:txBody>
      </p:sp>
      <p:sp>
        <p:nvSpPr>
          <p:cNvPr id="5" name="Titre 4"/>
          <p:cNvSpPr>
            <a:spLocks noGrp="1"/>
          </p:cNvSpPr>
          <p:nvPr>
            <p:ph type="title"/>
            <p:custDataLst>
              <p:tags r:id="rId4"/>
            </p:custDataLst>
          </p:nvPr>
        </p:nvSpPr>
        <p:spPr/>
        <p:txBody>
          <a:bodyPr/>
          <a:lstStyle/>
          <a:p>
            <a:r>
              <a:rPr lang="fr-CA"/>
              <a:t>Étape 2. </a:t>
            </a:r>
            <a:r>
              <a:rPr lang="fr-CA" dirty="0"/>
              <a:t>Modélisations</a:t>
            </a:r>
          </a:p>
        </p:txBody>
      </p:sp>
      <p:pic>
        <p:nvPicPr>
          <p:cNvPr id="7" name="Image 6">
            <a:extLst>
              <a:ext uri="{FF2B5EF4-FFF2-40B4-BE49-F238E27FC236}">
                <a16:creationId xmlns:a16="http://schemas.microsoft.com/office/drawing/2014/main" id="{81A31BCC-9488-CF9A-76EA-FC6225991A88}"/>
              </a:ext>
            </a:extLst>
          </p:cNvPr>
          <p:cNvPicPr>
            <a:picLocks noChangeAspect="1"/>
          </p:cNvPicPr>
          <p:nvPr>
            <p:custDataLst>
              <p:tags r:id="rId5"/>
            </p:custDataLst>
          </p:nvPr>
        </p:nvPicPr>
        <p:blipFill>
          <a:blip r:embed="rId8"/>
          <a:stretch>
            <a:fillRect/>
          </a:stretch>
        </p:blipFill>
        <p:spPr>
          <a:xfrm>
            <a:off x="2240837" y="2074423"/>
            <a:ext cx="7954884" cy="4308896"/>
          </a:xfrm>
          <a:prstGeom prst="rect">
            <a:avLst/>
          </a:prstGeom>
        </p:spPr>
      </p:pic>
    </p:spTree>
    <p:extLst>
      <p:ext uri="{BB962C8B-B14F-4D97-AF65-F5344CB8AC3E}">
        <p14:creationId xmlns:p14="http://schemas.microsoft.com/office/powerpoint/2010/main" val="2037522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33</a:t>
            </a:fld>
            <a:endParaRPr lang="fr-FR" dirty="0"/>
          </a:p>
        </p:txBody>
      </p:sp>
      <p:sp>
        <p:nvSpPr>
          <p:cNvPr id="4" name="Espace réservé du texte 3"/>
          <p:cNvSpPr>
            <a:spLocks noGrp="1"/>
          </p:cNvSpPr>
          <p:nvPr>
            <p:ph type="body" idx="1"/>
            <p:custDataLst>
              <p:tags r:id="rId3"/>
            </p:custDataLst>
          </p:nvPr>
        </p:nvSpPr>
        <p:spPr>
          <a:xfrm>
            <a:off x="839788" y="1681163"/>
            <a:ext cx="10513982" cy="4365074"/>
          </a:xfrm>
        </p:spPr>
        <p:txBody>
          <a:bodyPr>
            <a:normAutofit lnSpcReduction="10000"/>
          </a:bodyPr>
          <a:lstStyle/>
          <a:p>
            <a:r>
              <a:rPr lang="fr-CA" dirty="0"/>
              <a:t>En examinant les résultats du modèle, les efforts dominants suivants sont identifiés:</a:t>
            </a:r>
          </a:p>
          <a:p>
            <a:endParaRPr lang="fr-CA" dirty="0"/>
          </a:p>
          <a:p>
            <a:endParaRPr lang="fr-CA" dirty="0"/>
          </a:p>
          <a:p>
            <a:endParaRPr lang="fr-CA" dirty="0"/>
          </a:p>
          <a:p>
            <a:endParaRPr lang="fr-CA" dirty="0"/>
          </a:p>
          <a:p>
            <a:endParaRPr lang="fr-CA" dirty="0"/>
          </a:p>
          <a:p>
            <a:endParaRPr lang="fr-CA" dirty="0"/>
          </a:p>
          <a:p>
            <a:endParaRPr lang="fr-CA" dirty="0"/>
          </a:p>
          <a:p>
            <a:endParaRPr lang="fr-CA" dirty="0"/>
          </a:p>
          <a:p>
            <a:r>
              <a:rPr lang="fr-CA" dirty="0"/>
              <a:t>Réaction max : 239 kN/appuis ÉLUL 1 (piétons)</a:t>
            </a:r>
          </a:p>
          <a:p>
            <a:r>
              <a:rPr lang="fr-CA" dirty="0"/>
              <a:t>Réaction min : -20,2 kN/appuis ÉLUL 4 (renversement dû au vent)</a:t>
            </a:r>
          </a:p>
          <a:p>
            <a:r>
              <a:rPr lang="fr-CA" dirty="0"/>
              <a:t>Réaction max direction longitudinale : ±248 kN/appuis ÉLUL4 (Encastrement à l’appui sous charge de vent)</a:t>
            </a:r>
          </a:p>
          <a:p>
            <a:r>
              <a:rPr lang="fr-CA" dirty="0"/>
              <a:t>Réaction max direction transversale : ±91,7 kN/appuis </a:t>
            </a:r>
          </a:p>
        </p:txBody>
      </p:sp>
      <p:sp>
        <p:nvSpPr>
          <p:cNvPr id="5" name="Titre 4"/>
          <p:cNvSpPr>
            <a:spLocks noGrp="1"/>
          </p:cNvSpPr>
          <p:nvPr>
            <p:ph type="title"/>
            <p:custDataLst>
              <p:tags r:id="rId4"/>
            </p:custDataLst>
          </p:nvPr>
        </p:nvSpPr>
        <p:spPr/>
        <p:txBody>
          <a:bodyPr/>
          <a:lstStyle/>
          <a:p>
            <a:r>
              <a:rPr lang="fr-CA"/>
              <a:t>Étape 2. </a:t>
            </a:r>
            <a:r>
              <a:rPr lang="fr-CA" dirty="0"/>
              <a:t>Modélisations</a:t>
            </a:r>
          </a:p>
        </p:txBody>
      </p:sp>
      <p:graphicFrame>
        <p:nvGraphicFramePr>
          <p:cNvPr id="6" name="Tableau 5">
            <a:extLst>
              <a:ext uri="{FF2B5EF4-FFF2-40B4-BE49-F238E27FC236}">
                <a16:creationId xmlns:a16="http://schemas.microsoft.com/office/drawing/2014/main" id="{7FF5696D-54D5-CCBB-E3B0-9013E9BA0BAA}"/>
              </a:ext>
            </a:extLst>
          </p:cNvPr>
          <p:cNvGraphicFramePr>
            <a:graphicFrameLocks noGrp="1"/>
          </p:cNvGraphicFramePr>
          <p:nvPr>
            <p:custDataLst>
              <p:tags r:id="rId5"/>
            </p:custDataLst>
            <p:extLst>
              <p:ext uri="{D42A27DB-BD31-4B8C-83A1-F6EECF244321}">
                <p14:modId xmlns:p14="http://schemas.microsoft.com/office/powerpoint/2010/main" val="3815817866"/>
              </p:ext>
            </p:extLst>
          </p:nvPr>
        </p:nvGraphicFramePr>
        <p:xfrm>
          <a:off x="839788" y="2284267"/>
          <a:ext cx="4787899" cy="1847850"/>
        </p:xfrm>
        <a:graphic>
          <a:graphicData uri="http://schemas.openxmlformats.org/drawingml/2006/table">
            <a:tbl>
              <a:tblPr/>
              <a:tblGrid>
                <a:gridCol w="1550149">
                  <a:extLst>
                    <a:ext uri="{9D8B030D-6E8A-4147-A177-3AD203B41FA5}">
                      <a16:colId xmlns:a16="http://schemas.microsoft.com/office/drawing/2014/main" val="52710650"/>
                    </a:ext>
                  </a:extLst>
                </a:gridCol>
                <a:gridCol w="1550149">
                  <a:extLst>
                    <a:ext uri="{9D8B030D-6E8A-4147-A177-3AD203B41FA5}">
                      <a16:colId xmlns:a16="http://schemas.microsoft.com/office/drawing/2014/main" val="506677775"/>
                    </a:ext>
                  </a:extLst>
                </a:gridCol>
                <a:gridCol w="1687601">
                  <a:extLst>
                    <a:ext uri="{9D8B030D-6E8A-4147-A177-3AD203B41FA5}">
                      <a16:colId xmlns:a16="http://schemas.microsoft.com/office/drawing/2014/main" val="2448578691"/>
                    </a:ext>
                  </a:extLst>
                </a:gridCol>
              </a:tblGrid>
              <a:tr h="200025">
                <a:tc>
                  <a:txBody>
                    <a:bodyPr/>
                    <a:lstStyle/>
                    <a:p>
                      <a:pPr algn="ctr" fontAlgn="b"/>
                      <a:r>
                        <a:rPr lang="fr-CA" sz="1100" b="1" i="0" u="none" strike="noStrike" dirty="0">
                          <a:solidFill>
                            <a:srgbClr val="000000"/>
                          </a:solidFill>
                          <a:effectLst/>
                          <a:latin typeface="Univers Condensed" panose="020B0506020202050204" pitchFamily="34" charset="0"/>
                        </a:rPr>
                        <a:t>Membrure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1" i="0" u="none" strike="noStrike" dirty="0">
                          <a:solidFill>
                            <a:srgbClr val="000000"/>
                          </a:solidFill>
                          <a:effectLst/>
                          <a:latin typeface="Univers Condensed" panose="020B0506020202050204" pitchFamily="34" charset="0"/>
                        </a:rPr>
                        <a:t>Combinaison de charges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1" i="0" u="none" strike="noStrike" dirty="0">
                          <a:solidFill>
                            <a:srgbClr val="000000"/>
                          </a:solidFill>
                          <a:effectLst/>
                          <a:latin typeface="Univers Condensed" panose="020B0506020202050204" pitchFamily="34" charset="0"/>
                        </a:rPr>
                        <a:t>Efforts ultimes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7375268"/>
                  </a:ext>
                </a:extLst>
              </a:tr>
              <a:tr h="190500">
                <a:tc>
                  <a:txBody>
                    <a:bodyPr/>
                    <a:lstStyle/>
                    <a:p>
                      <a:pPr algn="l" fontAlgn="b"/>
                      <a:r>
                        <a:rPr lang="fr-CA" sz="1100" b="0" i="0" u="none" strike="noStrike" dirty="0">
                          <a:solidFill>
                            <a:srgbClr val="000000"/>
                          </a:solidFill>
                          <a:effectLst/>
                          <a:latin typeface="Univers Condensed" panose="020B0506020202050204" pitchFamily="34" charset="0"/>
                        </a:rPr>
                        <a:t>Corde supérieure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ÉLUL 1 (piétons)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a:solidFill>
                            <a:srgbClr val="000000"/>
                          </a:solidFill>
                          <a:effectLst/>
                          <a:latin typeface="Univers Condensed" panose="020B0506020202050204" pitchFamily="34" charset="0"/>
                        </a:rPr>
                        <a:t>N = -944 kN (compression)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6445859"/>
                  </a:ext>
                </a:extLst>
              </a:tr>
              <a:tr h="190500">
                <a:tc>
                  <a:txBody>
                    <a:bodyPr/>
                    <a:lstStyle/>
                    <a:p>
                      <a:pPr algn="l" fontAlgn="b"/>
                      <a:r>
                        <a:rPr lang="fr-CA" sz="1100" b="0" i="0" u="none" strike="noStrike">
                          <a:solidFill>
                            <a:srgbClr val="000000"/>
                          </a:solidFill>
                          <a:effectLst/>
                          <a:latin typeface="Univers Condensed" panose="020B0506020202050204" pitchFamily="34" charset="0"/>
                        </a:rPr>
                        <a:t>Corde inférieure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ÉLUL 1 (piétons)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N = 957 kN (traction)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8798636"/>
                  </a:ext>
                </a:extLst>
              </a:tr>
              <a:tr h="190500">
                <a:tc rowSpan="2">
                  <a:txBody>
                    <a:bodyPr/>
                    <a:lstStyle/>
                    <a:p>
                      <a:pPr algn="l" fontAlgn="ctr"/>
                      <a:r>
                        <a:rPr lang="fr-CA" sz="1100" b="0" i="0" u="none" strike="noStrike">
                          <a:solidFill>
                            <a:srgbClr val="000000"/>
                          </a:solidFill>
                          <a:effectLst/>
                          <a:latin typeface="Univers Condensed" panose="020B0506020202050204" pitchFamily="34" charset="0"/>
                        </a:rPr>
                        <a:t>Diagonales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fr-CA" sz="1100" b="0" i="0" u="none" strike="noStrike" dirty="0">
                          <a:solidFill>
                            <a:srgbClr val="000000"/>
                          </a:solidFill>
                          <a:effectLst/>
                          <a:latin typeface="Univers Condensed" panose="020B0506020202050204" pitchFamily="34" charset="0"/>
                        </a:rPr>
                        <a:t>ÉLUL 1 (piétons)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a:solidFill>
                            <a:srgbClr val="000000"/>
                          </a:solidFill>
                          <a:effectLst/>
                          <a:latin typeface="Univers Condensed" panose="020B0506020202050204" pitchFamily="34" charset="0"/>
                        </a:rPr>
                        <a:t>N = -210 kN (compression)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76723997"/>
                  </a:ext>
                </a:extLst>
              </a:tr>
              <a:tr h="190500">
                <a:tc vMerge="1">
                  <a:txBody>
                    <a:bodyPr/>
                    <a:lstStyle/>
                    <a:p>
                      <a:endParaRPr lang="fr-CA"/>
                    </a:p>
                  </a:txBody>
                  <a:tcPr/>
                </a:tc>
                <a:tc vMerge="1">
                  <a:txBody>
                    <a:bodyPr/>
                    <a:lstStyle/>
                    <a:p>
                      <a:endParaRPr lang="fr-CA"/>
                    </a:p>
                  </a:txBody>
                  <a:tcPr/>
                </a:tc>
                <a:tc>
                  <a:txBody>
                    <a:bodyPr/>
                    <a:lstStyle/>
                    <a:p>
                      <a:pPr algn="l" fontAlgn="b"/>
                      <a:r>
                        <a:rPr lang="fr-CA" sz="1100" b="0" i="0" u="none" strike="noStrike">
                          <a:solidFill>
                            <a:srgbClr val="000000"/>
                          </a:solidFill>
                          <a:effectLst/>
                          <a:latin typeface="Univers Condensed" panose="020B0506020202050204" pitchFamily="34" charset="0"/>
                        </a:rPr>
                        <a:t>N = 239 kN (traction)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319322"/>
                  </a:ext>
                </a:extLst>
              </a:tr>
              <a:tr h="190500">
                <a:tc>
                  <a:txBody>
                    <a:bodyPr/>
                    <a:lstStyle/>
                    <a:p>
                      <a:pPr algn="l" fontAlgn="ctr"/>
                      <a:r>
                        <a:rPr lang="fr-CA" sz="1100" b="0" i="0" u="none" strike="noStrike">
                          <a:solidFill>
                            <a:srgbClr val="000000"/>
                          </a:solidFill>
                          <a:effectLst/>
                          <a:latin typeface="Univers Condensed" panose="020B0506020202050204" pitchFamily="34" charset="0"/>
                        </a:rPr>
                        <a:t>Diagonales extrémité</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CA" sz="1100" b="0" i="0" u="none" strike="noStrike" dirty="0">
                          <a:solidFill>
                            <a:srgbClr val="000000"/>
                          </a:solidFill>
                          <a:effectLst/>
                          <a:latin typeface="Univers Condensed" panose="020B0506020202050204" pitchFamily="34" charset="0"/>
                        </a:rPr>
                        <a:t>ÉLUL 1 (piétons)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N = -251 kN (compression)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113778"/>
                  </a:ext>
                </a:extLst>
              </a:tr>
              <a:tr h="228600">
                <a:tc>
                  <a:txBody>
                    <a:bodyPr/>
                    <a:lstStyle/>
                    <a:p>
                      <a:pPr algn="l" fontAlgn="b"/>
                      <a:r>
                        <a:rPr lang="fr-CA" sz="1100" b="0" i="0" u="none" strike="noStrike">
                          <a:solidFill>
                            <a:srgbClr val="000000"/>
                          </a:solidFill>
                          <a:effectLst/>
                          <a:latin typeface="Univers Condensed" panose="020B0506020202050204" pitchFamily="34" charset="0"/>
                        </a:rPr>
                        <a:t>Entretoises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ÉLUL 1 (SVE)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err="1">
                          <a:solidFill>
                            <a:srgbClr val="000000"/>
                          </a:solidFill>
                          <a:effectLst/>
                          <a:latin typeface="Univers Condensed" panose="020B0506020202050204" pitchFamily="34" charset="0"/>
                        </a:rPr>
                        <a:t>M</a:t>
                      </a:r>
                      <a:r>
                        <a:rPr lang="fr-CA" sz="1100" b="0" i="0" u="none" strike="noStrike" baseline="-25000" dirty="0" err="1">
                          <a:solidFill>
                            <a:srgbClr val="000000"/>
                          </a:solidFill>
                          <a:effectLst/>
                          <a:latin typeface="Univers Condensed" panose="020B0506020202050204" pitchFamily="34" charset="0"/>
                        </a:rPr>
                        <a:t>max</a:t>
                      </a:r>
                      <a:r>
                        <a:rPr lang="fr-CA" sz="1100" b="0" i="0" u="none" strike="noStrike" dirty="0">
                          <a:solidFill>
                            <a:srgbClr val="000000"/>
                          </a:solidFill>
                          <a:effectLst/>
                          <a:latin typeface="Univers Condensed" panose="020B0506020202050204" pitchFamily="34" charset="0"/>
                        </a:rPr>
                        <a:t> = </a:t>
                      </a:r>
                      <a:r>
                        <a:rPr lang="fr-CA" sz="1100" b="0" i="0" u="none" strike="noStrike">
                          <a:solidFill>
                            <a:srgbClr val="000000"/>
                          </a:solidFill>
                          <a:effectLst/>
                          <a:latin typeface="Univers Condensed" panose="020B0506020202050204" pitchFamily="34" charset="0"/>
                        </a:rPr>
                        <a:t>37 kN.m</a:t>
                      </a:r>
                      <a:endParaRPr lang="fr-CA" sz="1100" b="0" i="0" u="none" strike="noStrike" dirty="0">
                        <a:solidFill>
                          <a:srgbClr val="000000"/>
                        </a:solidFill>
                        <a:effectLst/>
                        <a:latin typeface="Univers Condensed" panose="020B050602020205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759612"/>
                  </a:ext>
                </a:extLst>
              </a:tr>
              <a:tr h="228600">
                <a:tc rowSpan="2">
                  <a:txBody>
                    <a:bodyPr/>
                    <a:lstStyle/>
                    <a:p>
                      <a:pPr algn="l" fontAlgn="ctr"/>
                      <a:r>
                        <a:rPr lang="fr-CA" sz="1100" b="0" i="0" u="none" strike="noStrike">
                          <a:solidFill>
                            <a:srgbClr val="000000"/>
                          </a:solidFill>
                          <a:effectLst/>
                          <a:latin typeface="Univers Condensed" panose="020B0506020202050204" pitchFamily="34" charset="0"/>
                        </a:rPr>
                        <a:t>Longerons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ctr"/>
                      <a:r>
                        <a:rPr lang="fr-CA" sz="1100" b="0" i="0" u="none" strike="noStrike" dirty="0">
                          <a:solidFill>
                            <a:srgbClr val="000000"/>
                          </a:solidFill>
                          <a:effectLst/>
                          <a:latin typeface="Univers Condensed" panose="020B0506020202050204" pitchFamily="34" charset="0"/>
                        </a:rPr>
                        <a:t>ÉLUL 1 (SVE)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err="1">
                          <a:solidFill>
                            <a:srgbClr val="000000"/>
                          </a:solidFill>
                          <a:effectLst/>
                          <a:latin typeface="Univers Condensed" panose="020B0506020202050204" pitchFamily="34" charset="0"/>
                        </a:rPr>
                        <a:t>M</a:t>
                      </a:r>
                      <a:r>
                        <a:rPr lang="fr-CA" sz="1100" b="0" i="0" u="none" strike="noStrike" baseline="-25000" dirty="0" err="1">
                          <a:solidFill>
                            <a:srgbClr val="000000"/>
                          </a:solidFill>
                          <a:effectLst/>
                          <a:latin typeface="Univers Condensed" panose="020B0506020202050204" pitchFamily="34" charset="0"/>
                        </a:rPr>
                        <a:t>min</a:t>
                      </a:r>
                      <a:r>
                        <a:rPr lang="fr-CA" sz="1100" b="0" i="0" u="none" strike="noStrike" dirty="0">
                          <a:solidFill>
                            <a:srgbClr val="000000"/>
                          </a:solidFill>
                          <a:effectLst/>
                          <a:latin typeface="Univers Condensed" panose="020B0506020202050204" pitchFamily="34" charset="0"/>
                        </a:rPr>
                        <a:t> = - 13,2 </a:t>
                      </a:r>
                      <a:r>
                        <a:rPr lang="fr-CA" sz="1100" b="0" i="0" u="none" strike="noStrike" dirty="0" err="1">
                          <a:solidFill>
                            <a:srgbClr val="000000"/>
                          </a:solidFill>
                          <a:effectLst/>
                          <a:latin typeface="Univers Condensed" panose="020B0506020202050204" pitchFamily="34" charset="0"/>
                        </a:rPr>
                        <a:t>kN.m</a:t>
                      </a:r>
                      <a:endParaRPr lang="fr-CA" sz="1100" b="0" i="0" u="none" strike="noStrike" dirty="0">
                        <a:solidFill>
                          <a:srgbClr val="000000"/>
                        </a:solidFill>
                        <a:effectLst/>
                        <a:latin typeface="Univers Condensed" panose="020B050602020205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75640139"/>
                  </a:ext>
                </a:extLst>
              </a:tr>
              <a:tr h="238125">
                <a:tc vMerge="1">
                  <a:txBody>
                    <a:bodyPr/>
                    <a:lstStyle/>
                    <a:p>
                      <a:endParaRPr lang="fr-CA"/>
                    </a:p>
                  </a:txBody>
                  <a:tcPr/>
                </a:tc>
                <a:tc vMerge="1">
                  <a:txBody>
                    <a:bodyPr/>
                    <a:lstStyle/>
                    <a:p>
                      <a:endParaRPr lang="fr-CA"/>
                    </a:p>
                  </a:txBody>
                  <a:tcPr/>
                </a:tc>
                <a:tc>
                  <a:txBody>
                    <a:bodyPr/>
                    <a:lstStyle/>
                    <a:p>
                      <a:pPr algn="l" fontAlgn="b"/>
                      <a:r>
                        <a:rPr lang="fr-CA" sz="1100" b="0" i="0" u="none" strike="noStrike" dirty="0" err="1">
                          <a:solidFill>
                            <a:srgbClr val="000000"/>
                          </a:solidFill>
                          <a:effectLst/>
                          <a:latin typeface="Univers Condensed" panose="020B0506020202050204" pitchFamily="34" charset="0"/>
                        </a:rPr>
                        <a:t>M</a:t>
                      </a:r>
                      <a:r>
                        <a:rPr lang="fr-CA" sz="1100" b="0" i="0" u="none" strike="noStrike" baseline="-25000" dirty="0" err="1">
                          <a:solidFill>
                            <a:srgbClr val="000000"/>
                          </a:solidFill>
                          <a:effectLst/>
                          <a:latin typeface="Univers Condensed" panose="020B0506020202050204" pitchFamily="34" charset="0"/>
                        </a:rPr>
                        <a:t>max</a:t>
                      </a:r>
                      <a:r>
                        <a:rPr lang="fr-CA" sz="1100" b="0" i="0" u="none" strike="noStrike" dirty="0">
                          <a:solidFill>
                            <a:srgbClr val="000000"/>
                          </a:solidFill>
                          <a:effectLst/>
                          <a:latin typeface="Univers Condensed" panose="020B0506020202050204" pitchFamily="34" charset="0"/>
                        </a:rPr>
                        <a:t> = 19,8 </a:t>
                      </a:r>
                      <a:r>
                        <a:rPr lang="fr-CA" sz="1100" b="0" i="0" u="none" strike="noStrike" dirty="0" err="1">
                          <a:solidFill>
                            <a:srgbClr val="000000"/>
                          </a:solidFill>
                          <a:effectLst/>
                          <a:latin typeface="Univers Condensed" panose="020B0506020202050204" pitchFamily="34" charset="0"/>
                        </a:rPr>
                        <a:t>kN.m</a:t>
                      </a:r>
                      <a:endParaRPr lang="fr-CA" sz="1100" b="0" i="0" u="none" strike="noStrike" dirty="0">
                        <a:solidFill>
                          <a:srgbClr val="000000"/>
                        </a:solidFill>
                        <a:effectLst/>
                        <a:latin typeface="Univers Condensed" panose="020B050602020205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014158"/>
                  </a:ext>
                </a:extLst>
              </a:tr>
            </a:tbl>
          </a:graphicData>
        </a:graphic>
      </p:graphicFrame>
      <p:sp>
        <p:nvSpPr>
          <p:cNvPr id="7" name="ZoneTexte 6">
            <a:extLst>
              <a:ext uri="{FF2B5EF4-FFF2-40B4-BE49-F238E27FC236}">
                <a16:creationId xmlns:a16="http://schemas.microsoft.com/office/drawing/2014/main" id="{8BE1AF3D-6BB3-7F3E-D8CA-83C123BB52F5}"/>
              </a:ext>
            </a:extLst>
          </p:cNvPr>
          <p:cNvSpPr txBox="1"/>
          <p:nvPr>
            <p:custDataLst>
              <p:tags r:id="rId6"/>
            </p:custDataLst>
          </p:nvPr>
        </p:nvSpPr>
        <p:spPr>
          <a:xfrm>
            <a:off x="6456784" y="2481943"/>
            <a:ext cx="3676261" cy="276999"/>
          </a:xfrm>
          <a:prstGeom prst="rect">
            <a:avLst/>
          </a:prstGeom>
          <a:noFill/>
        </p:spPr>
        <p:txBody>
          <a:bodyPr wrap="square" rtlCol="0">
            <a:spAutoFit/>
          </a:bodyPr>
          <a:lstStyle/>
          <a:p>
            <a:r>
              <a:rPr lang="fr-CA" sz="1200" dirty="0">
                <a:latin typeface="Univers Condensed" panose="020B0506020202050204" pitchFamily="34" charset="0"/>
              </a:rPr>
              <a:t>Note : SVE = Surcharge du véhicule d’entretien</a:t>
            </a:r>
          </a:p>
        </p:txBody>
      </p:sp>
    </p:spTree>
    <p:extLst>
      <p:ext uri="{BB962C8B-B14F-4D97-AF65-F5344CB8AC3E}">
        <p14:creationId xmlns:p14="http://schemas.microsoft.com/office/powerpoint/2010/main" val="2198480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Vérification des flèches et vibrations</a:t>
            </a:r>
          </a:p>
        </p:txBody>
      </p:sp>
      <p:sp>
        <p:nvSpPr>
          <p:cNvPr id="3" name="Espace réservé du texte 2"/>
          <p:cNvSpPr>
            <a:spLocks noGrp="1"/>
          </p:cNvSpPr>
          <p:nvPr>
            <p:ph type="body" idx="1"/>
            <p:custDataLst>
              <p:tags r:id="rId2"/>
            </p:custDataLst>
          </p:nvPr>
        </p:nvSpPr>
        <p:spPr/>
        <p:txBody>
          <a:bodyPr/>
          <a:lstStyle/>
          <a:p>
            <a:r>
              <a:rPr lang="fr-CA" dirty="0"/>
              <a:t>Étape 3</a:t>
            </a:r>
          </a:p>
        </p:txBody>
      </p:sp>
      <p:sp>
        <p:nvSpPr>
          <p:cNvPr id="4" name="Espace réservé du pied de page 3"/>
          <p:cNvSpPr>
            <a:spLocks noGrp="1"/>
          </p:cNvSpPr>
          <p:nvPr>
            <p:ph type="ftr" sz="quarter" idx="11"/>
            <p:custDataLst>
              <p:tags r:id="rId3"/>
            </p:custDataLst>
          </p:nvPr>
        </p:nvSpPr>
        <p:spPr/>
        <p:txBody>
          <a:bodyPr/>
          <a:lstStyle/>
          <a:p>
            <a:r>
              <a:rPr lang="fr-FR"/>
              <a:t>ALU-COMPÉTENCES</a:t>
            </a:r>
          </a:p>
        </p:txBody>
      </p:sp>
      <p:sp>
        <p:nvSpPr>
          <p:cNvPr id="5" name="Espace réservé du numéro de diapositive 4"/>
          <p:cNvSpPr>
            <a:spLocks noGrp="1"/>
          </p:cNvSpPr>
          <p:nvPr>
            <p:ph type="sldNum" sz="quarter" idx="12"/>
            <p:custDataLst>
              <p:tags r:id="rId4"/>
            </p:custDataLst>
          </p:nvPr>
        </p:nvSpPr>
        <p:spPr/>
        <p:txBody>
          <a:bodyPr/>
          <a:lstStyle/>
          <a:p>
            <a:fld id="{82B63C5F-247B-BE4F-ACBC-7BDD67617F3E}" type="slidenum">
              <a:rPr lang="fr-FR" smtClean="0"/>
              <a:t>34</a:t>
            </a:fld>
            <a:endParaRPr lang="fr-FR"/>
          </a:p>
        </p:txBody>
      </p:sp>
    </p:spTree>
    <p:extLst>
      <p:ext uri="{BB962C8B-B14F-4D97-AF65-F5344CB8AC3E}">
        <p14:creationId xmlns:p14="http://schemas.microsoft.com/office/powerpoint/2010/main" val="1643007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35</a:t>
            </a:fld>
            <a:endParaRPr lang="fr-FR" dirty="0"/>
          </a:p>
        </p:txBody>
      </p:sp>
      <p:sp>
        <p:nvSpPr>
          <p:cNvPr id="4" name="Espace réservé du texte 3"/>
          <p:cNvSpPr>
            <a:spLocks noGrp="1"/>
          </p:cNvSpPr>
          <p:nvPr>
            <p:ph type="body" idx="1"/>
            <p:custDataLst>
              <p:tags r:id="rId3"/>
            </p:custDataLst>
          </p:nvPr>
        </p:nvSpPr>
        <p:spPr/>
        <p:txBody>
          <a:bodyPr/>
          <a:lstStyle/>
          <a:p>
            <a:r>
              <a:rPr lang="fr-CA" dirty="0"/>
              <a:t>Les passerelles piétonnes sont souvent des structures élancées, légères et qui présentent peu d’amortissement dynamique, ce qui les rend sujettes aux mouvements et aux vibrations induites par les usagers se trouvant sur la structure. Si les mouvements verticaux ou horizontaux sont importants, cela peut causer de l’inquiétude chez les usagers ou de l’inconfort physique, et ce, même si la résistance de la structure est adéquate.  </a:t>
            </a:r>
          </a:p>
          <a:p>
            <a:r>
              <a:rPr lang="fr-CA" dirty="0"/>
              <a:t>Aux états limites de service, vous devez donc vérifier que les flèches et les vibrations induites par les piétons qui circulent sur la structure ne nuisent pas au confort des usagers. </a:t>
            </a:r>
          </a:p>
          <a:p>
            <a:r>
              <a:rPr lang="fr-CA" dirty="0"/>
              <a:t>C’est souvent la rigidité globale de la structure qui contrôle la conception de ce type de passerelle et il est donc important de vérifier celle-ci assez tôt dans le projet. Votre modèle numérique vous permet de faire l’analyse des propriétés dynamiques de la passerelle, ce qui vous sera utile pour cette étape.</a:t>
            </a:r>
          </a:p>
        </p:txBody>
      </p:sp>
      <p:sp>
        <p:nvSpPr>
          <p:cNvPr id="5" name="Titre 4"/>
          <p:cNvSpPr>
            <a:spLocks noGrp="1"/>
          </p:cNvSpPr>
          <p:nvPr>
            <p:ph type="title"/>
            <p:custDataLst>
              <p:tags r:id="rId4"/>
            </p:custDataLst>
          </p:nvPr>
        </p:nvSpPr>
        <p:spPr/>
        <p:txBody>
          <a:bodyPr/>
          <a:lstStyle/>
          <a:p>
            <a:r>
              <a:rPr lang="fr-CA" dirty="0"/>
              <a:t>Mise en contexte</a:t>
            </a:r>
          </a:p>
        </p:txBody>
      </p:sp>
    </p:spTree>
    <p:extLst>
      <p:ext uri="{BB962C8B-B14F-4D97-AF65-F5344CB8AC3E}">
        <p14:creationId xmlns:p14="http://schemas.microsoft.com/office/powerpoint/2010/main" val="3460010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36</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3"/>
                <a:ext cx="10513982" cy="2967839"/>
              </a:xfrm>
            </p:spPr>
            <p:txBody>
              <a:bodyPr/>
              <a:lstStyle/>
              <a:p>
                <a:r>
                  <a:rPr lang="fr-CA" dirty="0"/>
                  <a:t>La rigidité de la structure doit être vérifiée afin d’assurer le confort des usagers. L’article </a:t>
                </a:r>
                <a:r>
                  <a:rPr lang="fr-CA" b="1" dirty="0"/>
                  <a:t>[CSA S6.1:19 C3.4.4] </a:t>
                </a:r>
                <a:r>
                  <a:rPr lang="fr-CA" dirty="0"/>
                  <a:t>décrit une méthode simplifiée pour faire la vérification de ce critère. La méthode consiste à déterminer l’accélération maximale que subiront les piétons se trouvant sur la passerelle et déterminer si celle-ci est acceptable.</a:t>
                </a:r>
              </a:p>
              <a:p>
                <a:r>
                  <a:rPr lang="fr-CA" dirty="0"/>
                  <a:t>L’accélération maximale peut-être estimée par: </a:t>
                </a:r>
                <a14:m>
                  <m:oMath xmlns:m="http://schemas.openxmlformats.org/officeDocument/2006/math">
                    <m:r>
                      <a:rPr lang="fr-CA" b="0" i="1" smtClean="0">
                        <a:latin typeface="Cambria Math" panose="02040503050406030204" pitchFamily="18" charset="0"/>
                      </a:rPr>
                      <m:t>𝑎</m:t>
                    </m:r>
                    <m:r>
                      <a:rPr lang="fr-CA" b="0" i="1" smtClean="0">
                        <a:latin typeface="Cambria Math" panose="02040503050406030204" pitchFamily="18" charset="0"/>
                      </a:rPr>
                      <m:t>=4</m:t>
                    </m:r>
                    <m:sSup>
                      <m:sSupPr>
                        <m:ctrlPr>
                          <a:rPr lang="fr-CA" b="0" i="1" smtClean="0">
                            <a:latin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𝜋</m:t>
                        </m:r>
                      </m:e>
                      <m:sup>
                        <m:r>
                          <a:rPr lang="fr-CA" b="0" i="1" smtClean="0">
                            <a:latin typeface="Cambria Math" panose="02040503050406030204" pitchFamily="18" charset="0"/>
                          </a:rPr>
                          <m:t>2</m:t>
                        </m:r>
                      </m:sup>
                    </m:sSup>
                    <m:sSubSup>
                      <m:sSubSupPr>
                        <m:ctrlPr>
                          <a:rPr lang="fr-CA" b="0" i="1" smtClean="0">
                            <a:latin typeface="Cambria Math" panose="02040503050406030204" pitchFamily="18" charset="0"/>
                          </a:rPr>
                        </m:ctrlPr>
                      </m:sSubSupPr>
                      <m:e>
                        <m:r>
                          <a:rPr lang="fr-CA" b="0" i="1" smtClean="0">
                            <a:latin typeface="Cambria Math" panose="02040503050406030204" pitchFamily="18" charset="0"/>
                          </a:rPr>
                          <m:t>𝑓</m:t>
                        </m:r>
                      </m:e>
                      <m:sub>
                        <m:r>
                          <a:rPr lang="fr-CA" b="0" i="1" smtClean="0">
                            <a:latin typeface="Cambria Math" panose="02040503050406030204" pitchFamily="18" charset="0"/>
                          </a:rPr>
                          <m:t>1</m:t>
                        </m:r>
                      </m:sub>
                      <m:sup>
                        <m:r>
                          <a:rPr lang="fr-CA" b="0" i="1" smtClean="0">
                            <a:latin typeface="Cambria Math" panose="02040503050406030204" pitchFamily="18" charset="0"/>
                          </a:rPr>
                          <m:t>2</m:t>
                        </m:r>
                      </m:sup>
                    </m:sSubSup>
                    <m:sSub>
                      <m:sSubPr>
                        <m:ctrlPr>
                          <a:rPr lang="fr-CA" b="0" i="1" smtClean="0">
                            <a:latin typeface="Cambria Math" panose="02040503050406030204" pitchFamily="18" charset="0"/>
                          </a:rPr>
                        </m:ctrlPr>
                      </m:sSubPr>
                      <m:e>
                        <m:r>
                          <a:rPr lang="fr-CA" b="0" i="1" smtClean="0">
                            <a:latin typeface="Cambria Math" panose="02040503050406030204" pitchFamily="18" charset="0"/>
                          </a:rPr>
                          <m:t>𝑤</m:t>
                        </m:r>
                      </m:e>
                      <m:sub>
                        <m:r>
                          <a:rPr lang="fr-CA" b="0" i="1" smtClean="0">
                            <a:latin typeface="Cambria Math" panose="02040503050406030204" pitchFamily="18" charset="0"/>
                          </a:rPr>
                          <m:t>𝑠</m:t>
                        </m:r>
                      </m:sub>
                    </m:sSub>
                    <m:r>
                      <a:rPr lang="fr-CA" b="0" i="1" smtClean="0">
                        <a:latin typeface="Cambria Math" panose="02040503050406030204" pitchFamily="18" charset="0"/>
                      </a:rPr>
                      <m:t>𝐾</m:t>
                    </m:r>
                    <m:r>
                      <m:rPr>
                        <m:sty m:val="p"/>
                      </m:rPr>
                      <a:rPr lang="el-GR" b="0" i="1" smtClean="0">
                        <a:latin typeface="Cambria Math" panose="02040503050406030204" pitchFamily="18" charset="0"/>
                        <a:ea typeface="Cambria Math" panose="02040503050406030204" pitchFamily="18" charset="0"/>
                      </a:rPr>
                      <m:t>Ψ</m:t>
                    </m:r>
                  </m:oMath>
                </a14:m>
                <a:endParaRPr lang="fr-CA" dirty="0"/>
              </a:p>
              <a:p>
                <a:r>
                  <a:rPr lang="fr-CA" dirty="0"/>
                  <a:t>Où </a:t>
                </a:r>
              </a:p>
              <a:p>
                <a:r>
                  <a:rPr lang="fr-CA" dirty="0"/>
                  <a:t>f</a:t>
                </a:r>
                <a:r>
                  <a:rPr lang="fr-CA" baseline="-25000" dirty="0"/>
                  <a:t>1</a:t>
                </a:r>
                <a:r>
                  <a:rPr lang="fr-CA" dirty="0"/>
                  <a:t> : fréquence du premier mode vibration verticale (Hz)</a:t>
                </a:r>
              </a:p>
              <a:p>
                <a:r>
                  <a:rPr lang="fr-CA" dirty="0" err="1"/>
                  <a:t>w</a:t>
                </a:r>
                <a:r>
                  <a:rPr lang="fr-CA" baseline="-25000" dirty="0" err="1"/>
                  <a:t>s</a:t>
                </a:r>
                <a:r>
                  <a:rPr lang="fr-CA" dirty="0"/>
                  <a:t> : déflexion statique maximale due à une charge verticale concentrée de 700 N (m)</a:t>
                </a:r>
              </a:p>
              <a:p>
                <a:r>
                  <a:rPr lang="fr-CA" dirty="0"/>
                  <a:t>K : facteur de configuration des travées </a:t>
                </a:r>
                <a:r>
                  <a:rPr lang="fr-CA" b="1" dirty="0"/>
                  <a:t>[CSA S6.1:19 Table C3.1]</a:t>
                </a:r>
                <a:r>
                  <a:rPr lang="fr-CA" dirty="0"/>
                  <a:t>. K=1 pour travée simple </a:t>
                </a:r>
              </a:p>
              <a:p>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nvPr>
            </p:nvSpPr>
            <p:spPr>
              <a:xfrm>
                <a:off x="839788" y="1681163"/>
                <a:ext cx="10513982" cy="2967839"/>
              </a:xfrm>
              <a:blipFill>
                <a:blip r:embed="rId8"/>
                <a:stretch>
                  <a:fillRect l="-1218" t="-3080"/>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a:t>Étape 3. </a:t>
            </a:r>
            <a:r>
              <a:rPr lang="fr-CA" dirty="0"/>
              <a:t>Flèches et vibrations</a:t>
            </a:r>
          </a:p>
        </p:txBody>
      </p:sp>
      <p:grpSp>
        <p:nvGrpSpPr>
          <p:cNvPr id="8" name="Group 4">
            <a:extLst>
              <a:ext uri="{FF2B5EF4-FFF2-40B4-BE49-F238E27FC236}">
                <a16:creationId xmlns:a16="http://schemas.microsoft.com/office/drawing/2014/main" id="{EC1C74FD-93C4-18CC-B3BE-495C675CD6D9}"/>
              </a:ext>
            </a:extLst>
          </p:cNvPr>
          <p:cNvGrpSpPr>
            <a:grpSpLocks noChangeAspect="1"/>
          </p:cNvGrpSpPr>
          <p:nvPr>
            <p:custDataLst>
              <p:tags r:id="rId5"/>
            </p:custDataLst>
          </p:nvPr>
        </p:nvGrpSpPr>
        <p:grpSpPr bwMode="auto">
          <a:xfrm>
            <a:off x="6784081" y="2473900"/>
            <a:ext cx="5058611" cy="3455262"/>
            <a:chOff x="1581" y="617"/>
            <a:chExt cx="4518" cy="3086"/>
          </a:xfrm>
        </p:grpSpPr>
        <p:sp>
          <p:nvSpPr>
            <p:cNvPr id="9" name="AutoShape 3">
              <a:extLst>
                <a:ext uri="{FF2B5EF4-FFF2-40B4-BE49-F238E27FC236}">
                  <a16:creationId xmlns:a16="http://schemas.microsoft.com/office/drawing/2014/main" id="{64B31419-4750-5FF3-60E8-487145B10B66}"/>
                </a:ext>
              </a:extLst>
            </p:cNvPr>
            <p:cNvSpPr>
              <a:spLocks noChangeAspect="1" noChangeArrowheads="1" noTextEdit="1"/>
            </p:cNvSpPr>
            <p:nvPr/>
          </p:nvSpPr>
          <p:spPr bwMode="auto">
            <a:xfrm>
              <a:off x="1581" y="617"/>
              <a:ext cx="4518" cy="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1029" name="Picture 5">
              <a:extLst>
                <a:ext uri="{FF2B5EF4-FFF2-40B4-BE49-F238E27FC236}">
                  <a16:creationId xmlns:a16="http://schemas.microsoft.com/office/drawing/2014/main" id="{81CC0CD4-631B-16DE-7F4E-0AD1C4893C7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 y="617"/>
              <a:ext cx="4524" cy="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ZoneTexte 9">
            <a:extLst>
              <a:ext uri="{FF2B5EF4-FFF2-40B4-BE49-F238E27FC236}">
                <a16:creationId xmlns:a16="http://schemas.microsoft.com/office/drawing/2014/main" id="{2D7B70FA-B7DC-A0CD-D2A9-4A44461CF592}"/>
              </a:ext>
            </a:extLst>
          </p:cNvPr>
          <p:cNvSpPr txBox="1"/>
          <p:nvPr>
            <p:custDataLst>
              <p:tags r:id="rId6"/>
            </p:custDataLst>
          </p:nvPr>
        </p:nvSpPr>
        <p:spPr>
          <a:xfrm>
            <a:off x="732322" y="4123627"/>
            <a:ext cx="7054516" cy="2092881"/>
          </a:xfrm>
          <a:prstGeom prst="rect">
            <a:avLst/>
          </a:prstGeom>
          <a:noFill/>
        </p:spPr>
        <p:txBody>
          <a:bodyPr wrap="square" rtlCol="0">
            <a:spAutoFit/>
          </a:bodyPr>
          <a:lstStyle/>
          <a:p>
            <a:r>
              <a:rPr lang="fr-CA" sz="1400" dirty="0">
                <a:latin typeface="Symbol" panose="05050102010706020507" pitchFamily="18" charset="2"/>
              </a:rPr>
              <a:t>Y</a:t>
            </a:r>
            <a:r>
              <a:rPr lang="fr-CA" sz="1400" dirty="0"/>
              <a:t> </a:t>
            </a:r>
            <a:r>
              <a:rPr lang="fr-CA" sz="1600" dirty="0">
                <a:latin typeface="Univers Condensed Light" panose="020B0306020202040204" pitchFamily="34" charset="0"/>
              </a:rPr>
              <a:t>: facteur de réponse dynamique qui dépend de l’amortissement et de la portée </a:t>
            </a:r>
            <a:r>
              <a:rPr lang="fr-CA" sz="1600" b="1" dirty="0">
                <a:latin typeface="Univers Condensed Light" panose="020B0306020202040204" pitchFamily="34" charset="0"/>
              </a:rPr>
              <a:t>[CSA S6.1:19 Figure C3.6]</a:t>
            </a:r>
            <a:r>
              <a:rPr lang="fr-CA" sz="1600" dirty="0">
                <a:latin typeface="Univers Condensed Light" panose="020B0306020202040204" pitchFamily="34" charset="0"/>
              </a:rPr>
              <a:t>;</a:t>
            </a:r>
          </a:p>
          <a:p>
            <a:endParaRPr lang="fr-CA" sz="1600" dirty="0">
              <a:latin typeface="Univers Condensed Light" panose="020B0306020202040204" pitchFamily="34" charset="0"/>
            </a:endParaRPr>
          </a:p>
          <a:p>
            <a:r>
              <a:rPr lang="fr-CA" sz="1600" dirty="0">
                <a:latin typeface="Univers Condensed Light" panose="020B0306020202040204" pitchFamily="34" charset="0"/>
              </a:rPr>
              <a:t>Les passerelles soudées en aluminium ont très peu d’amortissement et, en service, on ne peut pas tenir compte de l’amortissement dû à l’endommagement de la structure. On considère donc pour notre cas 0,3 % de l’amortissement critique </a:t>
            </a:r>
            <a:r>
              <a:rPr lang="fr-CA" sz="1600" b="1" dirty="0">
                <a:latin typeface="Univers Condensed Light" panose="020B0306020202040204" pitchFamily="34" charset="0"/>
              </a:rPr>
              <a:t>[CSA S7:23 7.2.1 a)].</a:t>
            </a:r>
          </a:p>
          <a:p>
            <a:r>
              <a:rPr lang="fr-CA" sz="1600" dirty="0">
                <a:latin typeface="Univers Condensed Light" panose="020B0306020202040204" pitchFamily="34" charset="0"/>
              </a:rPr>
              <a:t>Selon la figure ci-contre, </a:t>
            </a:r>
            <a:r>
              <a:rPr lang="fr-CA" sz="1600" b="1" dirty="0">
                <a:latin typeface="Symbol" panose="05050102010706020507" pitchFamily="18" charset="2"/>
              </a:rPr>
              <a:t>Y</a:t>
            </a:r>
            <a:r>
              <a:rPr lang="fr-CA" sz="1600" b="1" dirty="0">
                <a:latin typeface="Univers Condensed Light" panose="020B0306020202040204" pitchFamily="34" charset="0"/>
              </a:rPr>
              <a:t>= 14,25 </a:t>
            </a:r>
            <a:r>
              <a:rPr lang="fr-CA" sz="1600" dirty="0">
                <a:latin typeface="Univers Condensed Light" panose="020B0306020202040204" pitchFamily="34" charset="0"/>
              </a:rPr>
              <a:t>pour une travée de 33 m.</a:t>
            </a:r>
          </a:p>
          <a:p>
            <a:endParaRPr lang="fr-CA" dirty="0"/>
          </a:p>
        </p:txBody>
      </p:sp>
    </p:spTree>
    <p:extLst>
      <p:ext uri="{BB962C8B-B14F-4D97-AF65-F5344CB8AC3E}">
        <p14:creationId xmlns:p14="http://schemas.microsoft.com/office/powerpoint/2010/main" val="35974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37</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3"/>
                <a:ext cx="10513982" cy="1649178"/>
              </a:xfrm>
            </p:spPr>
            <p:txBody>
              <a:bodyPr/>
              <a:lstStyle/>
              <a:p>
                <a:r>
                  <a:rPr lang="fr-CA" dirty="0"/>
                  <a:t>Le modèle 3D déjà réalisé avec le logiciel ADA nous permet de déterminer rapidement les modes de vibration de la structure de même que la déflexion du tablier sous l’effet d’une charge concentrée de 700 N au centre de la travée. </a:t>
                </a:r>
              </a:p>
              <a:p>
                <a:r>
                  <a:rPr lang="fr-CA" dirty="0"/>
                  <a:t>Mode vertical : f</a:t>
                </a:r>
                <a:r>
                  <a:rPr lang="fr-CA" baseline="-25000" dirty="0"/>
                  <a:t>1</a:t>
                </a:r>
                <a:r>
                  <a:rPr lang="fr-CA" dirty="0"/>
                  <a:t> = 3,43 Hz; T=0,293 sec</a:t>
                </a:r>
              </a:p>
              <a:p>
                <a:r>
                  <a:rPr lang="fr-CA" dirty="0"/>
                  <a:t>Déflexion de la travée : 0,25 mm</a:t>
                </a:r>
              </a:p>
              <a:p>
                <a:r>
                  <a:rPr lang="fr-CA" dirty="0"/>
                  <a:t>L’accélération verticale est donc </a:t>
                </a:r>
                <a14:m>
                  <m:oMath xmlns:m="http://schemas.openxmlformats.org/officeDocument/2006/math">
                    <m:r>
                      <a:rPr lang="fr-CA" b="0" i="1" smtClean="0">
                        <a:latin typeface="Cambria Math" panose="02040503050406030204" pitchFamily="18" charset="0"/>
                      </a:rPr>
                      <m:t>𝑎</m:t>
                    </m:r>
                    <m:r>
                      <a:rPr lang="fr-CA" b="0" i="1" smtClean="0">
                        <a:latin typeface="Cambria Math" panose="02040503050406030204" pitchFamily="18" charset="0"/>
                      </a:rPr>
                      <m:t>=4</m:t>
                    </m:r>
                    <m:sSup>
                      <m:sSupPr>
                        <m:ctrlPr>
                          <a:rPr lang="fr-CA" b="0" i="1" smtClean="0">
                            <a:latin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𝜋</m:t>
                        </m:r>
                      </m:e>
                      <m:sup>
                        <m:r>
                          <a:rPr lang="fr-CA" b="0" i="1" smtClean="0">
                            <a:latin typeface="Cambria Math" panose="02040503050406030204" pitchFamily="18" charset="0"/>
                          </a:rPr>
                          <m:t>2</m:t>
                        </m:r>
                      </m:sup>
                    </m:sSup>
                    <m:sSup>
                      <m:sSupPr>
                        <m:ctrlPr>
                          <a:rPr lang="fr-CA" b="0" i="1" smtClean="0">
                            <a:latin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m:t>
                        </m:r>
                        <m:d>
                          <m:dPr>
                            <m:ctrlPr>
                              <a:rPr lang="fr-CA" b="0" i="1" smtClean="0">
                                <a:latin typeface="Cambria Math" panose="02040503050406030204" pitchFamily="18" charset="0"/>
                              </a:rPr>
                            </m:ctrlPr>
                          </m:dPr>
                          <m:e>
                            <m:r>
                              <a:rPr lang="fr-CA" b="0" i="1" smtClean="0">
                                <a:latin typeface="Cambria Math" panose="02040503050406030204" pitchFamily="18" charset="0"/>
                              </a:rPr>
                              <m:t>3,43 </m:t>
                            </m:r>
                            <m:r>
                              <a:rPr lang="fr-CA" b="0" i="1" smtClean="0">
                                <a:latin typeface="Cambria Math" panose="02040503050406030204" pitchFamily="18" charset="0"/>
                              </a:rPr>
                              <m:t>𝐻𝑧</m:t>
                            </m:r>
                          </m:e>
                        </m:d>
                      </m:e>
                      <m:sup>
                        <m:r>
                          <a:rPr lang="fr-CA" b="0" i="1" smtClean="0">
                            <a:latin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rPr>
                      <m:t>0,00025 </m:t>
                    </m:r>
                    <m:r>
                      <a:rPr lang="fr-CA" b="0" i="1" smtClean="0">
                        <a:latin typeface="Cambria Math" panose="02040503050406030204" pitchFamily="18" charset="0"/>
                      </a:rPr>
                      <m:t>𝑚</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rPr>
                      <m:t>1</m:t>
                    </m:r>
                    <m:r>
                      <a:rPr lang="fr-CA" b="0" i="1" smtClean="0">
                        <a:latin typeface="Cambria Math" panose="02040503050406030204" pitchFamily="18" charset="0"/>
                        <a:ea typeface="Cambria Math" panose="02040503050406030204" pitchFamily="18" charset="0"/>
                      </a:rPr>
                      <m:t>∙14,25=</m:t>
                    </m:r>
                  </m:oMath>
                </a14:m>
                <a:r>
                  <a:rPr lang="fr-CA" b="1" dirty="0"/>
                  <a:t>1,655 m/s²</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9"/>
                </p:custDataLst>
              </p:nvPr>
            </p:nvSpPr>
            <p:spPr>
              <a:xfrm>
                <a:off x="839788" y="1681163"/>
                <a:ext cx="10513982" cy="1649178"/>
              </a:xfrm>
              <a:blipFill>
                <a:blip r:embed="rId10"/>
                <a:stretch>
                  <a:fillRect l="-1218" t="-5556" r="-232"/>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a:t>Étape 3. </a:t>
            </a:r>
            <a:r>
              <a:rPr lang="fr-CA" dirty="0"/>
              <a:t>Flèches et vibrations</a:t>
            </a:r>
          </a:p>
        </p:txBody>
      </p:sp>
      <p:grpSp>
        <p:nvGrpSpPr>
          <p:cNvPr id="8" name="Group 4">
            <a:extLst>
              <a:ext uri="{FF2B5EF4-FFF2-40B4-BE49-F238E27FC236}">
                <a16:creationId xmlns:a16="http://schemas.microsoft.com/office/drawing/2014/main" id="{599F9D1A-D9E3-6924-F7BE-531AC9A57687}"/>
              </a:ext>
            </a:extLst>
          </p:cNvPr>
          <p:cNvGrpSpPr>
            <a:grpSpLocks noChangeAspect="1"/>
          </p:cNvGrpSpPr>
          <p:nvPr>
            <p:custDataLst>
              <p:tags r:id="rId5"/>
            </p:custDataLst>
          </p:nvPr>
        </p:nvGrpSpPr>
        <p:grpSpPr bwMode="auto">
          <a:xfrm>
            <a:off x="7257449" y="2146835"/>
            <a:ext cx="4461209" cy="4379501"/>
            <a:chOff x="2202" y="552"/>
            <a:chExt cx="3276" cy="3216"/>
          </a:xfrm>
        </p:grpSpPr>
        <p:sp>
          <p:nvSpPr>
            <p:cNvPr id="9" name="AutoShape 3">
              <a:extLst>
                <a:ext uri="{FF2B5EF4-FFF2-40B4-BE49-F238E27FC236}">
                  <a16:creationId xmlns:a16="http://schemas.microsoft.com/office/drawing/2014/main" id="{A35AFD2A-4A52-D42E-AD8E-517C10CF7CCC}"/>
                </a:ext>
              </a:extLst>
            </p:cNvPr>
            <p:cNvSpPr>
              <a:spLocks noChangeAspect="1" noChangeArrowheads="1" noTextEdit="1"/>
            </p:cNvSpPr>
            <p:nvPr/>
          </p:nvSpPr>
          <p:spPr bwMode="auto">
            <a:xfrm>
              <a:off x="2202" y="552"/>
              <a:ext cx="3276"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2053" name="Picture 5">
              <a:extLst>
                <a:ext uri="{FF2B5EF4-FFF2-40B4-BE49-F238E27FC236}">
                  <a16:creationId xmlns:a16="http://schemas.microsoft.com/office/drawing/2014/main" id="{760AABBC-F65A-AB4A-688D-4865AE3EF3E7}"/>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2" y="552"/>
              <a:ext cx="3282" cy="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ZoneTexte 9">
            <a:extLst>
              <a:ext uri="{FF2B5EF4-FFF2-40B4-BE49-F238E27FC236}">
                <a16:creationId xmlns:a16="http://schemas.microsoft.com/office/drawing/2014/main" id="{0C88BB4D-E991-6AC1-3108-E0137DA4B019}"/>
              </a:ext>
            </a:extLst>
          </p:cNvPr>
          <p:cNvSpPr txBox="1"/>
          <p:nvPr>
            <p:custDataLst>
              <p:tags r:id="rId6"/>
            </p:custDataLst>
          </p:nvPr>
        </p:nvSpPr>
        <p:spPr>
          <a:xfrm>
            <a:off x="838200" y="3527659"/>
            <a:ext cx="7315200" cy="2641723"/>
          </a:xfrm>
          <a:prstGeom prst="rect">
            <a:avLst/>
          </a:prstGeom>
        </p:spPr>
        <p:txBody>
          <a:bodyPr vert="horz" lIns="0" tIns="0" rIns="0" bIns="0" rtlCol="0" anchor="t">
            <a:normAutofit/>
          </a:bodyPr>
          <a:lstStyle>
            <a:lvl1pPr indent="0">
              <a:lnSpc>
                <a:spcPct val="90000"/>
              </a:lnSpc>
              <a:spcBef>
                <a:spcPts val="1000"/>
              </a:spcBef>
              <a:buFont typeface="Arial" panose="020B0604020202020204" pitchFamily="34" charset="0"/>
              <a:buNone/>
              <a:defRPr sz="1600" b="0" i="0">
                <a:latin typeface="Univers Condensed Light" panose="020B0306020202040204" pitchFamily="34" charset="0"/>
              </a:defRPr>
            </a:lvl1pPr>
            <a:lvl2pPr indent="0">
              <a:lnSpc>
                <a:spcPct val="90000"/>
              </a:lnSpc>
              <a:spcBef>
                <a:spcPts val="500"/>
              </a:spcBef>
              <a:buFont typeface="Arial" panose="020B0604020202020204" pitchFamily="34" charset="0"/>
              <a:buNone/>
              <a:defRPr sz="2000" b="1" i="0">
                <a:solidFill>
                  <a:schemeClr val="accent1"/>
                </a:solidFill>
                <a:latin typeface="Univers Condensed Light" panose="020B0306020202040204" pitchFamily="34" charset="0"/>
              </a:defRPr>
            </a:lvl2pPr>
            <a:lvl3pPr indent="0">
              <a:lnSpc>
                <a:spcPct val="90000"/>
              </a:lnSpc>
              <a:spcBef>
                <a:spcPts val="500"/>
              </a:spcBef>
              <a:buFont typeface="Arial" panose="020B0604020202020204" pitchFamily="34" charset="0"/>
              <a:buNone/>
              <a:defRPr b="1" i="0">
                <a:latin typeface="Univers Condensed Light" panose="020B0306020202040204" pitchFamily="34" charset="0"/>
              </a:defRPr>
            </a:lvl3pPr>
            <a:lvl4pPr indent="0">
              <a:lnSpc>
                <a:spcPct val="90000"/>
              </a:lnSpc>
              <a:spcBef>
                <a:spcPts val="500"/>
              </a:spcBef>
              <a:buFont typeface="Arial" panose="020B0604020202020204" pitchFamily="34" charset="0"/>
              <a:buNone/>
              <a:defRPr sz="1600" b="1" i="0">
                <a:latin typeface="Univers Condensed Light" panose="020B0306020202040204" pitchFamily="34" charset="0"/>
              </a:defRPr>
            </a:lvl4pPr>
            <a:lvl5pPr indent="0">
              <a:lnSpc>
                <a:spcPct val="90000"/>
              </a:lnSpc>
              <a:spcBef>
                <a:spcPts val="500"/>
              </a:spcBef>
              <a:buFont typeface="Arial" panose="020B0604020202020204" pitchFamily="34" charset="0"/>
              <a:buNone/>
              <a:defRPr sz="1600" b="1" i="0">
                <a:latin typeface="Univers Condensed Light" panose="020B0306020202040204" pitchFamily="34" charset="0"/>
              </a:defRPr>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r>
              <a:rPr lang="fr-CA" dirty="0"/>
              <a:t>Selon la figure </a:t>
            </a:r>
            <a:r>
              <a:rPr lang="fr-CA" b="1" dirty="0"/>
              <a:t>[CSA S6.1:19 Figure C3.3], </a:t>
            </a:r>
            <a:r>
              <a:rPr lang="fr-CA" dirty="0"/>
              <a:t>pour une fréquence naturelle de 3,43 Hz, une accélération de 1,655 m/s² </a:t>
            </a:r>
            <a:r>
              <a:rPr lang="fr-CA" b="1" u="sng" dirty="0"/>
              <a:t>n’est pas acceptable pour le confort des usagers</a:t>
            </a:r>
            <a:r>
              <a:rPr lang="fr-CA" dirty="0"/>
              <a:t>. </a:t>
            </a:r>
          </a:p>
          <a:p>
            <a:endParaRPr lang="fr-CA" dirty="0"/>
          </a:p>
          <a:p>
            <a:r>
              <a:rPr lang="fr-CA" dirty="0"/>
              <a:t>Cependant, ce critère de vérification ne prend pas en compte le taux d’occupation de la passerelle ni le niveau de confort acceptable pour la localisation et l’utilisation prévue de la passerelle.</a:t>
            </a:r>
          </a:p>
          <a:p>
            <a:endParaRPr lang="fr-CA" dirty="0"/>
          </a:p>
          <a:p>
            <a:endParaRPr lang="fr-CA" dirty="0"/>
          </a:p>
        </p:txBody>
      </p:sp>
      <p:sp>
        <p:nvSpPr>
          <p:cNvPr id="6" name="ZoneTexte 5">
            <a:extLst>
              <a:ext uri="{FF2B5EF4-FFF2-40B4-BE49-F238E27FC236}">
                <a16:creationId xmlns:a16="http://schemas.microsoft.com/office/drawing/2014/main" id="{5205AAF8-5134-F924-D568-D9132C588C39}"/>
              </a:ext>
            </a:extLst>
          </p:cNvPr>
          <p:cNvSpPr txBox="1"/>
          <p:nvPr>
            <p:custDataLst>
              <p:tags r:id="rId7"/>
            </p:custDataLst>
          </p:nvPr>
        </p:nvSpPr>
        <p:spPr>
          <a:xfrm>
            <a:off x="839788" y="6362137"/>
            <a:ext cx="2416403" cy="276999"/>
          </a:xfrm>
          <a:prstGeom prst="rect">
            <a:avLst/>
          </a:prstGeom>
          <a:noFill/>
        </p:spPr>
        <p:txBody>
          <a:bodyPr wrap="square" rtlCol="0">
            <a:spAutoFit/>
          </a:bodyPr>
          <a:lstStyle/>
          <a:p>
            <a:r>
              <a:rPr lang="fr-CA" sz="1200" dirty="0"/>
              <a:t>Source : CSA S6.1:19 Figure C3.3</a:t>
            </a:r>
          </a:p>
        </p:txBody>
      </p:sp>
    </p:spTree>
    <p:extLst>
      <p:ext uri="{BB962C8B-B14F-4D97-AF65-F5344CB8AC3E}">
        <p14:creationId xmlns:p14="http://schemas.microsoft.com/office/powerpoint/2010/main" val="1430695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38</a:t>
            </a:fld>
            <a:endParaRPr lang="fr-FR" dirty="0"/>
          </a:p>
        </p:txBody>
      </p:sp>
      <p:sp>
        <p:nvSpPr>
          <p:cNvPr id="4" name="Espace réservé du texte 3"/>
          <p:cNvSpPr>
            <a:spLocks noGrp="1"/>
          </p:cNvSpPr>
          <p:nvPr>
            <p:ph type="body" idx="1"/>
            <p:custDataLst>
              <p:tags r:id="rId3"/>
            </p:custDataLst>
          </p:nvPr>
        </p:nvSpPr>
        <p:spPr>
          <a:xfrm>
            <a:off x="839788" y="1681163"/>
            <a:ext cx="4617736" cy="4041258"/>
          </a:xfrm>
        </p:spPr>
        <p:txBody>
          <a:bodyPr/>
          <a:lstStyle/>
          <a:p>
            <a:r>
              <a:rPr lang="fr-CA" dirty="0"/>
              <a:t>Le guide </a:t>
            </a:r>
            <a:r>
              <a:rPr lang="fr-CA" b="1" dirty="0"/>
              <a:t>CSA S7:23 </a:t>
            </a:r>
            <a:r>
              <a:rPr lang="fr-CA" dirty="0"/>
              <a:t>présente une nouvelle approche pour vérifier le confort des usagers sur les passerelles piétonnières. Celle-ci prend en compte l’achalandage sur la passerelle et un critère de confort pour les usagers. La méthode de vérification est résumée dans le logigramme montré à la figure </a:t>
            </a:r>
            <a:r>
              <a:rPr lang="fr-CA" b="1" dirty="0"/>
              <a:t>[CSA S7:23 Figure 7.1].</a:t>
            </a:r>
          </a:p>
        </p:txBody>
      </p:sp>
      <p:sp>
        <p:nvSpPr>
          <p:cNvPr id="5" name="Titre 4"/>
          <p:cNvSpPr>
            <a:spLocks noGrp="1"/>
          </p:cNvSpPr>
          <p:nvPr>
            <p:ph type="title"/>
            <p:custDataLst>
              <p:tags r:id="rId4"/>
            </p:custDataLst>
          </p:nvPr>
        </p:nvSpPr>
        <p:spPr/>
        <p:txBody>
          <a:bodyPr/>
          <a:lstStyle/>
          <a:p>
            <a:r>
              <a:rPr lang="fr-CA"/>
              <a:t>Étape 3. </a:t>
            </a:r>
            <a:r>
              <a:rPr lang="fr-CA" dirty="0"/>
              <a:t>Flèches et vibrations</a:t>
            </a:r>
          </a:p>
        </p:txBody>
      </p:sp>
      <p:sp>
        <p:nvSpPr>
          <p:cNvPr id="10" name="ZoneTexte 9">
            <a:extLst>
              <a:ext uri="{FF2B5EF4-FFF2-40B4-BE49-F238E27FC236}">
                <a16:creationId xmlns:a16="http://schemas.microsoft.com/office/drawing/2014/main" id="{F8796414-B16E-B2B9-1D2A-649D014265B8}"/>
              </a:ext>
            </a:extLst>
          </p:cNvPr>
          <p:cNvSpPr txBox="1"/>
          <p:nvPr>
            <p:custDataLst>
              <p:tags r:id="rId5"/>
            </p:custDataLst>
          </p:nvPr>
        </p:nvSpPr>
        <p:spPr>
          <a:xfrm>
            <a:off x="839788" y="6362137"/>
            <a:ext cx="2416403" cy="276999"/>
          </a:xfrm>
          <a:prstGeom prst="rect">
            <a:avLst/>
          </a:prstGeom>
          <a:noFill/>
        </p:spPr>
        <p:txBody>
          <a:bodyPr wrap="square" rtlCol="0">
            <a:spAutoFit/>
          </a:bodyPr>
          <a:lstStyle/>
          <a:p>
            <a:r>
              <a:rPr lang="fr-CA" sz="1200" i="1" dirty="0"/>
              <a:t>Source : CSA S7:23 Figure 7.1</a:t>
            </a:r>
          </a:p>
        </p:txBody>
      </p:sp>
      <p:grpSp>
        <p:nvGrpSpPr>
          <p:cNvPr id="8" name="Group 4">
            <a:extLst>
              <a:ext uri="{FF2B5EF4-FFF2-40B4-BE49-F238E27FC236}">
                <a16:creationId xmlns:a16="http://schemas.microsoft.com/office/drawing/2014/main" id="{B25D8291-6C8A-9D76-1014-90153A58425D}"/>
              </a:ext>
            </a:extLst>
          </p:cNvPr>
          <p:cNvGrpSpPr>
            <a:grpSpLocks noChangeAspect="1"/>
          </p:cNvGrpSpPr>
          <p:nvPr/>
        </p:nvGrpSpPr>
        <p:grpSpPr bwMode="auto">
          <a:xfrm>
            <a:off x="6035332" y="298476"/>
            <a:ext cx="5190710" cy="6352370"/>
            <a:chOff x="2075" y="0"/>
            <a:chExt cx="3530" cy="4320"/>
          </a:xfrm>
        </p:grpSpPr>
        <p:sp>
          <p:nvSpPr>
            <p:cNvPr id="9" name="AutoShape 3">
              <a:extLst>
                <a:ext uri="{FF2B5EF4-FFF2-40B4-BE49-F238E27FC236}">
                  <a16:creationId xmlns:a16="http://schemas.microsoft.com/office/drawing/2014/main" id="{295F75E4-1ECE-5DD8-6A64-D931520FAD5A}"/>
                </a:ext>
              </a:extLst>
            </p:cNvPr>
            <p:cNvSpPr>
              <a:spLocks noChangeAspect="1" noChangeArrowheads="1" noTextEdit="1"/>
            </p:cNvSpPr>
            <p:nvPr/>
          </p:nvSpPr>
          <p:spPr bwMode="auto">
            <a:xfrm>
              <a:off x="2075" y="0"/>
              <a:ext cx="353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13" name="Picture 5">
              <a:extLst>
                <a:ext uri="{FF2B5EF4-FFF2-40B4-BE49-F238E27FC236}">
                  <a16:creationId xmlns:a16="http://schemas.microsoft.com/office/drawing/2014/main" id="{B762A79D-FDAA-B20E-A1C9-BF830FFE8CA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5" y="0"/>
              <a:ext cx="3535"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41584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39</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3"/>
                <a:ext cx="10513982" cy="4187792"/>
              </a:xfrm>
            </p:spPr>
            <p:txBody>
              <a:bodyPr>
                <a:normAutofit/>
              </a:bodyPr>
              <a:lstStyle/>
              <a:p>
                <a:r>
                  <a:rPr lang="fr-CA" b="1" dirty="0"/>
                  <a:t>Étape 1 </a:t>
                </a:r>
                <a:r>
                  <a:rPr lang="fr-CA" dirty="0"/>
                  <a:t>- Le modèle numérique 3D nous permet de déterminer les propriétés dynamiques de la structure. Ainsi, pour la structure sous son poids propre uniquement, les modes suivants sont déterminés:</a:t>
                </a:r>
              </a:p>
              <a:p>
                <a:pPr marL="742950" lvl="1" indent="-285750">
                  <a:buFont typeface="Arial" panose="020B0604020202020204" pitchFamily="34" charset="0"/>
                  <a:buChar char="•"/>
                </a:pPr>
                <a:r>
                  <a:rPr lang="fr-CA" sz="1600" b="0" dirty="0">
                    <a:solidFill>
                      <a:schemeClr val="tx1"/>
                    </a:solidFill>
                  </a:rPr>
                  <a:t>Mode 1: 1er mode vertical : f=3,445 Hz, T=0,290 sec</a:t>
                </a:r>
              </a:p>
              <a:p>
                <a:pPr marL="742950" lvl="1" indent="-285750">
                  <a:buFont typeface="Arial" panose="020B0604020202020204" pitchFamily="34" charset="0"/>
                  <a:buChar char="•"/>
                </a:pPr>
                <a:r>
                  <a:rPr lang="fr-CA" sz="1600" b="0" dirty="0">
                    <a:solidFill>
                      <a:schemeClr val="tx1"/>
                    </a:solidFill>
                  </a:rPr>
                  <a:t>Mode 2 : 1er mode horizontal : f=3,485 Hz, T=0,287 sec</a:t>
                </a:r>
              </a:p>
              <a:p>
                <a:pPr marL="742950" lvl="1" indent="-285750">
                  <a:buFont typeface="Arial" panose="020B0604020202020204" pitchFamily="34" charset="0"/>
                  <a:buChar char="•"/>
                </a:pPr>
                <a:r>
                  <a:rPr lang="fr-CA" sz="1600" b="0" dirty="0">
                    <a:solidFill>
                      <a:schemeClr val="tx1"/>
                    </a:solidFill>
                  </a:rPr>
                  <a:t>Mode 5 : 2e mode horizontal : f=8,488 Hz, T=0,118 sec</a:t>
                </a:r>
                <a:endParaRPr lang="fr-CA" dirty="0"/>
              </a:p>
              <a:p>
                <a:pPr lvl="1"/>
                <a:r>
                  <a:rPr lang="fr-CA" sz="1600" b="0" dirty="0">
                    <a:solidFill>
                      <a:schemeClr val="tx1"/>
                    </a:solidFill>
                  </a:rPr>
                  <a:t>Si la masse de piétons anticipée sur la structure devient importante par rapport à la masse de la structure, celle-ci peut venir influencer la fréquence naturelle de la structure. Dans notre cas, on anticipe une densité de l’ordre de 0,1P/m² (P=personne). Si la masse modale des piétons est inférieure à 5 % de la masse modale du tablier, l’influence des piétons peut être négligée. Si ce n’est pas le cas, on doit également vérifier les accélérations pour le cas où le tablier est chargé de piétons </a:t>
                </a:r>
                <a:r>
                  <a:rPr lang="fr-CA" sz="1600" dirty="0">
                    <a:solidFill>
                      <a:schemeClr val="tx1"/>
                    </a:solidFill>
                  </a:rPr>
                  <a:t>[CSA S7:23 7.3.2.2]</a:t>
                </a:r>
                <a:r>
                  <a:rPr lang="fr-CA" sz="1600" b="0" dirty="0">
                    <a:solidFill>
                      <a:schemeClr val="tx1"/>
                    </a:solidFill>
                  </a:rPr>
                  <a:t>.</a:t>
                </a:r>
              </a:p>
              <a:p>
                <a:pPr marL="742950" lvl="1" indent="-285750">
                  <a:buFont typeface="Arial" panose="020B0604020202020204" pitchFamily="34" charset="0"/>
                  <a:buChar char="•"/>
                </a:pPr>
                <a:r>
                  <a:rPr lang="fr-CA" sz="1600" b="0" dirty="0">
                    <a:solidFill>
                      <a:schemeClr val="tx1"/>
                    </a:solidFill>
                  </a:rPr>
                  <a:t>Le poids moyen d’un piéton doit être pris égal à 700 N </a:t>
                </a:r>
                <a:r>
                  <a:rPr lang="fr-CA" sz="1600" dirty="0">
                    <a:solidFill>
                      <a:schemeClr val="tx1"/>
                    </a:solidFill>
                  </a:rPr>
                  <a:t>[CSA S7:23 7.3.3.5]</a:t>
                </a:r>
              </a:p>
              <a:p>
                <a:pPr marL="742950" lvl="1" indent="-285750">
                  <a:buFont typeface="Arial" panose="020B0604020202020204" pitchFamily="34" charset="0"/>
                  <a:buChar char="•"/>
                </a:pPr>
                <a:r>
                  <a:rPr lang="fr-CA" sz="1600" b="0" dirty="0">
                    <a:solidFill>
                      <a:schemeClr val="tx1"/>
                    </a:solidFill>
                  </a:rPr>
                  <a:t>Masse du tablier par unité de surface : </a:t>
                </a:r>
                <a14:m>
                  <m:oMath xmlns:m="http://schemas.openxmlformats.org/officeDocument/2006/math">
                    <m:sSub>
                      <m:sSubPr>
                        <m:ctrlPr>
                          <a:rPr lang="fr-CA" sz="1600" b="0" i="1" smtClean="0">
                            <a:solidFill>
                              <a:schemeClr val="tx1"/>
                            </a:solidFill>
                            <a:latin typeface="Cambria Math" panose="02040503050406030204" pitchFamily="18" charset="0"/>
                          </a:rPr>
                        </m:ctrlPr>
                      </m:sSubPr>
                      <m:e>
                        <m:r>
                          <a:rPr lang="fr-CA" sz="1600" b="0" i="1" smtClean="0">
                            <a:solidFill>
                              <a:schemeClr val="tx1"/>
                            </a:solidFill>
                            <a:latin typeface="Cambria Math" panose="02040503050406030204" pitchFamily="18" charset="0"/>
                            <a:ea typeface="Cambria Math" panose="02040503050406030204" pitchFamily="18" charset="0"/>
                          </a:rPr>
                          <m:t>𝜇</m:t>
                        </m:r>
                      </m:e>
                      <m:sub>
                        <m:r>
                          <a:rPr lang="fr-CA" sz="1600" b="0" i="1" smtClean="0">
                            <a:solidFill>
                              <a:schemeClr val="tx1"/>
                            </a:solidFill>
                            <a:latin typeface="Cambria Math" panose="02040503050406030204" pitchFamily="18" charset="0"/>
                          </a:rPr>
                          <m:t>𝐷</m:t>
                        </m:r>
                      </m:sub>
                    </m:sSub>
                    <m:r>
                      <a:rPr lang="fr-CA" sz="1600" b="0" i="1" smtClean="0">
                        <a:solidFill>
                          <a:schemeClr val="tx1"/>
                        </a:solidFill>
                        <a:latin typeface="Cambria Math" panose="02040503050406030204" pitchFamily="18" charset="0"/>
                      </a:rPr>
                      <m:t>=</m:t>
                    </m:r>
                    <m:f>
                      <m:fPr>
                        <m:ctrlPr>
                          <a:rPr lang="fr-CA" sz="1600" b="0" i="1" smtClean="0">
                            <a:solidFill>
                              <a:schemeClr val="tx1"/>
                            </a:solidFill>
                            <a:latin typeface="Cambria Math" panose="02040503050406030204" pitchFamily="18" charset="0"/>
                          </a:rPr>
                        </m:ctrlPr>
                      </m:fPr>
                      <m:num>
                        <m:r>
                          <a:rPr lang="fr-CA" sz="1600" b="0" i="1" smtClean="0">
                            <a:solidFill>
                              <a:schemeClr val="tx1"/>
                            </a:solidFill>
                            <a:latin typeface="Cambria Math" panose="02040503050406030204" pitchFamily="18" charset="0"/>
                          </a:rPr>
                          <m:t>14700 </m:t>
                        </m:r>
                        <m:r>
                          <a:rPr lang="fr-CA" sz="1600" b="0" i="1" smtClean="0">
                            <a:solidFill>
                              <a:schemeClr val="tx1"/>
                            </a:solidFill>
                            <a:latin typeface="Cambria Math" panose="02040503050406030204" pitchFamily="18" charset="0"/>
                          </a:rPr>
                          <m:t>𝑘𝑔</m:t>
                        </m:r>
                      </m:num>
                      <m:den>
                        <m:r>
                          <a:rPr lang="fr-CA" sz="1600" b="0" i="1" smtClean="0">
                            <a:solidFill>
                              <a:schemeClr val="tx1"/>
                            </a:solidFill>
                            <a:latin typeface="Cambria Math" panose="02040503050406030204" pitchFamily="18" charset="0"/>
                          </a:rPr>
                          <m:t>3,1 </m:t>
                        </m:r>
                        <m:r>
                          <a:rPr lang="fr-CA" sz="1600" b="0" i="1" smtClean="0">
                            <a:solidFill>
                              <a:schemeClr val="tx1"/>
                            </a:solidFill>
                            <a:latin typeface="Cambria Math" panose="02040503050406030204" pitchFamily="18" charset="0"/>
                          </a:rPr>
                          <m:t>𝑚</m:t>
                        </m:r>
                        <m:r>
                          <a:rPr lang="fr-CA" sz="1600" b="0" i="1" smtClean="0">
                            <a:solidFill>
                              <a:schemeClr val="tx1"/>
                            </a:solidFill>
                            <a:latin typeface="Cambria Math" panose="02040503050406030204" pitchFamily="18" charset="0"/>
                            <a:ea typeface="Cambria Math" panose="02040503050406030204" pitchFamily="18" charset="0"/>
                          </a:rPr>
                          <m:t>∙33 </m:t>
                        </m:r>
                        <m:r>
                          <a:rPr lang="fr-CA" sz="1600" b="0" i="1" smtClean="0">
                            <a:solidFill>
                              <a:schemeClr val="tx1"/>
                            </a:solidFill>
                            <a:latin typeface="Cambria Math" panose="02040503050406030204" pitchFamily="18" charset="0"/>
                            <a:ea typeface="Cambria Math" panose="02040503050406030204" pitchFamily="18" charset="0"/>
                          </a:rPr>
                          <m:t>𝑚</m:t>
                        </m:r>
                      </m:den>
                    </m:f>
                    <m:r>
                      <a:rPr lang="fr-CA" sz="1600" b="0" i="1" smtClean="0">
                        <a:solidFill>
                          <a:schemeClr val="tx1"/>
                        </a:solidFill>
                        <a:latin typeface="Cambria Math" panose="02040503050406030204" pitchFamily="18" charset="0"/>
                      </a:rPr>
                      <m:t>=</m:t>
                    </m:r>
                    <m:f>
                      <m:fPr>
                        <m:ctrlPr>
                          <a:rPr lang="fr-CA" sz="1600" b="0" i="1" smtClean="0">
                            <a:solidFill>
                              <a:schemeClr val="tx1"/>
                            </a:solidFill>
                            <a:latin typeface="Cambria Math" panose="02040503050406030204" pitchFamily="18" charset="0"/>
                          </a:rPr>
                        </m:ctrlPr>
                      </m:fPr>
                      <m:num>
                        <m:r>
                          <a:rPr lang="fr-CA" sz="1600" b="0" i="1" smtClean="0">
                            <a:solidFill>
                              <a:schemeClr val="tx1"/>
                            </a:solidFill>
                            <a:latin typeface="Cambria Math" panose="02040503050406030204" pitchFamily="18" charset="0"/>
                          </a:rPr>
                          <m:t>14700 </m:t>
                        </m:r>
                        <m:r>
                          <a:rPr lang="fr-CA" sz="1600" b="0" i="1" smtClean="0">
                            <a:solidFill>
                              <a:schemeClr val="tx1"/>
                            </a:solidFill>
                            <a:latin typeface="Cambria Math" panose="02040503050406030204" pitchFamily="18" charset="0"/>
                          </a:rPr>
                          <m:t>𝑘𝑔</m:t>
                        </m:r>
                      </m:num>
                      <m:den>
                        <m:r>
                          <a:rPr lang="fr-CA" sz="1600" b="0" i="1" smtClean="0">
                            <a:solidFill>
                              <a:schemeClr val="tx1"/>
                            </a:solidFill>
                            <a:latin typeface="Cambria Math" panose="02040503050406030204" pitchFamily="18" charset="0"/>
                          </a:rPr>
                          <m:t>102,3 </m:t>
                        </m:r>
                        <m:r>
                          <a:rPr lang="fr-CA" sz="1600" b="0" i="1" smtClean="0">
                            <a:solidFill>
                              <a:schemeClr val="tx1"/>
                            </a:solidFill>
                            <a:latin typeface="Cambria Math" panose="02040503050406030204" pitchFamily="18" charset="0"/>
                          </a:rPr>
                          <m:t>𝑚</m:t>
                        </m:r>
                        <m:r>
                          <a:rPr lang="fr-CA" sz="1600" b="0" i="1" smtClean="0">
                            <a:solidFill>
                              <a:schemeClr val="tx1"/>
                            </a:solidFill>
                            <a:latin typeface="Cambria Math" panose="02040503050406030204" pitchFamily="18" charset="0"/>
                          </a:rPr>
                          <m:t>²</m:t>
                        </m:r>
                      </m:den>
                    </m:f>
                    <m:r>
                      <a:rPr lang="fr-CA" sz="1600" b="0" i="1" smtClean="0">
                        <a:solidFill>
                          <a:schemeClr val="tx1"/>
                        </a:solidFill>
                        <a:latin typeface="Cambria Math" panose="02040503050406030204" pitchFamily="18" charset="0"/>
                      </a:rPr>
                      <m:t>=143,7 </m:t>
                    </m:r>
                    <m:r>
                      <a:rPr lang="fr-CA" sz="1600" b="0" i="1" smtClean="0">
                        <a:solidFill>
                          <a:schemeClr val="tx1"/>
                        </a:solidFill>
                        <a:latin typeface="Cambria Math" panose="02040503050406030204" pitchFamily="18" charset="0"/>
                      </a:rPr>
                      <m:t>𝑘𝑔</m:t>
                    </m:r>
                    <m:r>
                      <a:rPr lang="fr-CA" sz="1600" b="0" i="1" smtClean="0">
                        <a:solidFill>
                          <a:schemeClr val="tx1"/>
                        </a:solidFill>
                        <a:latin typeface="Cambria Math" panose="02040503050406030204" pitchFamily="18" charset="0"/>
                      </a:rPr>
                      <m:t>/</m:t>
                    </m:r>
                    <m:r>
                      <a:rPr lang="fr-CA" sz="1600" b="0" i="1" smtClean="0">
                        <a:solidFill>
                          <a:schemeClr val="tx1"/>
                        </a:solidFill>
                        <a:latin typeface="Cambria Math" panose="02040503050406030204" pitchFamily="18" charset="0"/>
                      </a:rPr>
                      <m:t>𝑚</m:t>
                    </m:r>
                    <m:r>
                      <a:rPr lang="fr-CA" sz="1600" b="0" i="1" smtClean="0">
                        <a:solidFill>
                          <a:schemeClr val="tx1"/>
                        </a:solidFill>
                        <a:latin typeface="Cambria Math" panose="02040503050406030204" pitchFamily="18" charset="0"/>
                      </a:rPr>
                      <m:t>²</m:t>
                    </m:r>
                  </m:oMath>
                </a14:m>
                <a:endParaRPr lang="fr-CA" sz="1600" b="0" dirty="0">
                  <a:solidFill>
                    <a:schemeClr val="tx1"/>
                  </a:solidFill>
                </a:endParaRPr>
              </a:p>
              <a:p>
                <a:pPr marL="742950" lvl="1" indent="-285750">
                  <a:buFont typeface="Arial" panose="020B0604020202020204" pitchFamily="34" charset="0"/>
                  <a:buChar char="•"/>
                </a:pPr>
                <a:r>
                  <a:rPr lang="fr-CA" sz="1600" b="0" dirty="0">
                    <a:solidFill>
                      <a:schemeClr val="tx1"/>
                    </a:solidFill>
                  </a:rPr>
                  <a:t>Masse des piétons par unité de surface : </a:t>
                </a:r>
                <a14:m>
                  <m:oMath xmlns:m="http://schemas.openxmlformats.org/officeDocument/2006/math">
                    <m:sSub>
                      <m:sSubPr>
                        <m:ctrlPr>
                          <a:rPr lang="fr-CA" sz="1600" b="0" i="1" smtClean="0">
                            <a:solidFill>
                              <a:schemeClr val="tx1"/>
                            </a:solidFill>
                            <a:latin typeface="Cambria Math" panose="02040503050406030204" pitchFamily="18" charset="0"/>
                          </a:rPr>
                        </m:ctrlPr>
                      </m:sSubPr>
                      <m:e>
                        <m:r>
                          <a:rPr lang="fr-CA" sz="1600" b="0" i="1" smtClean="0">
                            <a:solidFill>
                              <a:schemeClr val="tx1"/>
                            </a:solidFill>
                            <a:latin typeface="Cambria Math" panose="02040503050406030204" pitchFamily="18" charset="0"/>
                            <a:ea typeface="Cambria Math" panose="02040503050406030204" pitchFamily="18" charset="0"/>
                          </a:rPr>
                          <m:t>𝜇</m:t>
                        </m:r>
                      </m:e>
                      <m:sub>
                        <m:r>
                          <a:rPr lang="fr-CA" sz="1600" b="0" i="1" smtClean="0">
                            <a:solidFill>
                              <a:schemeClr val="tx1"/>
                            </a:solidFill>
                            <a:latin typeface="Cambria Math" panose="02040503050406030204" pitchFamily="18" charset="0"/>
                          </a:rPr>
                          <m:t>𝑝</m:t>
                        </m:r>
                      </m:sub>
                    </m:sSub>
                    <m:r>
                      <a:rPr lang="fr-CA" sz="1600" b="0" i="1" smtClean="0">
                        <a:solidFill>
                          <a:schemeClr val="tx1"/>
                        </a:solidFill>
                        <a:latin typeface="Cambria Math" panose="02040503050406030204" pitchFamily="18" charset="0"/>
                      </a:rPr>
                      <m:t>=71</m:t>
                    </m:r>
                    <m:f>
                      <m:fPr>
                        <m:ctrlPr>
                          <a:rPr lang="fr-CA" sz="1600" b="0" i="1" smtClean="0">
                            <a:solidFill>
                              <a:schemeClr val="tx1"/>
                            </a:solidFill>
                            <a:latin typeface="Cambria Math" panose="02040503050406030204" pitchFamily="18" charset="0"/>
                          </a:rPr>
                        </m:ctrlPr>
                      </m:fPr>
                      <m:num>
                        <m:r>
                          <a:rPr lang="fr-CA" sz="1600" b="0" i="1" smtClean="0">
                            <a:solidFill>
                              <a:schemeClr val="tx1"/>
                            </a:solidFill>
                            <a:latin typeface="Cambria Math" panose="02040503050406030204" pitchFamily="18" charset="0"/>
                          </a:rPr>
                          <m:t>𝑘𝑔</m:t>
                        </m:r>
                      </m:num>
                      <m:den>
                        <m:r>
                          <a:rPr lang="fr-CA" sz="1600" b="0" i="1" smtClean="0">
                            <a:solidFill>
                              <a:schemeClr val="tx1"/>
                            </a:solidFill>
                            <a:latin typeface="Cambria Math" panose="02040503050406030204" pitchFamily="18" charset="0"/>
                          </a:rPr>
                          <m:t>𝑃</m:t>
                        </m:r>
                      </m:den>
                    </m:f>
                    <m:r>
                      <a:rPr lang="fr-CA" sz="1600" b="0" i="1" smtClean="0">
                        <a:solidFill>
                          <a:schemeClr val="tx1"/>
                        </a:solidFill>
                        <a:latin typeface="Cambria Math" panose="02040503050406030204" pitchFamily="18" charset="0"/>
                        <a:ea typeface="Cambria Math" panose="02040503050406030204" pitchFamily="18" charset="0"/>
                      </a:rPr>
                      <m:t>∙0,1</m:t>
                    </m:r>
                    <m:f>
                      <m:fPr>
                        <m:ctrlPr>
                          <a:rPr lang="fr-CA" sz="1600" b="0" i="1" smtClean="0">
                            <a:solidFill>
                              <a:schemeClr val="tx1"/>
                            </a:solidFill>
                            <a:latin typeface="Cambria Math" panose="02040503050406030204" pitchFamily="18" charset="0"/>
                            <a:ea typeface="Cambria Math" panose="02040503050406030204" pitchFamily="18" charset="0"/>
                          </a:rPr>
                        </m:ctrlPr>
                      </m:fPr>
                      <m:num>
                        <m:r>
                          <a:rPr lang="fr-CA" sz="1600" b="0" i="1" smtClean="0">
                            <a:solidFill>
                              <a:schemeClr val="tx1"/>
                            </a:solidFill>
                            <a:latin typeface="Cambria Math" panose="02040503050406030204" pitchFamily="18" charset="0"/>
                            <a:ea typeface="Cambria Math" panose="02040503050406030204" pitchFamily="18" charset="0"/>
                          </a:rPr>
                          <m:t>𝑃</m:t>
                        </m:r>
                      </m:num>
                      <m:den>
                        <m:sSup>
                          <m:sSupPr>
                            <m:ctrlPr>
                              <a:rPr lang="fr-CA" sz="1600" b="0" i="1" smtClean="0">
                                <a:solidFill>
                                  <a:schemeClr val="tx1"/>
                                </a:solidFill>
                                <a:latin typeface="Cambria Math" panose="02040503050406030204" pitchFamily="18" charset="0"/>
                                <a:ea typeface="Cambria Math" panose="02040503050406030204" pitchFamily="18" charset="0"/>
                              </a:rPr>
                            </m:ctrlPr>
                          </m:sSupPr>
                          <m:e>
                            <m:r>
                              <a:rPr lang="fr-CA" sz="1600" b="0" i="1" smtClean="0">
                                <a:solidFill>
                                  <a:schemeClr val="tx1"/>
                                </a:solidFill>
                                <a:latin typeface="Cambria Math" panose="02040503050406030204" pitchFamily="18" charset="0"/>
                                <a:ea typeface="Cambria Math" panose="02040503050406030204" pitchFamily="18" charset="0"/>
                              </a:rPr>
                              <m:t>𝑚</m:t>
                            </m:r>
                          </m:e>
                          <m:sup>
                            <m:r>
                              <a:rPr lang="fr-CA" sz="1600" b="0" i="1" smtClean="0">
                                <a:solidFill>
                                  <a:schemeClr val="tx1"/>
                                </a:solidFill>
                                <a:latin typeface="Cambria Math" panose="02040503050406030204" pitchFamily="18" charset="0"/>
                                <a:ea typeface="Cambria Math" panose="02040503050406030204" pitchFamily="18" charset="0"/>
                              </a:rPr>
                              <m:t>2</m:t>
                            </m:r>
                          </m:sup>
                        </m:sSup>
                      </m:den>
                    </m:f>
                    <m:r>
                      <a:rPr lang="fr-CA" sz="1600" b="0" i="1" smtClean="0">
                        <a:solidFill>
                          <a:schemeClr val="tx1"/>
                        </a:solidFill>
                        <a:latin typeface="Cambria Math" panose="02040503050406030204" pitchFamily="18" charset="0"/>
                        <a:ea typeface="Cambria Math" panose="02040503050406030204" pitchFamily="18" charset="0"/>
                      </a:rPr>
                      <m:t>=7,1 </m:t>
                    </m:r>
                    <m:r>
                      <a:rPr lang="fr-CA" sz="1600" b="0" i="1" smtClean="0">
                        <a:solidFill>
                          <a:schemeClr val="tx1"/>
                        </a:solidFill>
                        <a:latin typeface="Cambria Math" panose="02040503050406030204" pitchFamily="18" charset="0"/>
                        <a:ea typeface="Cambria Math" panose="02040503050406030204" pitchFamily="18" charset="0"/>
                      </a:rPr>
                      <m:t>𝑘𝑔</m:t>
                    </m:r>
                    <m:r>
                      <a:rPr lang="fr-CA" sz="1600" b="0" i="1" smtClean="0">
                        <a:solidFill>
                          <a:schemeClr val="tx1"/>
                        </a:solidFill>
                        <a:latin typeface="Cambria Math" panose="02040503050406030204" pitchFamily="18" charset="0"/>
                        <a:ea typeface="Cambria Math" panose="02040503050406030204" pitchFamily="18" charset="0"/>
                      </a:rPr>
                      <m:t>/</m:t>
                    </m:r>
                    <m:sSup>
                      <m:sSupPr>
                        <m:ctrlPr>
                          <a:rPr lang="fr-CA" sz="1600" b="0" i="1" smtClean="0">
                            <a:solidFill>
                              <a:schemeClr val="tx1"/>
                            </a:solidFill>
                            <a:latin typeface="Cambria Math" panose="02040503050406030204" pitchFamily="18" charset="0"/>
                            <a:ea typeface="Cambria Math" panose="02040503050406030204" pitchFamily="18" charset="0"/>
                          </a:rPr>
                        </m:ctrlPr>
                      </m:sSupPr>
                      <m:e>
                        <m:r>
                          <a:rPr lang="fr-CA" sz="1600" b="0" i="1" smtClean="0">
                            <a:solidFill>
                              <a:schemeClr val="tx1"/>
                            </a:solidFill>
                            <a:latin typeface="Cambria Math" panose="02040503050406030204" pitchFamily="18" charset="0"/>
                            <a:ea typeface="Cambria Math" panose="02040503050406030204" pitchFamily="18" charset="0"/>
                          </a:rPr>
                          <m:t>𝑚</m:t>
                        </m:r>
                      </m:e>
                      <m:sup>
                        <m:r>
                          <a:rPr lang="fr-CA" sz="1600" b="0" i="1" smtClean="0">
                            <a:solidFill>
                              <a:schemeClr val="tx1"/>
                            </a:solidFill>
                            <a:latin typeface="Cambria Math" panose="02040503050406030204" pitchFamily="18" charset="0"/>
                            <a:ea typeface="Cambria Math" panose="02040503050406030204" pitchFamily="18" charset="0"/>
                          </a:rPr>
                          <m:t>2</m:t>
                        </m:r>
                      </m:sup>
                    </m:sSup>
                  </m:oMath>
                </a14:m>
                <a:endParaRPr lang="fr-CA" sz="1600" b="0" dirty="0">
                  <a:solidFill>
                    <a:schemeClr val="tx1"/>
                  </a:solidFill>
                </a:endParaRPr>
              </a:p>
              <a:p>
                <a:pPr marL="742950" lvl="1" indent="-285750">
                  <a:buFont typeface="Arial" panose="020B0604020202020204" pitchFamily="34" charset="0"/>
                  <a:buChar char="•"/>
                </a:pPr>
                <a14:m>
                  <m:oMath xmlns:m="http://schemas.openxmlformats.org/officeDocument/2006/math">
                    <m:f>
                      <m:fPr>
                        <m:ctrlPr>
                          <a:rPr lang="fr-CA" sz="1600" b="0" i="1">
                            <a:solidFill>
                              <a:schemeClr val="tx1"/>
                            </a:solidFill>
                            <a:latin typeface="Cambria Math" panose="02040503050406030204" pitchFamily="18" charset="0"/>
                          </a:rPr>
                        </m:ctrlPr>
                      </m:fPr>
                      <m:num>
                        <m:sSub>
                          <m:sSubPr>
                            <m:ctrlPr>
                              <a:rPr lang="fr-CA" sz="1600" b="0" i="1">
                                <a:solidFill>
                                  <a:schemeClr val="tx1"/>
                                </a:solidFill>
                                <a:latin typeface="Cambria Math" panose="02040503050406030204" pitchFamily="18" charset="0"/>
                              </a:rPr>
                            </m:ctrlPr>
                          </m:sSubPr>
                          <m:e>
                            <m:r>
                              <a:rPr lang="fr-CA" sz="1600" b="0" i="1">
                                <a:solidFill>
                                  <a:schemeClr val="tx1"/>
                                </a:solidFill>
                                <a:latin typeface="Cambria Math" panose="02040503050406030204" pitchFamily="18" charset="0"/>
                                <a:ea typeface="Cambria Math" panose="02040503050406030204" pitchFamily="18" charset="0"/>
                              </a:rPr>
                              <m:t>𝜇</m:t>
                            </m:r>
                          </m:e>
                          <m:sub>
                            <m:r>
                              <a:rPr lang="fr-CA" sz="1600" b="0" i="1">
                                <a:solidFill>
                                  <a:schemeClr val="tx1"/>
                                </a:solidFill>
                                <a:latin typeface="Cambria Math" panose="02040503050406030204" pitchFamily="18" charset="0"/>
                              </a:rPr>
                              <m:t>𝑝</m:t>
                            </m:r>
                          </m:sub>
                        </m:sSub>
                      </m:num>
                      <m:den>
                        <m:sSub>
                          <m:sSubPr>
                            <m:ctrlPr>
                              <a:rPr lang="fr-CA" sz="1600" b="0" i="1">
                                <a:solidFill>
                                  <a:schemeClr val="tx1"/>
                                </a:solidFill>
                                <a:latin typeface="Cambria Math" panose="02040503050406030204" pitchFamily="18" charset="0"/>
                              </a:rPr>
                            </m:ctrlPr>
                          </m:sSubPr>
                          <m:e>
                            <m:r>
                              <a:rPr lang="fr-CA" sz="1600" b="0" i="1">
                                <a:solidFill>
                                  <a:schemeClr val="tx1"/>
                                </a:solidFill>
                                <a:latin typeface="Cambria Math" panose="02040503050406030204" pitchFamily="18" charset="0"/>
                                <a:ea typeface="Cambria Math" panose="02040503050406030204" pitchFamily="18" charset="0"/>
                              </a:rPr>
                              <m:t>𝜇</m:t>
                            </m:r>
                          </m:e>
                          <m:sub>
                            <m:r>
                              <a:rPr lang="fr-CA" sz="1600" b="0" i="1">
                                <a:solidFill>
                                  <a:schemeClr val="tx1"/>
                                </a:solidFill>
                                <a:latin typeface="Cambria Math" panose="02040503050406030204" pitchFamily="18" charset="0"/>
                              </a:rPr>
                              <m:t>𝐷</m:t>
                            </m:r>
                          </m:sub>
                        </m:sSub>
                      </m:den>
                    </m:f>
                    <m:r>
                      <a:rPr lang="fr-CA" sz="1600" b="0" i="1">
                        <a:solidFill>
                          <a:schemeClr val="tx1"/>
                        </a:solidFill>
                        <a:latin typeface="Cambria Math" panose="02040503050406030204" pitchFamily="18" charset="0"/>
                      </a:rPr>
                      <m:t> =</m:t>
                    </m:r>
                    <m:f>
                      <m:fPr>
                        <m:ctrlPr>
                          <a:rPr lang="fr-CA" sz="1600" b="0" i="1">
                            <a:solidFill>
                              <a:schemeClr val="tx1"/>
                            </a:solidFill>
                            <a:latin typeface="Cambria Math" panose="02040503050406030204" pitchFamily="18" charset="0"/>
                          </a:rPr>
                        </m:ctrlPr>
                      </m:fPr>
                      <m:num>
                        <m:r>
                          <a:rPr lang="fr-CA" sz="1600" b="0" i="1">
                            <a:solidFill>
                              <a:schemeClr val="tx1"/>
                            </a:solidFill>
                            <a:latin typeface="Cambria Math" panose="02040503050406030204" pitchFamily="18" charset="0"/>
                          </a:rPr>
                          <m:t>7,1</m:t>
                        </m:r>
                      </m:num>
                      <m:den>
                        <m:r>
                          <a:rPr lang="fr-CA" sz="1600" b="0" i="1">
                            <a:solidFill>
                              <a:schemeClr val="tx1"/>
                            </a:solidFill>
                            <a:latin typeface="Cambria Math" panose="02040503050406030204" pitchFamily="18" charset="0"/>
                          </a:rPr>
                          <m:t>143,7</m:t>
                        </m:r>
                      </m:den>
                    </m:f>
                    <m:r>
                      <a:rPr lang="fr-CA" sz="1600" b="0" i="1" smtClean="0">
                        <a:solidFill>
                          <a:schemeClr val="tx1"/>
                        </a:solidFill>
                        <a:latin typeface="Cambria Math" panose="02040503050406030204" pitchFamily="18" charset="0"/>
                      </a:rPr>
                      <m:t>=0,049</m:t>
                    </m:r>
                    <m:r>
                      <a:rPr lang="fr-CA" sz="1600" b="0" i="1" smtClean="0">
                        <a:solidFill>
                          <a:schemeClr val="tx1"/>
                        </a:solidFill>
                        <a:latin typeface="Cambria Math" panose="02040503050406030204" pitchFamily="18" charset="0"/>
                        <a:ea typeface="Cambria Math" panose="02040503050406030204" pitchFamily="18" charset="0"/>
                      </a:rPr>
                      <m:t>≤0,05</m:t>
                    </m:r>
                  </m:oMath>
                </a14:m>
                <a:r>
                  <a:rPr lang="fr-CA" sz="1600" b="0" dirty="0">
                    <a:solidFill>
                      <a:schemeClr val="tx1"/>
                    </a:solidFill>
                  </a:rPr>
                  <a:t> La masse des piétons anticipée est inférieure à 5 % du poids du tablier. L’analyse pour le cas chargé ne sera donc pas effectuée pour le critère de vibration.  </a:t>
                </a:r>
              </a:p>
              <a:p>
                <a:pPr lvl="1"/>
                <a:endParaRPr lang="fr-CA" sz="1600" b="0" dirty="0">
                  <a:solidFill>
                    <a:schemeClr val="tx1"/>
                  </a:solidFill>
                </a:endParaRPr>
              </a:p>
              <a:p>
                <a:pPr lvl="1"/>
                <a:endParaRPr lang="fr-CA" sz="1600" b="0" dirty="0">
                  <a:solidFill>
                    <a:schemeClr val="tx1"/>
                  </a:solidFill>
                </a:endParaRP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681163"/>
                <a:ext cx="10513982" cy="4187792"/>
              </a:xfrm>
              <a:blipFill>
                <a:blip r:embed="rId7"/>
                <a:stretch>
                  <a:fillRect l="-1218" t="-2183" r="-1102"/>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a:t>Étape 3. </a:t>
            </a:r>
            <a:r>
              <a:rPr lang="fr-CA" dirty="0"/>
              <a:t>Flèches et vibrations</a:t>
            </a:r>
          </a:p>
        </p:txBody>
      </p:sp>
    </p:spTree>
    <p:extLst>
      <p:ext uri="{BB962C8B-B14F-4D97-AF65-F5344CB8AC3E}">
        <p14:creationId xmlns:p14="http://schemas.microsoft.com/office/powerpoint/2010/main" val="626822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4</a:t>
            </a:fld>
            <a:endParaRPr lang="fr-FR" dirty="0"/>
          </a:p>
        </p:txBody>
      </p:sp>
      <p:sp>
        <p:nvSpPr>
          <p:cNvPr id="4" name="Espace réservé du texte 3"/>
          <p:cNvSpPr>
            <a:spLocks noGrp="1"/>
          </p:cNvSpPr>
          <p:nvPr>
            <p:ph type="body" idx="1"/>
            <p:custDataLst>
              <p:tags r:id="rId3"/>
            </p:custDataLst>
          </p:nvPr>
        </p:nvSpPr>
        <p:spPr/>
        <p:txBody>
          <a:bodyPr/>
          <a:lstStyle/>
          <a:p>
            <a:r>
              <a:rPr lang="fr-CA" dirty="0"/>
              <a:t>Ce diaporama présente un exemple de conception détaillé d’une passerelle piétonnière/cyclable en aluminium.</a:t>
            </a:r>
          </a:p>
          <a:p>
            <a:r>
              <a:rPr lang="fr-CA" dirty="0"/>
              <a:t>Il s’adresse à des étudiants au baccalauréat en génie qui ont idéalement complété un cours sur la résistance des membrures en acier ou en aluminium et qui ont des notions sur le calcul des charges à partir de normes (CNB, CSA S6, etc.), ainsi qu’aux ingénieurs en structure de la pratique.</a:t>
            </a:r>
          </a:p>
          <a:p>
            <a:r>
              <a:rPr lang="fr-CA" dirty="0"/>
              <a:t>L’ouvrage de référence principal est la norme CSA S6:19 sur les ponts routiers, dont la portée couvre également la conception de passerelles piétonnières et cyclistes. Le formateur est également invité à consulter le guide CSA S7 « Lignes directrices pour la conception de ponts pour les piétons, les cyclistes et à usages multiples ». Ce document est un complément à la norme CSA S6 qui vient compléter ou préciser des informations spécifiques à ce type d’ouvrage. </a:t>
            </a:r>
          </a:p>
          <a:p>
            <a:r>
              <a:rPr lang="fr-CA" dirty="0"/>
              <a:t>La durée estimée de ce cours est entre 1h et 2h dépendamment du niveau de détail souhaité par le formateur.</a:t>
            </a:r>
          </a:p>
          <a:p>
            <a:r>
              <a:rPr lang="fr-CA" dirty="0"/>
              <a:t>L’exemple de calcul est inspiré d’un projet réel qui a déjà été réalisé. Les paramètres et certains détails de conception ont été adaptés pour les besoins de cette formation. La formation présente une démarche organisée qui permet de guider les concepteurs dans les étapes du projet. Globalement, le processus de conception peut-être appliqué à des passerelles d’aluminium, d’acier ou en bois, mais le calcul de la résistance structurale des éléments présentés ici ne touche que les pièces d’aluminium.</a:t>
            </a:r>
          </a:p>
          <a:p>
            <a:r>
              <a:rPr lang="fr-CA" dirty="0"/>
              <a:t>L’exemple se limite à la conception du tablier en aluminium et ne couvre pas la conception des éléments de fondation ni le platelage de bois.</a:t>
            </a:r>
          </a:p>
        </p:txBody>
      </p:sp>
      <p:sp>
        <p:nvSpPr>
          <p:cNvPr id="5" name="Titre 4"/>
          <p:cNvSpPr>
            <a:spLocks noGrp="1"/>
          </p:cNvSpPr>
          <p:nvPr>
            <p:ph type="title"/>
            <p:custDataLst>
              <p:tags r:id="rId4"/>
            </p:custDataLst>
          </p:nvPr>
        </p:nvSpPr>
        <p:spPr/>
        <p:txBody>
          <a:bodyPr/>
          <a:lstStyle/>
          <a:p>
            <a:r>
              <a:rPr lang="fr-CA" dirty="0"/>
              <a:t>Note à l’intention du formateur</a:t>
            </a:r>
          </a:p>
        </p:txBody>
      </p:sp>
    </p:spTree>
    <p:extLst>
      <p:ext uri="{BB962C8B-B14F-4D97-AF65-F5344CB8AC3E}">
        <p14:creationId xmlns:p14="http://schemas.microsoft.com/office/powerpoint/2010/main" val="557788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40</a:t>
            </a:fld>
            <a:endParaRPr lang="fr-FR" dirty="0"/>
          </a:p>
        </p:txBody>
      </p:sp>
      <p:sp>
        <p:nvSpPr>
          <p:cNvPr id="4" name="Espace réservé du texte 3"/>
          <p:cNvSpPr>
            <a:spLocks noGrp="1"/>
          </p:cNvSpPr>
          <p:nvPr>
            <p:ph type="body" idx="1"/>
            <p:custDataLst>
              <p:tags r:id="rId3"/>
            </p:custDataLst>
          </p:nvPr>
        </p:nvSpPr>
        <p:spPr>
          <a:xfrm>
            <a:off x="839788" y="1681163"/>
            <a:ext cx="10513982" cy="4187792"/>
          </a:xfrm>
        </p:spPr>
        <p:txBody>
          <a:bodyPr>
            <a:normAutofit/>
          </a:bodyPr>
          <a:lstStyle/>
          <a:p>
            <a:r>
              <a:rPr lang="fr-CA" b="1" dirty="0"/>
              <a:t>Étape 2 </a:t>
            </a:r>
            <a:r>
              <a:rPr lang="fr-CA" dirty="0"/>
              <a:t>- La plage des fréquences critiques est donnée à l’article </a:t>
            </a:r>
            <a:r>
              <a:rPr lang="fr-CA" b="1" dirty="0"/>
              <a:t>[CSA S7:23 7.3.2.3]</a:t>
            </a:r>
            <a:r>
              <a:rPr lang="fr-CA" dirty="0"/>
              <a:t>: </a:t>
            </a:r>
          </a:p>
          <a:p>
            <a:pPr marL="742950" lvl="1" indent="-285750">
              <a:buFont typeface="Arial" panose="020B0604020202020204" pitchFamily="34" charset="0"/>
              <a:buChar char="•"/>
            </a:pPr>
            <a:r>
              <a:rPr lang="fr-CA" sz="1600" b="0" dirty="0">
                <a:solidFill>
                  <a:schemeClr val="tx1"/>
                </a:solidFill>
              </a:rPr>
              <a:t>Pour les vibrations verticales : 1,0 Hz ≤ </a:t>
            </a:r>
            <a:r>
              <a:rPr lang="fr-CA" sz="1600" b="0" dirty="0" err="1">
                <a:solidFill>
                  <a:schemeClr val="tx1"/>
                </a:solidFill>
              </a:rPr>
              <a:t>f</a:t>
            </a:r>
            <a:r>
              <a:rPr lang="fr-CA" sz="1600" b="0" baseline="-25000" dirty="0" err="1">
                <a:solidFill>
                  <a:schemeClr val="tx1"/>
                </a:solidFill>
              </a:rPr>
              <a:t>c</a:t>
            </a:r>
            <a:r>
              <a:rPr lang="fr-CA" sz="1600" b="0" dirty="0">
                <a:solidFill>
                  <a:schemeClr val="tx1"/>
                </a:solidFill>
              </a:rPr>
              <a:t> ≤ 13,0 Hz</a:t>
            </a:r>
          </a:p>
          <a:p>
            <a:pPr marL="742950" lvl="1" indent="-285750">
              <a:buFont typeface="Arial" panose="020B0604020202020204" pitchFamily="34" charset="0"/>
              <a:buChar char="•"/>
            </a:pPr>
            <a:r>
              <a:rPr lang="fr-CA" sz="1600" b="0" dirty="0">
                <a:solidFill>
                  <a:schemeClr val="tx1"/>
                </a:solidFill>
              </a:rPr>
              <a:t>Pour les vibrations latérales : 0,3 Hz ≤ </a:t>
            </a:r>
            <a:r>
              <a:rPr lang="fr-CA" sz="1600" b="0" dirty="0" err="1">
                <a:solidFill>
                  <a:schemeClr val="tx1"/>
                </a:solidFill>
              </a:rPr>
              <a:t>f</a:t>
            </a:r>
            <a:r>
              <a:rPr lang="fr-CA" sz="1600" b="0" baseline="-25000" dirty="0" err="1">
                <a:solidFill>
                  <a:schemeClr val="tx1"/>
                </a:solidFill>
              </a:rPr>
              <a:t>c</a:t>
            </a:r>
            <a:r>
              <a:rPr lang="fr-CA" sz="1600" b="0" dirty="0">
                <a:solidFill>
                  <a:schemeClr val="tx1"/>
                </a:solidFill>
              </a:rPr>
              <a:t> ≤ 6,5 Hz</a:t>
            </a:r>
          </a:p>
          <a:p>
            <a:endParaRPr lang="fr-CA" dirty="0"/>
          </a:p>
          <a:p>
            <a:r>
              <a:rPr lang="fr-CA" b="1" dirty="0"/>
              <a:t>Étape 3 </a:t>
            </a:r>
            <a:r>
              <a:rPr lang="fr-CA" dirty="0"/>
              <a:t>- L’analyse numérique effectuée a permis de déterminer tous les modes de vibration de la structure inférieure à 13 Hz. Le 2</a:t>
            </a:r>
            <a:r>
              <a:rPr lang="fr-CA" baseline="30000" dirty="0"/>
              <a:t>e</a:t>
            </a:r>
            <a:r>
              <a:rPr lang="fr-CA" dirty="0"/>
              <a:t> mode vertical n’a pas été trouvé dans cette plage et n’est donc pas critique. De même, le 2</a:t>
            </a:r>
            <a:r>
              <a:rPr lang="fr-CA" baseline="30000" dirty="0"/>
              <a:t>e</a:t>
            </a:r>
            <a:r>
              <a:rPr lang="fr-CA" dirty="0"/>
              <a:t> mode horizontal dont la fréquence est supérieure à 6,5 Hz n’est pas critique </a:t>
            </a:r>
            <a:r>
              <a:rPr lang="fr-CA" b="1" dirty="0"/>
              <a:t>[CSA S7:23 7.3.2.4]</a:t>
            </a:r>
            <a:r>
              <a:rPr lang="fr-CA" dirty="0"/>
              <a:t>.</a:t>
            </a:r>
          </a:p>
        </p:txBody>
      </p:sp>
      <p:sp>
        <p:nvSpPr>
          <p:cNvPr id="5" name="Titre 4"/>
          <p:cNvSpPr>
            <a:spLocks noGrp="1"/>
          </p:cNvSpPr>
          <p:nvPr>
            <p:ph type="title"/>
            <p:custDataLst>
              <p:tags r:id="rId4"/>
            </p:custDataLst>
          </p:nvPr>
        </p:nvSpPr>
        <p:spPr/>
        <p:txBody>
          <a:bodyPr/>
          <a:lstStyle/>
          <a:p>
            <a:r>
              <a:rPr lang="fr-CA"/>
              <a:t>Étape 3. </a:t>
            </a:r>
            <a:r>
              <a:rPr lang="fr-CA" dirty="0"/>
              <a:t>Flèches et vibrations</a:t>
            </a:r>
          </a:p>
        </p:txBody>
      </p:sp>
    </p:spTree>
    <p:extLst>
      <p:ext uri="{BB962C8B-B14F-4D97-AF65-F5344CB8AC3E}">
        <p14:creationId xmlns:p14="http://schemas.microsoft.com/office/powerpoint/2010/main" val="2943997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41</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noAutofit/>
              </a:bodyPr>
              <a:lstStyle/>
              <a:p>
                <a:r>
                  <a:rPr lang="fr-CA" b="1" dirty="0"/>
                  <a:t>Étape 4 - </a:t>
                </a:r>
                <a:r>
                  <a:rPr lang="fr-CA" dirty="0"/>
                  <a:t>La vérification des vibrations prend en compte la densité de trafic sur la passerelle de même que le critère de confort acceptable pour son utilisation. La passerelle est localisée dans un milieu rural et il n’y a pas d’évènement particulier qui inciterait les gens à s’y regrouper. Avec l’accord du client, les critères suivants ont été établis : </a:t>
                </a:r>
              </a:p>
              <a:p>
                <a:pPr marL="285750" indent="-285750">
                  <a:buFont typeface="Arial" panose="020B0604020202020204" pitchFamily="34" charset="0"/>
                  <a:buChar char="•"/>
                </a:pPr>
                <a:r>
                  <a:rPr lang="fr-CA" b="1" dirty="0"/>
                  <a:t>Classe de trafic : </a:t>
                </a:r>
                <a:r>
                  <a:rPr lang="fr-CA" dirty="0"/>
                  <a:t>TC1, trafic très léger ou petit groupe, densité d= 10 P / 102,3 m² = 0,098 P/m² </a:t>
                </a:r>
                <a:r>
                  <a:rPr lang="fr-CA" dirty="0">
                    <a:latin typeface="Calibri" panose="020F0502020204030204" pitchFamily="34" charset="0"/>
                    <a:cs typeface="Calibri" panose="020F0502020204030204" pitchFamily="34" charset="0"/>
                  </a:rPr>
                  <a:t>→ </a:t>
                </a:r>
                <a:r>
                  <a:rPr lang="fr-CA" dirty="0"/>
                  <a:t>0,1 P/m² </a:t>
                </a:r>
                <a:r>
                  <a:rPr lang="fr-CA" b="1" dirty="0"/>
                  <a:t>[CSA S7:23 Table 7.1]</a:t>
                </a:r>
              </a:p>
              <a:p>
                <a:pPr marL="285750" indent="-285750">
                  <a:buFont typeface="Arial" panose="020B0604020202020204" pitchFamily="34" charset="0"/>
                  <a:buChar char="•"/>
                </a:pPr>
                <a:r>
                  <a:rPr lang="fr-CA" b="1" dirty="0"/>
                  <a:t>Classe de confort : </a:t>
                </a:r>
                <a:r>
                  <a:rPr lang="fr-CA" dirty="0"/>
                  <a:t>CL3, perceptible, mais non intolérable, accélération verticale a</a:t>
                </a:r>
                <a:r>
                  <a:rPr lang="fr-CA" baseline="-25000" dirty="0"/>
                  <a:t>lim</a:t>
                </a:r>
                <a:r>
                  <a:rPr lang="fr-CA" dirty="0"/>
                  <a:t> &lt; 2,5 m/s², et accélération latérale a</a:t>
                </a:r>
                <a:r>
                  <a:rPr lang="fr-CA" baseline="-25000" dirty="0"/>
                  <a:t>lim</a:t>
                </a:r>
                <a:r>
                  <a:rPr lang="fr-CA" dirty="0"/>
                  <a:t> &lt; 0,8 m/s²    </a:t>
                </a:r>
                <a:r>
                  <a:rPr lang="fr-CA" b="1" dirty="0"/>
                  <a:t>[CSA S7:23 Table 7.2]</a:t>
                </a:r>
                <a:endParaRPr lang="fr-CA" dirty="0"/>
              </a:p>
              <a:p>
                <a:endParaRPr lang="fr-CA" dirty="0"/>
              </a:p>
              <a:p>
                <a:r>
                  <a:rPr lang="fr-CA" b="1" dirty="0"/>
                  <a:t>Étape 5 - </a:t>
                </a:r>
                <a:r>
                  <a:rPr lang="fr-CA" dirty="0"/>
                  <a:t>On détermine l’harmonie de résonnance, m, pour toutes les fréquences et directions incluses dans la plage des fréquences critiques, tel qu’indiqué à l’article </a:t>
                </a:r>
                <a:r>
                  <a:rPr lang="fr-CA" b="1" dirty="0"/>
                  <a:t>[CSA S7:23 7.3.3.3]</a:t>
                </a:r>
                <a:r>
                  <a:rPr lang="fr-CA" dirty="0"/>
                  <a:t>. Pour une densité de 0,1 P/m², la fréquence de marche attendue des piétons :</a:t>
                </a:r>
              </a:p>
              <a:p>
                <a:pPr marL="285750" indent="-285750">
                  <a:buFont typeface="Arial" panose="020B0604020202020204" pitchFamily="34" charset="0"/>
                  <a:buChar char="•"/>
                </a:pPr>
                <a:r>
                  <a:rPr lang="fr-CA" dirty="0"/>
                  <a:t>Dans la direction verticale:</a:t>
                </a:r>
              </a:p>
              <a:p>
                <a:pPr lvl="1"/>
                <a14:m>
                  <m:oMath xmlns:m="http://schemas.openxmlformats.org/officeDocument/2006/math">
                    <m:sSub>
                      <m:sSubPr>
                        <m:ctrlPr>
                          <a:rPr lang="fr-CA" sz="1600" b="0" i="1">
                            <a:solidFill>
                              <a:schemeClr val="tx1"/>
                            </a:solidFill>
                            <a:latin typeface="Cambria Math" panose="02040503050406030204" pitchFamily="18" charset="0"/>
                          </a:rPr>
                        </m:ctrlPr>
                      </m:sSubPr>
                      <m:e>
                        <m:r>
                          <a:rPr lang="fr-CA" sz="1600" b="0">
                            <a:solidFill>
                              <a:schemeClr val="tx1"/>
                            </a:solidFill>
                            <a:latin typeface="Cambria Math" panose="02040503050406030204" pitchFamily="18" charset="0"/>
                          </a:rPr>
                          <m:t>𝑓</m:t>
                        </m:r>
                      </m:e>
                      <m:sub>
                        <m:r>
                          <a:rPr lang="fr-CA" sz="1600" b="0">
                            <a:solidFill>
                              <a:schemeClr val="tx1"/>
                            </a:solidFill>
                            <a:latin typeface="Cambria Math" panose="02040503050406030204" pitchFamily="18" charset="0"/>
                          </a:rPr>
                          <m:t>𝑠</m:t>
                        </m:r>
                        <m:r>
                          <a:rPr lang="fr-CA" sz="1600" b="0">
                            <a:solidFill>
                              <a:schemeClr val="tx1"/>
                            </a:solidFill>
                            <a:latin typeface="Cambria Math" panose="02040503050406030204" pitchFamily="18" charset="0"/>
                          </a:rPr>
                          <m:t> </m:t>
                        </m:r>
                        <m:r>
                          <a:rPr lang="fr-CA" sz="1600" b="0">
                            <a:solidFill>
                              <a:schemeClr val="tx1"/>
                            </a:solidFill>
                            <a:latin typeface="Cambria Math" panose="02040503050406030204" pitchFamily="18" charset="0"/>
                          </a:rPr>
                          <m:t>𝑣𝑒𝑟𝑡</m:t>
                        </m:r>
                      </m:sub>
                    </m:sSub>
                    <m:r>
                      <a:rPr lang="fr-CA" sz="1600" b="0">
                        <a:solidFill>
                          <a:schemeClr val="tx1"/>
                        </a:solidFill>
                        <a:latin typeface="Cambria Math" panose="02040503050406030204" pitchFamily="18" charset="0"/>
                      </a:rPr>
                      <m:t>=0,099∙</m:t>
                    </m:r>
                    <m:sSup>
                      <m:sSupPr>
                        <m:ctrlPr>
                          <a:rPr lang="fr-CA" sz="1600" b="0" i="1">
                            <a:solidFill>
                              <a:schemeClr val="tx1"/>
                            </a:solidFill>
                            <a:latin typeface="Cambria Math" panose="02040503050406030204" pitchFamily="18" charset="0"/>
                          </a:rPr>
                        </m:ctrlPr>
                      </m:sSupPr>
                      <m:e>
                        <m:r>
                          <a:rPr lang="fr-CA" sz="1600" b="0">
                            <a:solidFill>
                              <a:schemeClr val="tx1"/>
                            </a:solidFill>
                            <a:latin typeface="Cambria Math" panose="02040503050406030204" pitchFamily="18" charset="0"/>
                          </a:rPr>
                          <m:t>𝑑</m:t>
                        </m:r>
                      </m:e>
                      <m:sup>
                        <m:r>
                          <a:rPr lang="fr-CA" sz="1600" b="0">
                            <a:solidFill>
                              <a:schemeClr val="tx1"/>
                            </a:solidFill>
                            <a:latin typeface="Cambria Math" panose="02040503050406030204" pitchFamily="18" charset="0"/>
                          </a:rPr>
                          <m:t>2</m:t>
                        </m:r>
                      </m:sup>
                    </m:sSup>
                    <m:r>
                      <a:rPr lang="fr-CA" sz="1600" b="0">
                        <a:solidFill>
                          <a:schemeClr val="tx1"/>
                        </a:solidFill>
                        <a:latin typeface="Cambria Math" panose="02040503050406030204" pitchFamily="18" charset="0"/>
                      </a:rPr>
                      <m:t>−0,644∙</m:t>
                    </m:r>
                    <m:r>
                      <a:rPr lang="fr-CA" sz="1600" b="0">
                        <a:solidFill>
                          <a:schemeClr val="tx1"/>
                        </a:solidFill>
                        <a:latin typeface="Cambria Math" panose="02040503050406030204" pitchFamily="18" charset="0"/>
                      </a:rPr>
                      <m:t>𝑑</m:t>
                    </m:r>
                    <m:r>
                      <a:rPr lang="fr-CA" sz="1600" b="0">
                        <a:solidFill>
                          <a:schemeClr val="tx1"/>
                        </a:solidFill>
                        <a:latin typeface="Cambria Math" panose="02040503050406030204" pitchFamily="18" charset="0"/>
                      </a:rPr>
                      <m:t>+2,188=</m:t>
                    </m:r>
                  </m:oMath>
                </a14:m>
                <a:r>
                  <a:rPr lang="fr-CA" sz="1600" b="0" dirty="0">
                    <a:solidFill>
                      <a:schemeClr val="tx1"/>
                    </a:solidFill>
                  </a:rPr>
                  <a:t> </a:t>
                </a:r>
                <a14:m>
                  <m:oMath xmlns:m="http://schemas.openxmlformats.org/officeDocument/2006/math">
                    <m:r>
                      <a:rPr lang="fr-CA" sz="1600" b="0">
                        <a:solidFill>
                          <a:schemeClr val="tx1"/>
                        </a:solidFill>
                        <a:latin typeface="Cambria Math" panose="02040503050406030204" pitchFamily="18" charset="0"/>
                      </a:rPr>
                      <m:t>0,099∙</m:t>
                    </m:r>
                    <m:sSup>
                      <m:sSupPr>
                        <m:ctrlPr>
                          <a:rPr lang="fr-CA" sz="1600" b="0" i="1">
                            <a:solidFill>
                              <a:schemeClr val="tx1"/>
                            </a:solidFill>
                            <a:latin typeface="Cambria Math" panose="02040503050406030204" pitchFamily="18" charset="0"/>
                          </a:rPr>
                        </m:ctrlPr>
                      </m:sSupPr>
                      <m:e>
                        <m:r>
                          <a:rPr lang="fr-CA" sz="1600" b="0">
                            <a:solidFill>
                              <a:schemeClr val="tx1"/>
                            </a:solidFill>
                            <a:latin typeface="Cambria Math" panose="02040503050406030204" pitchFamily="18" charset="0"/>
                          </a:rPr>
                          <m:t>0,1</m:t>
                        </m:r>
                      </m:e>
                      <m:sup>
                        <m:r>
                          <a:rPr lang="fr-CA" sz="1600" b="0">
                            <a:solidFill>
                              <a:schemeClr val="tx1"/>
                            </a:solidFill>
                            <a:latin typeface="Cambria Math" panose="02040503050406030204" pitchFamily="18" charset="0"/>
                          </a:rPr>
                          <m:t>2</m:t>
                        </m:r>
                      </m:sup>
                    </m:sSup>
                    <m:r>
                      <a:rPr lang="fr-CA" sz="1600" b="0">
                        <a:solidFill>
                          <a:schemeClr val="tx1"/>
                        </a:solidFill>
                        <a:latin typeface="Cambria Math" panose="02040503050406030204" pitchFamily="18" charset="0"/>
                      </a:rPr>
                      <m:t>−0,644∙0,1+2,188=2,125 </m:t>
                    </m:r>
                    <m:r>
                      <a:rPr lang="fr-CA" sz="1600" b="0">
                        <a:solidFill>
                          <a:schemeClr val="tx1"/>
                        </a:solidFill>
                        <a:latin typeface="Cambria Math" panose="02040503050406030204" pitchFamily="18" charset="0"/>
                      </a:rPr>
                      <m:t>𝐻𝑧</m:t>
                    </m:r>
                  </m:oMath>
                </a14:m>
                <a:r>
                  <a:rPr lang="fr-CA" sz="1600" b="0" dirty="0">
                    <a:solidFill>
                      <a:schemeClr val="tx1"/>
                    </a:solidFill>
                  </a:rPr>
                  <a:t> </a:t>
                </a:r>
              </a:p>
              <a:p>
                <a:pPr lvl="1">
                  <a:lnSpc>
                    <a:spcPct val="150000"/>
                  </a:lnSpc>
                </a:pPr>
                <a14:m>
                  <m:oMath xmlns:m="http://schemas.openxmlformats.org/officeDocument/2006/math">
                    <m:r>
                      <a:rPr lang="fr-CA" sz="1600" b="0">
                        <a:solidFill>
                          <a:schemeClr val="tx1"/>
                        </a:solidFill>
                        <a:latin typeface="Cambria Math" panose="02040503050406030204" pitchFamily="18" charset="0"/>
                      </a:rPr>
                      <m:t>𝑚</m:t>
                    </m:r>
                    <m:r>
                      <a:rPr lang="fr-CA" sz="1600" b="0">
                        <a:solidFill>
                          <a:schemeClr val="tx1"/>
                        </a:solidFill>
                        <a:latin typeface="Cambria Math" panose="02040503050406030204" pitchFamily="18" charset="0"/>
                      </a:rPr>
                      <m:t>=</m:t>
                    </m:r>
                    <m:f>
                      <m:fPr>
                        <m:ctrlPr>
                          <a:rPr lang="fr-CA" sz="1600" b="0" i="1">
                            <a:solidFill>
                              <a:schemeClr val="tx1"/>
                            </a:solidFill>
                            <a:latin typeface="Cambria Math" panose="02040503050406030204" pitchFamily="18" charset="0"/>
                          </a:rPr>
                        </m:ctrlPr>
                      </m:fPr>
                      <m:num>
                        <m:sSub>
                          <m:sSubPr>
                            <m:ctrlPr>
                              <a:rPr lang="fr-CA" sz="1600" b="0" i="1">
                                <a:solidFill>
                                  <a:schemeClr val="tx1"/>
                                </a:solidFill>
                                <a:latin typeface="Cambria Math" panose="02040503050406030204" pitchFamily="18" charset="0"/>
                              </a:rPr>
                            </m:ctrlPr>
                          </m:sSubPr>
                          <m:e>
                            <m:r>
                              <a:rPr lang="fr-CA" sz="1600" b="0">
                                <a:solidFill>
                                  <a:schemeClr val="tx1"/>
                                </a:solidFill>
                                <a:latin typeface="Cambria Math" panose="02040503050406030204" pitchFamily="18" charset="0"/>
                              </a:rPr>
                              <m:t>𝑓</m:t>
                            </m:r>
                          </m:e>
                          <m:sub>
                            <m:r>
                              <a:rPr lang="fr-CA" sz="1600" b="0">
                                <a:solidFill>
                                  <a:schemeClr val="tx1"/>
                                </a:solidFill>
                                <a:latin typeface="Cambria Math" panose="02040503050406030204" pitchFamily="18" charset="0"/>
                              </a:rPr>
                              <m:t>𝑛</m:t>
                            </m:r>
                          </m:sub>
                        </m:sSub>
                      </m:num>
                      <m:den>
                        <m:sSub>
                          <m:sSubPr>
                            <m:ctrlPr>
                              <a:rPr lang="fr-CA" sz="1600" b="0" i="1">
                                <a:solidFill>
                                  <a:schemeClr val="tx1"/>
                                </a:solidFill>
                                <a:latin typeface="Cambria Math" panose="02040503050406030204" pitchFamily="18" charset="0"/>
                              </a:rPr>
                            </m:ctrlPr>
                          </m:sSubPr>
                          <m:e>
                            <m:r>
                              <a:rPr lang="fr-CA" sz="1600" b="0">
                                <a:solidFill>
                                  <a:schemeClr val="tx1"/>
                                </a:solidFill>
                                <a:latin typeface="Cambria Math" panose="02040503050406030204" pitchFamily="18" charset="0"/>
                              </a:rPr>
                              <m:t>𝑓</m:t>
                            </m:r>
                          </m:e>
                          <m:sub>
                            <m:r>
                              <a:rPr lang="fr-CA" sz="1600" b="0">
                                <a:solidFill>
                                  <a:schemeClr val="tx1"/>
                                </a:solidFill>
                                <a:latin typeface="Cambria Math" panose="02040503050406030204" pitchFamily="18" charset="0"/>
                              </a:rPr>
                              <m:t>𝑠</m:t>
                            </m:r>
                          </m:sub>
                        </m:sSub>
                      </m:den>
                    </m:f>
                    <m:r>
                      <a:rPr lang="fr-CA" sz="1600" b="0">
                        <a:solidFill>
                          <a:schemeClr val="tx1"/>
                        </a:solidFill>
                        <a:latin typeface="Cambria Math" panose="02040503050406030204" pitchFamily="18" charset="0"/>
                      </a:rPr>
                      <m:t>=</m:t>
                    </m:r>
                    <m:f>
                      <m:fPr>
                        <m:ctrlPr>
                          <a:rPr lang="fr-CA" sz="1600" b="0" i="1">
                            <a:solidFill>
                              <a:schemeClr val="tx1"/>
                            </a:solidFill>
                            <a:latin typeface="Cambria Math" panose="02040503050406030204" pitchFamily="18" charset="0"/>
                          </a:rPr>
                        </m:ctrlPr>
                      </m:fPr>
                      <m:num>
                        <m:r>
                          <a:rPr lang="fr-CA" sz="1600" b="0">
                            <a:solidFill>
                              <a:schemeClr val="tx1"/>
                            </a:solidFill>
                            <a:latin typeface="Cambria Math" panose="02040503050406030204" pitchFamily="18" charset="0"/>
                          </a:rPr>
                          <m:t>3,4</m:t>
                        </m:r>
                        <m:r>
                          <a:rPr lang="fr-CA" sz="1600" b="0" i="1" smtClean="0">
                            <a:solidFill>
                              <a:schemeClr val="tx1"/>
                            </a:solidFill>
                            <a:latin typeface="Cambria Math" panose="02040503050406030204" pitchFamily="18" charset="0"/>
                          </a:rPr>
                          <m:t>45</m:t>
                        </m:r>
                      </m:num>
                      <m:den>
                        <m:r>
                          <a:rPr lang="fr-CA" sz="1600" b="0">
                            <a:solidFill>
                              <a:schemeClr val="tx1"/>
                            </a:solidFill>
                            <a:latin typeface="Cambria Math" panose="02040503050406030204" pitchFamily="18" charset="0"/>
                          </a:rPr>
                          <m:t>2,125</m:t>
                        </m:r>
                      </m:den>
                    </m:f>
                    <m:r>
                      <a:rPr lang="fr-CA" sz="1600" b="0">
                        <a:solidFill>
                          <a:schemeClr val="tx1"/>
                        </a:solidFill>
                        <a:latin typeface="Cambria Math" panose="02040503050406030204" pitchFamily="18" charset="0"/>
                      </a:rPr>
                      <m:t>=1,6</m:t>
                    </m:r>
                    <m:r>
                      <a:rPr lang="fr-CA" sz="1600" b="0" i="0" smtClean="0">
                        <a:solidFill>
                          <a:schemeClr val="tx1"/>
                        </a:solidFill>
                        <a:latin typeface="Cambria Math" panose="02040503050406030204" pitchFamily="18" charset="0"/>
                      </a:rPr>
                      <m:t>2</m:t>
                    </m:r>
                  </m:oMath>
                </a14:m>
                <a:r>
                  <a:rPr lang="fr-CA" sz="1600" b="0" dirty="0">
                    <a:solidFill>
                      <a:schemeClr val="tx1"/>
                    </a:solidFill>
                  </a:rPr>
                  <a:t> on arrondit à l’entier le plus proche m=2</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blipFill>
                <a:blip r:embed="rId7"/>
                <a:stretch>
                  <a:fillRect l="-1218" t="-2262" r="-812"/>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a:t>Étape 3. </a:t>
            </a:r>
            <a:r>
              <a:rPr lang="fr-CA" dirty="0"/>
              <a:t>Flèches et vibrations</a:t>
            </a:r>
          </a:p>
        </p:txBody>
      </p:sp>
    </p:spTree>
    <p:extLst>
      <p:ext uri="{BB962C8B-B14F-4D97-AF65-F5344CB8AC3E}">
        <p14:creationId xmlns:p14="http://schemas.microsoft.com/office/powerpoint/2010/main" val="3581663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42</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8199" y="1233292"/>
                <a:ext cx="10731759" cy="5419435"/>
              </a:xfrm>
            </p:spPr>
            <p:txBody>
              <a:bodyPr>
                <a:normAutofit fontScale="85000" lnSpcReduction="10000"/>
              </a:bodyPr>
              <a:lstStyle/>
              <a:p>
                <a:pPr marL="285750" indent="-285750">
                  <a:buFont typeface="Arial" panose="020B0604020202020204" pitchFamily="34" charset="0"/>
                  <a:buChar char="•"/>
                </a:pPr>
                <a:r>
                  <a:rPr lang="fr-CA" dirty="0"/>
                  <a:t>Dans la direction latérale :</a:t>
                </a:r>
              </a:p>
              <a:p>
                <a:pPr lvl="1">
                  <a:lnSpc>
                    <a:spcPct val="150000"/>
                  </a:lnSpc>
                </a:pPr>
                <a14:m>
                  <m:oMathPara xmlns:m="http://schemas.openxmlformats.org/officeDocument/2006/math">
                    <m:oMathParaPr>
                      <m:jc m:val="left"/>
                    </m:oMathParaPr>
                    <m:oMath xmlns:m="http://schemas.openxmlformats.org/officeDocument/2006/math">
                      <m:sSub>
                        <m:sSubPr>
                          <m:ctrlPr>
                            <a:rPr lang="fr-CA" sz="1600" b="0" i="1">
                              <a:solidFill>
                                <a:schemeClr val="tx1"/>
                              </a:solidFill>
                              <a:latin typeface="Cambria Math" panose="02040503050406030204" pitchFamily="18" charset="0"/>
                            </a:rPr>
                          </m:ctrlPr>
                        </m:sSubPr>
                        <m:e>
                          <m:r>
                            <a:rPr lang="fr-CA" sz="1600" b="0">
                              <a:solidFill>
                                <a:schemeClr val="tx1"/>
                              </a:solidFill>
                              <a:latin typeface="Cambria Math" panose="02040503050406030204" pitchFamily="18" charset="0"/>
                            </a:rPr>
                            <m:t>𝑓</m:t>
                          </m:r>
                        </m:e>
                        <m:sub>
                          <m:r>
                            <a:rPr lang="fr-CA" sz="1600" b="0">
                              <a:solidFill>
                                <a:schemeClr val="tx1"/>
                              </a:solidFill>
                              <a:latin typeface="Cambria Math" panose="02040503050406030204" pitchFamily="18" charset="0"/>
                            </a:rPr>
                            <m:t>𝑠</m:t>
                          </m:r>
                          <m:r>
                            <a:rPr lang="fr-CA" sz="1600" b="0">
                              <a:solidFill>
                                <a:schemeClr val="tx1"/>
                              </a:solidFill>
                              <a:latin typeface="Cambria Math" panose="02040503050406030204" pitchFamily="18" charset="0"/>
                            </a:rPr>
                            <m:t> </m:t>
                          </m:r>
                          <m:r>
                            <a:rPr lang="fr-CA" sz="1600" b="0">
                              <a:solidFill>
                                <a:schemeClr val="tx1"/>
                              </a:solidFill>
                              <a:latin typeface="Cambria Math" panose="02040503050406030204" pitchFamily="18" charset="0"/>
                            </a:rPr>
                            <m:t>𝑙𝑎𝑡</m:t>
                          </m:r>
                        </m:sub>
                      </m:sSub>
                      <m:r>
                        <a:rPr lang="fr-CA" sz="1600" b="0">
                          <a:solidFill>
                            <a:schemeClr val="tx1"/>
                          </a:solidFill>
                          <a:latin typeface="Cambria Math" panose="02040503050406030204" pitchFamily="18" charset="0"/>
                        </a:rPr>
                        <m:t>=</m:t>
                      </m:r>
                      <m:f>
                        <m:fPr>
                          <m:ctrlPr>
                            <a:rPr lang="fr-CA" sz="1600" b="0" i="1">
                              <a:solidFill>
                                <a:schemeClr val="tx1"/>
                              </a:solidFill>
                              <a:latin typeface="Cambria Math" panose="02040503050406030204" pitchFamily="18" charset="0"/>
                            </a:rPr>
                          </m:ctrlPr>
                        </m:fPr>
                        <m:num>
                          <m:sSub>
                            <m:sSubPr>
                              <m:ctrlPr>
                                <a:rPr lang="fr-CA" sz="1600" b="0" i="1">
                                  <a:solidFill>
                                    <a:schemeClr val="tx1"/>
                                  </a:solidFill>
                                  <a:latin typeface="Cambria Math" panose="02040503050406030204" pitchFamily="18" charset="0"/>
                                </a:rPr>
                              </m:ctrlPr>
                            </m:sSubPr>
                            <m:e>
                              <m:r>
                                <a:rPr lang="fr-CA" sz="1600" b="0">
                                  <a:solidFill>
                                    <a:schemeClr val="tx1"/>
                                  </a:solidFill>
                                  <a:latin typeface="Cambria Math" panose="02040503050406030204" pitchFamily="18" charset="0"/>
                                </a:rPr>
                                <m:t>𝑓</m:t>
                              </m:r>
                            </m:e>
                            <m:sub>
                              <m:r>
                                <a:rPr lang="fr-CA" sz="1600" b="0">
                                  <a:solidFill>
                                    <a:schemeClr val="tx1"/>
                                  </a:solidFill>
                                  <a:latin typeface="Cambria Math" panose="02040503050406030204" pitchFamily="18" charset="0"/>
                                </a:rPr>
                                <m:t>𝑠</m:t>
                              </m:r>
                              <m:r>
                                <a:rPr lang="fr-CA" sz="1600" b="0">
                                  <a:solidFill>
                                    <a:schemeClr val="tx1"/>
                                  </a:solidFill>
                                  <a:latin typeface="Cambria Math" panose="02040503050406030204" pitchFamily="18" charset="0"/>
                                </a:rPr>
                                <m:t> </m:t>
                              </m:r>
                              <m:r>
                                <a:rPr lang="fr-CA" sz="1600" b="0">
                                  <a:solidFill>
                                    <a:schemeClr val="tx1"/>
                                  </a:solidFill>
                                  <a:latin typeface="Cambria Math" panose="02040503050406030204" pitchFamily="18" charset="0"/>
                                </a:rPr>
                                <m:t>𝑣𝑒𝑟𝑡</m:t>
                              </m:r>
                            </m:sub>
                          </m:sSub>
                        </m:num>
                        <m:den>
                          <m:r>
                            <a:rPr lang="fr-CA" sz="1600" b="0">
                              <a:solidFill>
                                <a:schemeClr val="tx1"/>
                              </a:solidFill>
                              <a:latin typeface="Cambria Math" panose="02040503050406030204" pitchFamily="18" charset="0"/>
                            </a:rPr>
                            <m:t>2</m:t>
                          </m:r>
                        </m:den>
                      </m:f>
                      <m:r>
                        <a:rPr lang="fr-CA" sz="1600" b="0">
                          <a:solidFill>
                            <a:schemeClr val="tx1"/>
                          </a:solidFill>
                          <a:latin typeface="Cambria Math" panose="02040503050406030204" pitchFamily="18" charset="0"/>
                        </a:rPr>
                        <m:t>=</m:t>
                      </m:r>
                      <m:f>
                        <m:fPr>
                          <m:ctrlPr>
                            <a:rPr lang="fr-CA" sz="1600" b="0" i="1">
                              <a:solidFill>
                                <a:schemeClr val="tx1"/>
                              </a:solidFill>
                              <a:latin typeface="Cambria Math" panose="02040503050406030204" pitchFamily="18" charset="0"/>
                            </a:rPr>
                          </m:ctrlPr>
                        </m:fPr>
                        <m:num>
                          <m:r>
                            <a:rPr lang="fr-CA" sz="1600" b="0">
                              <a:solidFill>
                                <a:schemeClr val="tx1"/>
                              </a:solidFill>
                              <a:latin typeface="Cambria Math" panose="02040503050406030204" pitchFamily="18" charset="0"/>
                            </a:rPr>
                            <m:t>2,125 </m:t>
                          </m:r>
                          <m:r>
                            <a:rPr lang="fr-CA" sz="1600" b="0">
                              <a:solidFill>
                                <a:schemeClr val="tx1"/>
                              </a:solidFill>
                              <a:latin typeface="Cambria Math" panose="02040503050406030204" pitchFamily="18" charset="0"/>
                            </a:rPr>
                            <m:t>𝐻𝑧</m:t>
                          </m:r>
                        </m:num>
                        <m:den>
                          <m:r>
                            <a:rPr lang="fr-CA" sz="1600" b="0">
                              <a:solidFill>
                                <a:schemeClr val="tx1"/>
                              </a:solidFill>
                              <a:latin typeface="Cambria Math" panose="02040503050406030204" pitchFamily="18" charset="0"/>
                            </a:rPr>
                            <m:t>2</m:t>
                          </m:r>
                        </m:den>
                      </m:f>
                      <m:r>
                        <a:rPr lang="fr-CA" sz="1600" b="0">
                          <a:solidFill>
                            <a:schemeClr val="tx1"/>
                          </a:solidFill>
                          <a:latin typeface="Cambria Math" panose="02040503050406030204" pitchFamily="18" charset="0"/>
                        </a:rPr>
                        <m:t>=1,063 </m:t>
                      </m:r>
                      <m:r>
                        <a:rPr lang="fr-CA" sz="1600" b="0">
                          <a:solidFill>
                            <a:schemeClr val="tx1"/>
                          </a:solidFill>
                          <a:latin typeface="Cambria Math" panose="02040503050406030204" pitchFamily="18" charset="0"/>
                        </a:rPr>
                        <m:t>𝐻𝑧</m:t>
                      </m:r>
                    </m:oMath>
                  </m:oMathPara>
                </a14:m>
                <a:endParaRPr lang="fr-CA" sz="1600" b="0" dirty="0">
                  <a:solidFill>
                    <a:schemeClr val="tx1"/>
                  </a:solidFill>
                </a:endParaRPr>
              </a:p>
              <a:p>
                <a:pPr lvl="1">
                  <a:lnSpc>
                    <a:spcPct val="150000"/>
                  </a:lnSpc>
                </a:pPr>
                <a14:m>
                  <m:oMath xmlns:m="http://schemas.openxmlformats.org/officeDocument/2006/math">
                    <m:r>
                      <a:rPr lang="fr-CA" sz="1600" b="0">
                        <a:solidFill>
                          <a:schemeClr val="tx1"/>
                        </a:solidFill>
                        <a:latin typeface="Cambria Math" panose="02040503050406030204" pitchFamily="18" charset="0"/>
                      </a:rPr>
                      <m:t>𝑚</m:t>
                    </m:r>
                    <m:r>
                      <a:rPr lang="fr-CA" sz="1600" b="0">
                        <a:solidFill>
                          <a:schemeClr val="tx1"/>
                        </a:solidFill>
                        <a:latin typeface="Cambria Math" panose="02040503050406030204" pitchFamily="18" charset="0"/>
                      </a:rPr>
                      <m:t>=</m:t>
                    </m:r>
                    <m:f>
                      <m:fPr>
                        <m:ctrlPr>
                          <a:rPr lang="fr-CA" sz="1600" b="0" i="1">
                            <a:solidFill>
                              <a:schemeClr val="tx1"/>
                            </a:solidFill>
                            <a:latin typeface="Cambria Math" panose="02040503050406030204" pitchFamily="18" charset="0"/>
                          </a:rPr>
                        </m:ctrlPr>
                      </m:fPr>
                      <m:num>
                        <m:sSub>
                          <m:sSubPr>
                            <m:ctrlPr>
                              <a:rPr lang="fr-CA" sz="1600" b="0" i="1">
                                <a:solidFill>
                                  <a:schemeClr val="tx1"/>
                                </a:solidFill>
                                <a:latin typeface="Cambria Math" panose="02040503050406030204" pitchFamily="18" charset="0"/>
                              </a:rPr>
                            </m:ctrlPr>
                          </m:sSubPr>
                          <m:e>
                            <m:r>
                              <a:rPr lang="fr-CA" sz="1600" b="0">
                                <a:solidFill>
                                  <a:schemeClr val="tx1"/>
                                </a:solidFill>
                                <a:latin typeface="Cambria Math" panose="02040503050406030204" pitchFamily="18" charset="0"/>
                              </a:rPr>
                              <m:t>𝑓</m:t>
                            </m:r>
                          </m:e>
                          <m:sub>
                            <m:r>
                              <a:rPr lang="fr-CA" sz="1600" b="0">
                                <a:solidFill>
                                  <a:schemeClr val="tx1"/>
                                </a:solidFill>
                                <a:latin typeface="Cambria Math" panose="02040503050406030204" pitchFamily="18" charset="0"/>
                              </a:rPr>
                              <m:t>𝑛</m:t>
                            </m:r>
                          </m:sub>
                        </m:sSub>
                      </m:num>
                      <m:den>
                        <m:sSub>
                          <m:sSubPr>
                            <m:ctrlPr>
                              <a:rPr lang="fr-CA" sz="1600" b="0" i="1">
                                <a:solidFill>
                                  <a:schemeClr val="tx1"/>
                                </a:solidFill>
                                <a:latin typeface="Cambria Math" panose="02040503050406030204" pitchFamily="18" charset="0"/>
                              </a:rPr>
                            </m:ctrlPr>
                          </m:sSubPr>
                          <m:e>
                            <m:r>
                              <a:rPr lang="fr-CA" sz="1600" b="0">
                                <a:solidFill>
                                  <a:schemeClr val="tx1"/>
                                </a:solidFill>
                                <a:latin typeface="Cambria Math" panose="02040503050406030204" pitchFamily="18" charset="0"/>
                              </a:rPr>
                              <m:t>𝑓</m:t>
                            </m:r>
                          </m:e>
                          <m:sub>
                            <m:r>
                              <a:rPr lang="fr-CA" sz="1600" b="0">
                                <a:solidFill>
                                  <a:schemeClr val="tx1"/>
                                </a:solidFill>
                                <a:latin typeface="Cambria Math" panose="02040503050406030204" pitchFamily="18" charset="0"/>
                              </a:rPr>
                              <m:t>𝑠</m:t>
                            </m:r>
                          </m:sub>
                        </m:sSub>
                      </m:den>
                    </m:f>
                    <m:r>
                      <a:rPr lang="fr-CA" sz="1600" b="0">
                        <a:solidFill>
                          <a:schemeClr val="tx1"/>
                        </a:solidFill>
                        <a:latin typeface="Cambria Math" panose="02040503050406030204" pitchFamily="18" charset="0"/>
                      </a:rPr>
                      <m:t>=</m:t>
                    </m:r>
                    <m:f>
                      <m:fPr>
                        <m:ctrlPr>
                          <a:rPr lang="fr-CA" sz="1600" b="0" i="1">
                            <a:solidFill>
                              <a:schemeClr val="tx1"/>
                            </a:solidFill>
                            <a:latin typeface="Cambria Math" panose="02040503050406030204" pitchFamily="18" charset="0"/>
                          </a:rPr>
                        </m:ctrlPr>
                      </m:fPr>
                      <m:num>
                        <m:r>
                          <a:rPr lang="fr-CA" sz="1600" b="0">
                            <a:solidFill>
                              <a:schemeClr val="tx1"/>
                            </a:solidFill>
                            <a:latin typeface="Cambria Math" panose="02040503050406030204" pitchFamily="18" charset="0"/>
                          </a:rPr>
                          <m:t>3,</m:t>
                        </m:r>
                        <m:r>
                          <a:rPr lang="fr-CA" sz="1600" b="0" i="1" smtClean="0">
                            <a:solidFill>
                              <a:schemeClr val="tx1"/>
                            </a:solidFill>
                            <a:latin typeface="Cambria Math" panose="02040503050406030204" pitchFamily="18" charset="0"/>
                          </a:rPr>
                          <m:t>482</m:t>
                        </m:r>
                      </m:num>
                      <m:den>
                        <m:r>
                          <a:rPr lang="fr-CA" sz="1600" b="0">
                            <a:solidFill>
                              <a:schemeClr val="tx1"/>
                            </a:solidFill>
                            <a:latin typeface="Cambria Math" panose="02040503050406030204" pitchFamily="18" charset="0"/>
                          </a:rPr>
                          <m:t>1,063</m:t>
                        </m:r>
                      </m:den>
                    </m:f>
                    <m:r>
                      <a:rPr lang="fr-CA" sz="1600" b="0">
                        <a:solidFill>
                          <a:schemeClr val="tx1"/>
                        </a:solidFill>
                        <a:latin typeface="Cambria Math" panose="02040503050406030204" pitchFamily="18" charset="0"/>
                      </a:rPr>
                      <m:t>=3,</m:t>
                    </m:r>
                    <m:r>
                      <a:rPr lang="fr-CA" sz="1600" b="0" i="0" smtClean="0">
                        <a:solidFill>
                          <a:schemeClr val="tx1"/>
                        </a:solidFill>
                        <a:latin typeface="Cambria Math" panose="02040503050406030204" pitchFamily="18" charset="0"/>
                      </a:rPr>
                      <m:t>28</m:t>
                    </m:r>
                  </m:oMath>
                </a14:m>
                <a:r>
                  <a:rPr lang="fr-CA" sz="1600" b="0" dirty="0">
                    <a:solidFill>
                      <a:schemeClr val="tx1"/>
                    </a:solidFill>
                  </a:rPr>
                  <a:t> on arrondit à l’entier impair le plus proche m=3</a:t>
                </a:r>
              </a:p>
              <a:p>
                <a:pPr>
                  <a:lnSpc>
                    <a:spcPct val="100000"/>
                  </a:lnSpc>
                </a:pPr>
                <a:r>
                  <a:rPr lang="fr-CA" b="1" dirty="0"/>
                  <a:t>Étape 6 </a:t>
                </a:r>
                <a:r>
                  <a:rPr lang="fr-CA" dirty="0"/>
                  <a:t>- On détermine l’amortissement du système. Pour une structure en aluminium avec assemblages soudés en conditions d’utilisation, l’amortissement est estimé à </a:t>
                </a:r>
                <a:r>
                  <a:rPr lang="fr-CA" dirty="0">
                    <a:latin typeface="Symbol" panose="05050102010706020507" pitchFamily="18" charset="2"/>
                  </a:rPr>
                  <a:t>z</a:t>
                </a:r>
                <a:r>
                  <a:rPr lang="fr-CA" dirty="0"/>
                  <a:t>=</a:t>
                </a:r>
                <a:r>
                  <a:rPr lang="fr-CA" b="1" dirty="0"/>
                  <a:t>0,3% </a:t>
                </a:r>
                <a:r>
                  <a:rPr lang="fr-CA" dirty="0"/>
                  <a:t>de l’amortissement critique </a:t>
                </a:r>
                <a:r>
                  <a:rPr lang="fr-CA" b="1" dirty="0"/>
                  <a:t>[CSA S7:23 7.2.1]</a:t>
                </a:r>
                <a:r>
                  <a:rPr lang="fr-CA" dirty="0"/>
                  <a:t>.  </a:t>
                </a:r>
              </a:p>
              <a:p>
                <a:r>
                  <a:rPr lang="fr-CA" b="1" dirty="0"/>
                  <a:t>Étape 7 </a:t>
                </a:r>
                <a:r>
                  <a:rPr lang="fr-CA" dirty="0"/>
                  <a:t>- Le coefficient dynamique pour l’harmonique de résonnance, </a:t>
                </a:r>
                <a:r>
                  <a:rPr lang="fr-CA" dirty="0" err="1">
                    <a:latin typeface="Symbol" panose="05050102010706020507" pitchFamily="18" charset="2"/>
                  </a:rPr>
                  <a:t>a</a:t>
                </a:r>
                <a:r>
                  <a:rPr lang="fr-CA" baseline="-25000" dirty="0" err="1"/>
                  <a:t>m</a:t>
                </a:r>
                <a:r>
                  <a:rPr lang="fr-CA" dirty="0"/>
                  <a:t>, le nombre équivalent de piétons, </a:t>
                </a:r>
                <a:r>
                  <a:rPr lang="fr-CA" dirty="0" err="1"/>
                  <a:t>n</a:t>
                </a:r>
                <a:r>
                  <a:rPr lang="fr-CA" baseline="-25000" dirty="0" err="1"/>
                  <a:t>eq</a:t>
                </a:r>
                <a:r>
                  <a:rPr lang="fr-CA" dirty="0"/>
                  <a:t>, sur la surface chargée et la charge harmonique uniformément distribuée, p</a:t>
                </a:r>
                <a:r>
                  <a:rPr lang="fr-CA" baseline="-25000" dirty="0"/>
                  <a:t>m</a:t>
                </a:r>
                <a:r>
                  <a:rPr lang="fr-CA" dirty="0"/>
                  <a:t>(t), sont donnés à l’article</a:t>
                </a:r>
                <a:r>
                  <a:rPr lang="fr-CA" b="1" dirty="0"/>
                  <a:t> [CSA S7:23 7.3.3.5]</a:t>
                </a:r>
                <a:r>
                  <a:rPr lang="fr-CA" dirty="0"/>
                  <a:t>.</a:t>
                </a:r>
              </a:p>
              <a:p>
                <a:pPr marL="285750" indent="-285750">
                  <a:buFont typeface="Arial" panose="020B0604020202020204" pitchFamily="34" charset="0"/>
                  <a:buChar char="•"/>
                </a:pPr>
                <a:r>
                  <a:rPr lang="fr-CA" dirty="0"/>
                  <a:t>Dans la direction verticale :</a:t>
                </a:r>
              </a:p>
              <a:p>
                <a:pPr lvl="1"/>
                <a:r>
                  <a:rPr lang="fr-CA" sz="1600" b="0" dirty="0">
                    <a:solidFill>
                      <a:schemeClr val="tx1"/>
                    </a:solidFill>
                    <a:latin typeface="Symbol" panose="05050102010706020507" pitchFamily="18" charset="2"/>
                  </a:rPr>
                  <a:t>a</a:t>
                </a:r>
                <a:r>
                  <a:rPr lang="fr-CA" sz="1600" b="0" baseline="-25000" dirty="0">
                    <a:solidFill>
                      <a:schemeClr val="tx1"/>
                    </a:solidFill>
                  </a:rPr>
                  <a:t>2</a:t>
                </a:r>
                <a:r>
                  <a:rPr lang="fr-CA" sz="1600" b="0" dirty="0">
                    <a:solidFill>
                      <a:schemeClr val="tx1"/>
                    </a:solidFill>
                  </a:rPr>
                  <a:t>=0,10</a:t>
                </a:r>
              </a:p>
              <a:p>
                <a:pPr lvl="1"/>
                <a:r>
                  <a:rPr lang="fr-CA" sz="1600" b="0" dirty="0">
                    <a:solidFill>
                      <a:schemeClr val="tx1"/>
                    </a:solidFill>
                  </a:rPr>
                  <a:t>N=0,1 P/m² * 102,3 m² = 10,23 P</a:t>
                </a:r>
              </a:p>
              <a:p>
                <a:pPr lvl="1">
                  <a:lnSpc>
                    <a:spcPct val="150000"/>
                  </a:lnSpc>
                </a:pPr>
                <a14:m>
                  <m:oMath xmlns:m="http://schemas.openxmlformats.org/officeDocument/2006/math">
                    <m:sSub>
                      <m:sSubPr>
                        <m:ctrlPr>
                          <a:rPr lang="fr-CA" sz="1600" b="0" i="1">
                            <a:solidFill>
                              <a:schemeClr val="tx1"/>
                            </a:solidFill>
                            <a:latin typeface="Cambria Math" panose="02040503050406030204" pitchFamily="18" charset="0"/>
                          </a:rPr>
                        </m:ctrlPr>
                      </m:sSubPr>
                      <m:e>
                        <m:r>
                          <a:rPr lang="fr-CA" sz="1600" b="0">
                            <a:solidFill>
                              <a:schemeClr val="tx1"/>
                            </a:solidFill>
                            <a:latin typeface="Cambria Math" panose="02040503050406030204" pitchFamily="18" charset="0"/>
                          </a:rPr>
                          <m:t>𝑛</m:t>
                        </m:r>
                      </m:e>
                      <m:sub>
                        <m:r>
                          <a:rPr lang="fr-CA" sz="1600" b="0">
                            <a:solidFill>
                              <a:schemeClr val="tx1"/>
                            </a:solidFill>
                            <a:latin typeface="Cambria Math" panose="02040503050406030204" pitchFamily="18" charset="0"/>
                          </a:rPr>
                          <m:t>𝑒𝑞</m:t>
                        </m:r>
                      </m:sub>
                    </m:sSub>
                    <m:r>
                      <a:rPr lang="fr-CA" sz="1600" b="0">
                        <a:solidFill>
                          <a:schemeClr val="tx1"/>
                        </a:solidFill>
                        <a:latin typeface="Cambria Math" panose="02040503050406030204" pitchFamily="18" charset="0"/>
                      </a:rPr>
                      <m:t>=</m:t>
                    </m:r>
                    <m:f>
                      <m:fPr>
                        <m:ctrlPr>
                          <a:rPr lang="fr-CA" sz="1600" b="0" i="1">
                            <a:solidFill>
                              <a:schemeClr val="tx1"/>
                            </a:solidFill>
                            <a:latin typeface="Cambria Math" panose="02040503050406030204" pitchFamily="18" charset="0"/>
                          </a:rPr>
                        </m:ctrlPr>
                      </m:fPr>
                      <m:num>
                        <m:r>
                          <a:rPr lang="fr-CA" sz="1600" b="0">
                            <a:solidFill>
                              <a:schemeClr val="tx1"/>
                            </a:solidFill>
                            <a:latin typeface="Cambria Math" panose="02040503050406030204" pitchFamily="18" charset="0"/>
                          </a:rPr>
                          <m:t>10,8 </m:t>
                        </m:r>
                        <m:rad>
                          <m:radPr>
                            <m:degHide m:val="on"/>
                            <m:ctrlPr>
                              <a:rPr lang="fr-CA" sz="1600" b="0" i="1">
                                <a:solidFill>
                                  <a:schemeClr val="tx1"/>
                                </a:solidFill>
                                <a:latin typeface="Cambria Math" panose="02040503050406030204" pitchFamily="18" charset="0"/>
                              </a:rPr>
                            </m:ctrlPr>
                          </m:radPr>
                          <m:deg/>
                          <m:e>
                            <m:sSub>
                              <m:sSubPr>
                                <m:ctrlPr>
                                  <a:rPr lang="fr-CA" sz="1600" b="0" i="1">
                                    <a:solidFill>
                                      <a:schemeClr val="tx1"/>
                                    </a:solidFill>
                                    <a:latin typeface="Cambria Math" panose="02040503050406030204" pitchFamily="18" charset="0"/>
                                  </a:rPr>
                                </m:ctrlPr>
                              </m:sSubPr>
                              <m:e>
                                <m:r>
                                  <a:rPr lang="fr-CA" sz="1600" b="0">
                                    <a:solidFill>
                                      <a:schemeClr val="tx1"/>
                                    </a:solidFill>
                                    <a:latin typeface="Cambria Math" panose="02040503050406030204" pitchFamily="18" charset="0"/>
                                  </a:rPr>
                                  <m:t>𝜉</m:t>
                                </m:r>
                              </m:e>
                              <m:sub>
                                <m:r>
                                  <a:rPr lang="fr-CA" sz="1600" b="0">
                                    <a:solidFill>
                                      <a:schemeClr val="tx1"/>
                                    </a:solidFill>
                                    <a:latin typeface="Cambria Math" panose="02040503050406030204" pitchFamily="18" charset="0"/>
                                  </a:rPr>
                                  <m:t>𝑛</m:t>
                                </m:r>
                              </m:sub>
                            </m:sSub>
                            <m:r>
                              <a:rPr lang="fr-CA" sz="1600" b="0">
                                <a:solidFill>
                                  <a:schemeClr val="tx1"/>
                                </a:solidFill>
                                <a:latin typeface="Cambria Math" panose="02040503050406030204" pitchFamily="18" charset="0"/>
                              </a:rPr>
                              <m:t>∙</m:t>
                            </m:r>
                            <m:r>
                              <a:rPr lang="fr-CA" sz="1600" b="0">
                                <a:solidFill>
                                  <a:schemeClr val="tx1"/>
                                </a:solidFill>
                                <a:latin typeface="Cambria Math" panose="02040503050406030204" pitchFamily="18" charset="0"/>
                              </a:rPr>
                              <m:t>𝑁</m:t>
                            </m:r>
                          </m:e>
                        </m:rad>
                      </m:num>
                      <m:den>
                        <m:r>
                          <a:rPr lang="fr-CA" sz="1600" b="0">
                            <a:solidFill>
                              <a:schemeClr val="tx1"/>
                            </a:solidFill>
                            <a:latin typeface="Cambria Math" panose="02040503050406030204" pitchFamily="18" charset="0"/>
                          </a:rPr>
                          <m:t>𝑆</m:t>
                        </m:r>
                      </m:den>
                    </m:f>
                    <m:r>
                      <a:rPr lang="fr-CA" sz="1600" b="0">
                        <a:solidFill>
                          <a:schemeClr val="tx1"/>
                        </a:solidFill>
                        <a:latin typeface="Cambria Math" panose="02040503050406030204" pitchFamily="18" charset="0"/>
                      </a:rPr>
                      <m:t>=</m:t>
                    </m:r>
                    <m:f>
                      <m:fPr>
                        <m:ctrlPr>
                          <a:rPr lang="fr-CA" sz="1600" b="0" i="1">
                            <a:solidFill>
                              <a:schemeClr val="tx1"/>
                            </a:solidFill>
                            <a:latin typeface="Cambria Math" panose="02040503050406030204" pitchFamily="18" charset="0"/>
                          </a:rPr>
                        </m:ctrlPr>
                      </m:fPr>
                      <m:num>
                        <m:r>
                          <a:rPr lang="fr-CA" sz="1600" b="0">
                            <a:solidFill>
                              <a:schemeClr val="tx1"/>
                            </a:solidFill>
                            <a:latin typeface="Cambria Math" panose="02040503050406030204" pitchFamily="18" charset="0"/>
                          </a:rPr>
                          <m:t>10,8</m:t>
                        </m:r>
                        <m:rad>
                          <m:radPr>
                            <m:degHide m:val="on"/>
                            <m:ctrlPr>
                              <a:rPr lang="fr-CA" sz="1600" b="0" i="1">
                                <a:solidFill>
                                  <a:schemeClr val="tx1"/>
                                </a:solidFill>
                                <a:latin typeface="Cambria Math" panose="02040503050406030204" pitchFamily="18" charset="0"/>
                              </a:rPr>
                            </m:ctrlPr>
                          </m:radPr>
                          <m:deg/>
                          <m:e>
                            <m:r>
                              <a:rPr lang="fr-CA" sz="1600" b="0">
                                <a:solidFill>
                                  <a:schemeClr val="tx1"/>
                                </a:solidFill>
                                <a:latin typeface="Cambria Math" panose="02040503050406030204" pitchFamily="18" charset="0"/>
                              </a:rPr>
                              <m:t>0,003∙10,23</m:t>
                            </m:r>
                          </m:e>
                        </m:rad>
                      </m:num>
                      <m:den>
                        <m:r>
                          <a:rPr lang="fr-CA" sz="1600" b="0">
                            <a:solidFill>
                              <a:schemeClr val="tx1"/>
                            </a:solidFill>
                            <a:latin typeface="Cambria Math" panose="02040503050406030204" pitchFamily="18" charset="0"/>
                          </a:rPr>
                          <m:t>102,3</m:t>
                        </m:r>
                      </m:den>
                    </m:f>
                    <m:r>
                      <a:rPr lang="fr-CA" sz="1600" b="0">
                        <a:solidFill>
                          <a:schemeClr val="tx1"/>
                        </a:solidFill>
                        <a:latin typeface="Cambria Math" panose="02040503050406030204" pitchFamily="18" charset="0"/>
                      </a:rPr>
                      <m:t>=0,0185 </m:t>
                    </m:r>
                    <m:r>
                      <a:rPr lang="fr-CA" sz="1600" b="0">
                        <a:solidFill>
                          <a:schemeClr val="tx1"/>
                        </a:solidFill>
                        <a:latin typeface="Cambria Math" panose="02040503050406030204" pitchFamily="18" charset="0"/>
                      </a:rPr>
                      <m:t>𝑃</m:t>
                    </m:r>
                    <m:r>
                      <a:rPr lang="fr-CA" sz="1600" b="0">
                        <a:solidFill>
                          <a:schemeClr val="tx1"/>
                        </a:solidFill>
                        <a:latin typeface="Cambria Math" panose="02040503050406030204" pitchFamily="18" charset="0"/>
                      </a:rPr>
                      <m:t>/</m:t>
                    </m:r>
                    <m:r>
                      <a:rPr lang="fr-CA" sz="1600" b="0">
                        <a:solidFill>
                          <a:schemeClr val="tx1"/>
                        </a:solidFill>
                        <a:latin typeface="Cambria Math" panose="02040503050406030204" pitchFamily="18" charset="0"/>
                      </a:rPr>
                      <m:t>𝑚</m:t>
                    </m:r>
                    <m:r>
                      <a:rPr lang="fr-CA" sz="1600" b="0">
                        <a:solidFill>
                          <a:schemeClr val="tx1"/>
                        </a:solidFill>
                        <a:latin typeface="Cambria Math" panose="02040503050406030204" pitchFamily="18" charset="0"/>
                      </a:rPr>
                      <m:t>²</m:t>
                    </m:r>
                  </m:oMath>
                </a14:m>
                <a:r>
                  <a:rPr lang="fr-CA" sz="1600" b="0" dirty="0">
                    <a:solidFill>
                      <a:schemeClr val="tx1"/>
                    </a:solidFill>
                  </a:rPr>
                  <a:t>    Pour d&lt;1,0 P/m²</a:t>
                </a:r>
              </a:p>
              <a:p>
                <a:pPr lvl="1">
                  <a:lnSpc>
                    <a:spcPct val="150000"/>
                  </a:lnSpc>
                </a:pPr>
                <a14:m>
                  <m:oMath xmlns:m="http://schemas.openxmlformats.org/officeDocument/2006/math">
                    <m:sSub>
                      <m:sSubPr>
                        <m:ctrlPr>
                          <a:rPr lang="fr-CA" sz="1400" b="0" i="1">
                            <a:solidFill>
                              <a:schemeClr val="tx1"/>
                            </a:solidFill>
                            <a:latin typeface="Cambria Math" panose="02040503050406030204" pitchFamily="18" charset="0"/>
                          </a:rPr>
                        </m:ctrlPr>
                      </m:sSubPr>
                      <m:e>
                        <m:r>
                          <a:rPr lang="fr-CA" sz="1400" b="0">
                            <a:solidFill>
                              <a:schemeClr val="tx1"/>
                            </a:solidFill>
                            <a:latin typeface="Cambria Math" panose="02040503050406030204" pitchFamily="18" charset="0"/>
                          </a:rPr>
                          <m:t>𝑝</m:t>
                        </m:r>
                      </m:e>
                      <m:sub>
                        <m:r>
                          <a:rPr lang="fr-CA" sz="1400" b="0">
                            <a:solidFill>
                              <a:schemeClr val="tx1"/>
                            </a:solidFill>
                            <a:latin typeface="Cambria Math" panose="02040503050406030204" pitchFamily="18" charset="0"/>
                          </a:rPr>
                          <m:t>𝑚</m:t>
                        </m:r>
                      </m:sub>
                    </m:sSub>
                    <m:d>
                      <m:dPr>
                        <m:ctrlPr>
                          <a:rPr lang="fr-CA" sz="1400" b="0" i="1">
                            <a:solidFill>
                              <a:schemeClr val="tx1"/>
                            </a:solidFill>
                            <a:latin typeface="Cambria Math" panose="02040503050406030204" pitchFamily="18" charset="0"/>
                          </a:rPr>
                        </m:ctrlPr>
                      </m:dPr>
                      <m:e>
                        <m:r>
                          <a:rPr lang="fr-CA" sz="1400" b="0">
                            <a:solidFill>
                              <a:schemeClr val="tx1"/>
                            </a:solidFill>
                            <a:latin typeface="Cambria Math" panose="02040503050406030204" pitchFamily="18" charset="0"/>
                          </a:rPr>
                          <m:t>𝑡</m:t>
                        </m:r>
                      </m:e>
                    </m:d>
                    <m:r>
                      <a:rPr lang="fr-CA" sz="1400" b="0">
                        <a:solidFill>
                          <a:schemeClr val="tx1"/>
                        </a:solidFill>
                        <a:latin typeface="Cambria Math" panose="02040503050406030204" pitchFamily="18" charset="0"/>
                      </a:rPr>
                      <m:t>= </m:t>
                    </m:r>
                    <m:sSub>
                      <m:sSubPr>
                        <m:ctrlPr>
                          <a:rPr lang="fr-CA" sz="1400" b="0" i="1">
                            <a:solidFill>
                              <a:schemeClr val="tx1"/>
                            </a:solidFill>
                            <a:latin typeface="Cambria Math" panose="02040503050406030204" pitchFamily="18" charset="0"/>
                          </a:rPr>
                        </m:ctrlPr>
                      </m:sSubPr>
                      <m:e>
                        <m:r>
                          <a:rPr lang="fr-CA" sz="1400" b="0">
                            <a:solidFill>
                              <a:schemeClr val="tx1"/>
                            </a:solidFill>
                            <a:latin typeface="Cambria Math" panose="02040503050406030204" pitchFamily="18" charset="0"/>
                          </a:rPr>
                          <m:t>𝑛</m:t>
                        </m:r>
                      </m:e>
                      <m:sub>
                        <m:r>
                          <a:rPr lang="fr-CA" sz="1400" b="0">
                            <a:solidFill>
                              <a:schemeClr val="tx1"/>
                            </a:solidFill>
                            <a:latin typeface="Cambria Math" panose="02040503050406030204" pitchFamily="18" charset="0"/>
                          </a:rPr>
                          <m:t>𝑒𝑞</m:t>
                        </m:r>
                      </m:sub>
                    </m:sSub>
                    <m:r>
                      <a:rPr lang="fr-CA" sz="1400" b="0">
                        <a:solidFill>
                          <a:schemeClr val="tx1"/>
                        </a:solidFill>
                        <a:latin typeface="Cambria Math" panose="02040503050406030204" pitchFamily="18" charset="0"/>
                      </a:rPr>
                      <m:t>∙</m:t>
                    </m:r>
                    <m:d>
                      <m:dPr>
                        <m:begChr m:val="["/>
                        <m:endChr m:val="]"/>
                        <m:ctrlPr>
                          <a:rPr lang="fr-CA" sz="1400" b="0" i="1">
                            <a:solidFill>
                              <a:schemeClr val="tx1"/>
                            </a:solidFill>
                            <a:latin typeface="Cambria Math" panose="02040503050406030204" pitchFamily="18" charset="0"/>
                          </a:rPr>
                        </m:ctrlPr>
                      </m:dPr>
                      <m:e>
                        <m:sSub>
                          <m:sSubPr>
                            <m:ctrlPr>
                              <a:rPr lang="fr-CA" sz="1400" b="0" i="1">
                                <a:solidFill>
                                  <a:schemeClr val="tx1"/>
                                </a:solidFill>
                                <a:latin typeface="Cambria Math" panose="02040503050406030204" pitchFamily="18" charset="0"/>
                              </a:rPr>
                            </m:ctrlPr>
                          </m:sSubPr>
                          <m:e>
                            <m:r>
                              <a:rPr lang="fr-CA" sz="1400" b="0">
                                <a:solidFill>
                                  <a:schemeClr val="tx1"/>
                                </a:solidFill>
                                <a:latin typeface="Cambria Math" panose="02040503050406030204" pitchFamily="18" charset="0"/>
                              </a:rPr>
                              <m:t>𝐺</m:t>
                            </m:r>
                          </m:e>
                          <m:sub>
                            <m:r>
                              <a:rPr lang="fr-CA" sz="1400" b="0">
                                <a:solidFill>
                                  <a:schemeClr val="tx1"/>
                                </a:solidFill>
                                <a:latin typeface="Cambria Math" panose="02040503050406030204" pitchFamily="18" charset="0"/>
                              </a:rPr>
                              <m:t>0</m:t>
                            </m:r>
                          </m:sub>
                        </m:sSub>
                        <m:r>
                          <a:rPr lang="fr-CA" sz="1400" b="0">
                            <a:solidFill>
                              <a:schemeClr val="tx1"/>
                            </a:solidFill>
                            <a:latin typeface="Cambria Math" panose="02040503050406030204" pitchFamily="18" charset="0"/>
                          </a:rPr>
                          <m:t>∙</m:t>
                        </m:r>
                        <m:sSub>
                          <m:sSubPr>
                            <m:ctrlPr>
                              <a:rPr lang="fr-CA" sz="1400" b="0" i="1">
                                <a:solidFill>
                                  <a:schemeClr val="tx1"/>
                                </a:solidFill>
                                <a:latin typeface="Cambria Math" panose="02040503050406030204" pitchFamily="18" charset="0"/>
                              </a:rPr>
                            </m:ctrlPr>
                          </m:sSubPr>
                          <m:e>
                            <m:r>
                              <a:rPr lang="fr-CA" sz="1400" b="0">
                                <a:solidFill>
                                  <a:schemeClr val="tx1"/>
                                </a:solidFill>
                                <a:latin typeface="Cambria Math" panose="02040503050406030204" pitchFamily="18" charset="0"/>
                              </a:rPr>
                              <m:t>𝛼</m:t>
                            </m:r>
                          </m:e>
                          <m:sub>
                            <m:r>
                              <a:rPr lang="fr-CA" sz="1400" b="0">
                                <a:solidFill>
                                  <a:schemeClr val="tx1"/>
                                </a:solidFill>
                                <a:latin typeface="Cambria Math" panose="02040503050406030204" pitchFamily="18" charset="0"/>
                              </a:rPr>
                              <m:t>𝑚</m:t>
                            </m:r>
                          </m:sub>
                        </m:sSub>
                        <m:r>
                          <a:rPr lang="fr-CA" sz="1400" b="0">
                            <a:solidFill>
                              <a:schemeClr val="tx1"/>
                            </a:solidFill>
                            <a:latin typeface="Cambria Math" panose="02040503050406030204" pitchFamily="18" charset="0"/>
                          </a:rPr>
                          <m:t>∙</m:t>
                        </m:r>
                        <m:func>
                          <m:funcPr>
                            <m:ctrlPr>
                              <a:rPr lang="fr-CA" sz="1400" b="0" i="1">
                                <a:solidFill>
                                  <a:schemeClr val="tx1"/>
                                </a:solidFill>
                                <a:latin typeface="Cambria Math" panose="02040503050406030204" pitchFamily="18" charset="0"/>
                              </a:rPr>
                            </m:ctrlPr>
                          </m:funcPr>
                          <m:fName>
                            <m:r>
                              <m:rPr>
                                <m:sty m:val="p"/>
                              </m:rPr>
                              <a:rPr lang="fr-CA" sz="1400" b="0">
                                <a:solidFill>
                                  <a:schemeClr val="tx1"/>
                                </a:solidFill>
                                <a:latin typeface="Cambria Math" panose="02040503050406030204" pitchFamily="18" charset="0"/>
                              </a:rPr>
                              <m:t>cos</m:t>
                            </m:r>
                          </m:fName>
                          <m:e>
                            <m:d>
                              <m:dPr>
                                <m:ctrlPr>
                                  <a:rPr lang="fr-CA" sz="1400" b="0" i="1">
                                    <a:solidFill>
                                      <a:schemeClr val="tx1"/>
                                    </a:solidFill>
                                    <a:latin typeface="Cambria Math" panose="02040503050406030204" pitchFamily="18" charset="0"/>
                                  </a:rPr>
                                </m:ctrlPr>
                              </m:dPr>
                              <m:e>
                                <m:r>
                                  <a:rPr lang="fr-CA" sz="1400" b="0">
                                    <a:solidFill>
                                      <a:schemeClr val="tx1"/>
                                    </a:solidFill>
                                    <a:latin typeface="Cambria Math" panose="02040503050406030204" pitchFamily="18" charset="0"/>
                                  </a:rPr>
                                  <m:t>2∙</m:t>
                                </m:r>
                                <m:r>
                                  <a:rPr lang="fr-CA" sz="1400" b="0">
                                    <a:solidFill>
                                      <a:schemeClr val="tx1"/>
                                    </a:solidFill>
                                    <a:latin typeface="Cambria Math" panose="02040503050406030204" pitchFamily="18" charset="0"/>
                                  </a:rPr>
                                  <m:t>𝜋</m:t>
                                </m:r>
                                <m:r>
                                  <a:rPr lang="fr-CA" sz="1400" b="0">
                                    <a:solidFill>
                                      <a:schemeClr val="tx1"/>
                                    </a:solidFill>
                                    <a:latin typeface="Cambria Math" panose="02040503050406030204" pitchFamily="18" charset="0"/>
                                  </a:rPr>
                                  <m:t>∙</m:t>
                                </m:r>
                                <m:sSub>
                                  <m:sSubPr>
                                    <m:ctrlPr>
                                      <a:rPr lang="fr-CA" sz="1400" b="0" i="1">
                                        <a:solidFill>
                                          <a:schemeClr val="tx1"/>
                                        </a:solidFill>
                                        <a:latin typeface="Cambria Math" panose="02040503050406030204" pitchFamily="18" charset="0"/>
                                      </a:rPr>
                                    </m:ctrlPr>
                                  </m:sSubPr>
                                  <m:e>
                                    <m:r>
                                      <a:rPr lang="fr-CA" sz="1400" b="0">
                                        <a:solidFill>
                                          <a:schemeClr val="tx1"/>
                                        </a:solidFill>
                                        <a:latin typeface="Cambria Math" panose="02040503050406030204" pitchFamily="18" charset="0"/>
                                      </a:rPr>
                                      <m:t>𝑓</m:t>
                                    </m:r>
                                  </m:e>
                                  <m:sub>
                                    <m:r>
                                      <a:rPr lang="fr-CA" sz="1400" b="0">
                                        <a:solidFill>
                                          <a:schemeClr val="tx1"/>
                                        </a:solidFill>
                                        <a:latin typeface="Cambria Math" panose="02040503050406030204" pitchFamily="18" charset="0"/>
                                      </a:rPr>
                                      <m:t>𝑛</m:t>
                                    </m:r>
                                  </m:sub>
                                </m:sSub>
                                <m:r>
                                  <a:rPr lang="fr-CA" sz="1400" b="0">
                                    <a:solidFill>
                                      <a:schemeClr val="tx1"/>
                                    </a:solidFill>
                                    <a:latin typeface="Cambria Math" panose="02040503050406030204" pitchFamily="18" charset="0"/>
                                  </a:rPr>
                                  <m:t>∙</m:t>
                                </m:r>
                                <m:r>
                                  <a:rPr lang="fr-CA" sz="1400" b="0">
                                    <a:solidFill>
                                      <a:schemeClr val="tx1"/>
                                    </a:solidFill>
                                    <a:latin typeface="Cambria Math" panose="02040503050406030204" pitchFamily="18" charset="0"/>
                                  </a:rPr>
                                  <m:t>𝑡</m:t>
                                </m:r>
                              </m:e>
                            </m:d>
                          </m:e>
                        </m:func>
                      </m:e>
                    </m:d>
                    <m:r>
                      <a:rPr lang="fr-CA" sz="1400" b="0">
                        <a:solidFill>
                          <a:schemeClr val="tx1"/>
                        </a:solidFill>
                        <a:latin typeface="Cambria Math" panose="02040503050406030204" pitchFamily="18" charset="0"/>
                      </a:rPr>
                      <m:t>=0,0185 </m:t>
                    </m:r>
                    <m:sSup>
                      <m:sSupPr>
                        <m:ctrlPr>
                          <a:rPr lang="fr-CA" sz="1400" b="0" i="1">
                            <a:solidFill>
                              <a:schemeClr val="tx1"/>
                            </a:solidFill>
                            <a:latin typeface="Cambria Math" panose="02040503050406030204" pitchFamily="18" charset="0"/>
                          </a:rPr>
                        </m:ctrlPr>
                      </m:sSupPr>
                      <m:e>
                        <m:r>
                          <a:rPr lang="fr-CA" sz="1400" b="0">
                            <a:solidFill>
                              <a:schemeClr val="tx1"/>
                            </a:solidFill>
                            <a:latin typeface="Cambria Math" panose="02040503050406030204" pitchFamily="18" charset="0"/>
                          </a:rPr>
                          <m:t>𝑚</m:t>
                        </m:r>
                      </m:e>
                      <m:sup>
                        <m:r>
                          <a:rPr lang="fr-CA" sz="1400" b="0">
                            <a:solidFill>
                              <a:schemeClr val="tx1"/>
                            </a:solidFill>
                            <a:latin typeface="Cambria Math" panose="02040503050406030204" pitchFamily="18" charset="0"/>
                          </a:rPr>
                          <m:t>−2</m:t>
                        </m:r>
                      </m:sup>
                    </m:sSup>
                    <m:r>
                      <a:rPr lang="fr-CA" sz="1400" b="0">
                        <a:solidFill>
                          <a:schemeClr val="tx1"/>
                        </a:solidFill>
                        <a:latin typeface="Cambria Math" panose="02040503050406030204" pitchFamily="18" charset="0"/>
                      </a:rPr>
                      <m:t>∙</m:t>
                    </m:r>
                    <m:d>
                      <m:dPr>
                        <m:begChr m:val="["/>
                        <m:endChr m:val="]"/>
                        <m:ctrlPr>
                          <a:rPr lang="fr-CA" sz="1400" b="0" i="1">
                            <a:solidFill>
                              <a:schemeClr val="tx1"/>
                            </a:solidFill>
                            <a:latin typeface="Cambria Math" panose="02040503050406030204" pitchFamily="18" charset="0"/>
                          </a:rPr>
                        </m:ctrlPr>
                      </m:dPr>
                      <m:e>
                        <m:r>
                          <a:rPr lang="fr-CA" sz="1400" b="0">
                            <a:solidFill>
                              <a:schemeClr val="tx1"/>
                            </a:solidFill>
                            <a:latin typeface="Cambria Math" panose="02040503050406030204" pitchFamily="18" charset="0"/>
                          </a:rPr>
                          <m:t>700 </m:t>
                        </m:r>
                        <m:r>
                          <a:rPr lang="fr-CA" sz="1400" b="0">
                            <a:solidFill>
                              <a:schemeClr val="tx1"/>
                            </a:solidFill>
                            <a:latin typeface="Cambria Math" panose="02040503050406030204" pitchFamily="18" charset="0"/>
                          </a:rPr>
                          <m:t>𝑁</m:t>
                        </m:r>
                        <m:r>
                          <a:rPr lang="fr-CA" sz="1400" b="0">
                            <a:solidFill>
                              <a:schemeClr val="tx1"/>
                            </a:solidFill>
                            <a:latin typeface="Cambria Math" panose="02040503050406030204" pitchFamily="18" charset="0"/>
                          </a:rPr>
                          <m:t>∙0,10∙</m:t>
                        </m:r>
                        <m:func>
                          <m:funcPr>
                            <m:ctrlPr>
                              <a:rPr lang="fr-CA" sz="1400" b="0" i="1">
                                <a:solidFill>
                                  <a:schemeClr val="tx1"/>
                                </a:solidFill>
                                <a:latin typeface="Cambria Math" panose="02040503050406030204" pitchFamily="18" charset="0"/>
                              </a:rPr>
                            </m:ctrlPr>
                          </m:funcPr>
                          <m:fName>
                            <m:r>
                              <m:rPr>
                                <m:sty m:val="p"/>
                              </m:rPr>
                              <a:rPr lang="fr-CA" sz="1400" b="0">
                                <a:solidFill>
                                  <a:schemeClr val="tx1"/>
                                </a:solidFill>
                                <a:latin typeface="Cambria Math" panose="02040503050406030204" pitchFamily="18" charset="0"/>
                              </a:rPr>
                              <m:t>cos</m:t>
                            </m:r>
                          </m:fName>
                          <m:e>
                            <m:d>
                              <m:dPr>
                                <m:ctrlPr>
                                  <a:rPr lang="fr-CA" sz="1400" b="0" i="1">
                                    <a:solidFill>
                                      <a:schemeClr val="tx1"/>
                                    </a:solidFill>
                                    <a:latin typeface="Cambria Math" panose="02040503050406030204" pitchFamily="18" charset="0"/>
                                  </a:rPr>
                                </m:ctrlPr>
                              </m:dPr>
                              <m:e>
                                <m:r>
                                  <a:rPr lang="fr-CA" sz="1400" b="0">
                                    <a:solidFill>
                                      <a:schemeClr val="tx1"/>
                                    </a:solidFill>
                                    <a:latin typeface="Cambria Math" panose="02040503050406030204" pitchFamily="18" charset="0"/>
                                  </a:rPr>
                                  <m:t>2∙</m:t>
                                </m:r>
                                <m:r>
                                  <a:rPr lang="fr-CA" sz="1400" b="0">
                                    <a:solidFill>
                                      <a:schemeClr val="tx1"/>
                                    </a:solidFill>
                                    <a:latin typeface="Cambria Math" panose="02040503050406030204" pitchFamily="18" charset="0"/>
                                  </a:rPr>
                                  <m:t>𝜋</m:t>
                                </m:r>
                                <m:r>
                                  <a:rPr lang="fr-CA" sz="1400" b="0">
                                    <a:solidFill>
                                      <a:schemeClr val="tx1"/>
                                    </a:solidFill>
                                    <a:latin typeface="Cambria Math" panose="02040503050406030204" pitchFamily="18" charset="0"/>
                                  </a:rPr>
                                  <m:t>∙3, 445 </m:t>
                                </m:r>
                                <m:r>
                                  <a:rPr lang="fr-CA" sz="1400" b="0">
                                    <a:solidFill>
                                      <a:schemeClr val="tx1"/>
                                    </a:solidFill>
                                    <a:latin typeface="Cambria Math" panose="02040503050406030204" pitchFamily="18" charset="0"/>
                                  </a:rPr>
                                  <m:t>𝐻𝑧</m:t>
                                </m:r>
                                <m:r>
                                  <a:rPr lang="fr-CA" sz="1400" b="0">
                                    <a:solidFill>
                                      <a:schemeClr val="tx1"/>
                                    </a:solidFill>
                                    <a:latin typeface="Cambria Math" panose="02040503050406030204" pitchFamily="18" charset="0"/>
                                  </a:rPr>
                                  <m:t>∙</m:t>
                                </m:r>
                                <m:r>
                                  <a:rPr lang="fr-CA" sz="1400" b="0">
                                    <a:solidFill>
                                      <a:schemeClr val="tx1"/>
                                    </a:solidFill>
                                    <a:latin typeface="Cambria Math" panose="02040503050406030204" pitchFamily="18" charset="0"/>
                                  </a:rPr>
                                  <m:t>𝑡</m:t>
                                </m:r>
                              </m:e>
                            </m:d>
                          </m:e>
                        </m:func>
                      </m:e>
                    </m:d>
                    <m:r>
                      <a:rPr lang="fr-CA" sz="1400" b="0">
                        <a:solidFill>
                          <a:schemeClr val="tx1"/>
                        </a:solidFill>
                        <a:latin typeface="Cambria Math" panose="02040503050406030204" pitchFamily="18" charset="0"/>
                      </a:rPr>
                      <m:t>=1,295 </m:t>
                    </m:r>
                    <m:r>
                      <a:rPr lang="fr-CA" sz="1400" b="0">
                        <a:solidFill>
                          <a:schemeClr val="tx1"/>
                        </a:solidFill>
                        <a:latin typeface="Cambria Math" panose="02040503050406030204" pitchFamily="18" charset="0"/>
                      </a:rPr>
                      <m:t>𝑁</m:t>
                    </m:r>
                    <m:r>
                      <a:rPr lang="fr-CA" sz="1400" b="0">
                        <a:solidFill>
                          <a:schemeClr val="tx1"/>
                        </a:solidFill>
                        <a:latin typeface="Cambria Math" panose="02040503050406030204" pitchFamily="18" charset="0"/>
                      </a:rPr>
                      <m:t>/</m:t>
                    </m:r>
                    <m:r>
                      <a:rPr lang="fr-CA" sz="1400" b="0">
                        <a:solidFill>
                          <a:schemeClr val="tx1"/>
                        </a:solidFill>
                        <a:latin typeface="Cambria Math" panose="02040503050406030204" pitchFamily="18" charset="0"/>
                      </a:rPr>
                      <m:t>𝑚</m:t>
                    </m:r>
                    <m:r>
                      <a:rPr lang="fr-CA" sz="1400" b="0">
                        <a:solidFill>
                          <a:schemeClr val="tx1"/>
                        </a:solidFill>
                        <a:latin typeface="Cambria Math" panose="02040503050406030204" pitchFamily="18" charset="0"/>
                      </a:rPr>
                      <m:t>²∙</m:t>
                    </m:r>
                    <m:func>
                      <m:funcPr>
                        <m:ctrlPr>
                          <a:rPr lang="fr-CA" sz="1400" b="0" i="1">
                            <a:solidFill>
                              <a:schemeClr val="tx1"/>
                            </a:solidFill>
                            <a:latin typeface="Cambria Math" panose="02040503050406030204" pitchFamily="18" charset="0"/>
                          </a:rPr>
                        </m:ctrlPr>
                      </m:funcPr>
                      <m:fName>
                        <m:r>
                          <m:rPr>
                            <m:sty m:val="p"/>
                          </m:rPr>
                          <a:rPr lang="fr-CA" sz="1400" b="0">
                            <a:solidFill>
                              <a:schemeClr val="tx1"/>
                            </a:solidFill>
                            <a:latin typeface="Cambria Math" panose="02040503050406030204" pitchFamily="18" charset="0"/>
                          </a:rPr>
                          <m:t>cos</m:t>
                        </m:r>
                      </m:fName>
                      <m:e>
                        <m:d>
                          <m:dPr>
                            <m:ctrlPr>
                              <a:rPr lang="fr-CA" sz="1400" b="0" i="1">
                                <a:solidFill>
                                  <a:schemeClr val="tx1"/>
                                </a:solidFill>
                                <a:latin typeface="Cambria Math" panose="02040503050406030204" pitchFamily="18" charset="0"/>
                              </a:rPr>
                            </m:ctrlPr>
                          </m:dPr>
                          <m:e>
                            <m:r>
                              <a:rPr lang="fr-CA" sz="1400" b="0">
                                <a:solidFill>
                                  <a:schemeClr val="tx1"/>
                                </a:solidFill>
                                <a:latin typeface="Cambria Math" panose="02040503050406030204" pitchFamily="18" charset="0"/>
                              </a:rPr>
                              <m:t>21,</m:t>
                            </m:r>
                            <m:r>
                              <a:rPr lang="fr-CA" sz="1400" b="0" i="0" smtClean="0">
                                <a:solidFill>
                                  <a:schemeClr val="tx1"/>
                                </a:solidFill>
                                <a:latin typeface="Cambria Math" panose="02040503050406030204" pitchFamily="18" charset="0"/>
                              </a:rPr>
                              <m:t>646</m:t>
                            </m:r>
                            <m:r>
                              <a:rPr lang="fr-CA" sz="1400" b="0">
                                <a:solidFill>
                                  <a:schemeClr val="tx1"/>
                                </a:solidFill>
                                <a:latin typeface="Cambria Math" panose="02040503050406030204" pitchFamily="18" charset="0"/>
                              </a:rPr>
                              <m:t> </m:t>
                            </m:r>
                            <m:sSup>
                              <m:sSupPr>
                                <m:ctrlPr>
                                  <a:rPr lang="fr-CA" sz="1400" b="0" i="1">
                                    <a:solidFill>
                                      <a:schemeClr val="tx1"/>
                                    </a:solidFill>
                                    <a:latin typeface="Cambria Math" panose="02040503050406030204" pitchFamily="18" charset="0"/>
                                  </a:rPr>
                                </m:ctrlPr>
                              </m:sSupPr>
                              <m:e>
                                <m:r>
                                  <a:rPr lang="fr-CA" sz="1400" b="0">
                                    <a:solidFill>
                                      <a:schemeClr val="tx1"/>
                                    </a:solidFill>
                                    <a:latin typeface="Cambria Math" panose="02040503050406030204" pitchFamily="18" charset="0"/>
                                  </a:rPr>
                                  <m:t>𝑠𝑒𝑐</m:t>
                                </m:r>
                              </m:e>
                              <m:sup>
                                <m:r>
                                  <a:rPr lang="fr-CA" sz="1400" b="0">
                                    <a:solidFill>
                                      <a:schemeClr val="tx1"/>
                                    </a:solidFill>
                                    <a:latin typeface="Cambria Math" panose="02040503050406030204" pitchFamily="18" charset="0"/>
                                  </a:rPr>
                                  <m:t>−1</m:t>
                                </m:r>
                              </m:sup>
                            </m:sSup>
                            <m:r>
                              <a:rPr lang="fr-CA" sz="1400" b="0">
                                <a:solidFill>
                                  <a:schemeClr val="tx1"/>
                                </a:solidFill>
                                <a:latin typeface="Cambria Math" panose="02040503050406030204" pitchFamily="18" charset="0"/>
                              </a:rPr>
                              <m:t> </m:t>
                            </m:r>
                            <m:r>
                              <a:rPr lang="fr-CA" sz="1400" b="0">
                                <a:solidFill>
                                  <a:schemeClr val="tx1"/>
                                </a:solidFill>
                                <a:latin typeface="Cambria Math" panose="02040503050406030204" pitchFamily="18" charset="0"/>
                              </a:rPr>
                              <m:t>𝑡</m:t>
                            </m:r>
                          </m:e>
                        </m:d>
                      </m:e>
                    </m:func>
                  </m:oMath>
                </a14:m>
                <a:r>
                  <a:rPr lang="fr-CA" sz="1400" b="0" dirty="0">
                    <a:solidFill>
                      <a:schemeClr val="tx1"/>
                    </a:solidFill>
                  </a:rPr>
                  <a:t> </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8199" y="1233292"/>
                <a:ext cx="10731759" cy="5419435"/>
              </a:xfrm>
              <a:blipFill>
                <a:blip r:embed="rId7"/>
                <a:stretch>
                  <a:fillRect l="-965" t="-1800"/>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dirty="0"/>
              <a:t>Étape 3. Flèches et vibrations</a:t>
            </a:r>
          </a:p>
        </p:txBody>
      </p:sp>
    </p:spTree>
    <p:extLst>
      <p:ext uri="{BB962C8B-B14F-4D97-AF65-F5344CB8AC3E}">
        <p14:creationId xmlns:p14="http://schemas.microsoft.com/office/powerpoint/2010/main" val="899161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43</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normAutofit fontScale="92500"/>
              </a:bodyPr>
              <a:lstStyle/>
              <a:p>
                <a:pPr marL="285750" indent="-285750">
                  <a:buFont typeface="Arial" panose="020B0604020202020204" pitchFamily="34" charset="0"/>
                  <a:buChar char="•"/>
                </a:pPr>
                <a:r>
                  <a:rPr lang="fr-CA" dirty="0"/>
                  <a:t>Dans la direction latérale :</a:t>
                </a:r>
              </a:p>
              <a:p>
                <a:pPr lvl="1"/>
                <a:r>
                  <a:rPr lang="fr-CA" sz="1600" b="0" dirty="0">
                    <a:solidFill>
                      <a:schemeClr val="tx1"/>
                    </a:solidFill>
                    <a:latin typeface="Symbol" panose="05050102010706020507" pitchFamily="18" charset="2"/>
                  </a:rPr>
                  <a:t>a</a:t>
                </a:r>
                <a:r>
                  <a:rPr lang="fr-CA" sz="1600" b="0" baseline="-25000" dirty="0">
                    <a:solidFill>
                      <a:schemeClr val="tx1"/>
                    </a:solidFill>
                  </a:rPr>
                  <a:t>3</a:t>
                </a:r>
                <a:r>
                  <a:rPr lang="fr-CA" sz="1600" b="0" dirty="0">
                    <a:solidFill>
                      <a:schemeClr val="tx1"/>
                    </a:solidFill>
                  </a:rPr>
                  <a:t>=0,023</a:t>
                </a:r>
              </a:p>
              <a:p>
                <a:pPr lvl="1">
                  <a:lnSpc>
                    <a:spcPct val="150000"/>
                  </a:lnSpc>
                </a:pPr>
                <a14:m>
                  <m:oMathPara xmlns:m="http://schemas.openxmlformats.org/officeDocument/2006/math">
                    <m:oMathParaPr>
                      <m:jc m:val="left"/>
                    </m:oMathParaPr>
                    <m:oMath xmlns:m="http://schemas.openxmlformats.org/officeDocument/2006/math">
                      <m:sSub>
                        <m:sSubPr>
                          <m:ctrlPr>
                            <a:rPr lang="fr-CA" sz="1600" b="0" i="1">
                              <a:solidFill>
                                <a:schemeClr val="tx1"/>
                              </a:solidFill>
                              <a:latin typeface="Cambria Math" panose="02040503050406030204" pitchFamily="18" charset="0"/>
                            </a:rPr>
                          </m:ctrlPr>
                        </m:sSubPr>
                        <m:e>
                          <m:r>
                            <a:rPr lang="fr-CA" sz="1600" b="0">
                              <a:solidFill>
                                <a:schemeClr val="tx1"/>
                              </a:solidFill>
                              <a:latin typeface="Cambria Math" panose="02040503050406030204" pitchFamily="18" charset="0"/>
                            </a:rPr>
                            <m:t>𝑝</m:t>
                          </m:r>
                        </m:e>
                        <m:sub>
                          <m:r>
                            <a:rPr lang="fr-CA" sz="1600" b="0">
                              <a:solidFill>
                                <a:schemeClr val="tx1"/>
                              </a:solidFill>
                              <a:latin typeface="Cambria Math" panose="02040503050406030204" pitchFamily="18" charset="0"/>
                            </a:rPr>
                            <m:t>𝑚</m:t>
                          </m:r>
                        </m:sub>
                      </m:sSub>
                      <m:d>
                        <m:dPr>
                          <m:ctrlPr>
                            <a:rPr lang="fr-CA" sz="1600" b="0" i="1">
                              <a:solidFill>
                                <a:schemeClr val="tx1"/>
                              </a:solidFill>
                              <a:latin typeface="Cambria Math" panose="02040503050406030204" pitchFamily="18" charset="0"/>
                            </a:rPr>
                          </m:ctrlPr>
                        </m:dPr>
                        <m:e>
                          <m:r>
                            <a:rPr lang="fr-CA" sz="1600" b="0">
                              <a:solidFill>
                                <a:schemeClr val="tx1"/>
                              </a:solidFill>
                              <a:latin typeface="Cambria Math" panose="02040503050406030204" pitchFamily="18" charset="0"/>
                            </a:rPr>
                            <m:t>𝑡</m:t>
                          </m:r>
                        </m:e>
                      </m:d>
                      <m:r>
                        <a:rPr lang="fr-CA" sz="1600" b="0">
                          <a:solidFill>
                            <a:schemeClr val="tx1"/>
                          </a:solidFill>
                          <a:latin typeface="Cambria Math" panose="02040503050406030204" pitchFamily="18" charset="0"/>
                        </a:rPr>
                        <m:t>= </m:t>
                      </m:r>
                      <m:sSub>
                        <m:sSubPr>
                          <m:ctrlPr>
                            <a:rPr lang="fr-CA" sz="1600" b="0" i="1">
                              <a:solidFill>
                                <a:schemeClr val="tx1"/>
                              </a:solidFill>
                              <a:latin typeface="Cambria Math" panose="02040503050406030204" pitchFamily="18" charset="0"/>
                            </a:rPr>
                          </m:ctrlPr>
                        </m:sSubPr>
                        <m:e>
                          <m:r>
                            <a:rPr lang="fr-CA" sz="1600" b="0">
                              <a:solidFill>
                                <a:schemeClr val="tx1"/>
                              </a:solidFill>
                              <a:latin typeface="Cambria Math" panose="02040503050406030204" pitchFamily="18" charset="0"/>
                            </a:rPr>
                            <m:t>𝑛</m:t>
                          </m:r>
                        </m:e>
                        <m:sub>
                          <m:r>
                            <a:rPr lang="fr-CA" sz="1600" b="0">
                              <a:solidFill>
                                <a:schemeClr val="tx1"/>
                              </a:solidFill>
                              <a:latin typeface="Cambria Math" panose="02040503050406030204" pitchFamily="18" charset="0"/>
                            </a:rPr>
                            <m:t>𝑒𝑞</m:t>
                          </m:r>
                        </m:sub>
                      </m:sSub>
                      <m:r>
                        <a:rPr lang="fr-CA" sz="1600" b="0">
                          <a:solidFill>
                            <a:schemeClr val="tx1"/>
                          </a:solidFill>
                          <a:latin typeface="Cambria Math" panose="02040503050406030204" pitchFamily="18" charset="0"/>
                        </a:rPr>
                        <m:t>∙</m:t>
                      </m:r>
                      <m:d>
                        <m:dPr>
                          <m:begChr m:val="["/>
                          <m:endChr m:val="]"/>
                          <m:ctrlPr>
                            <a:rPr lang="fr-CA" sz="1600" b="0" i="1">
                              <a:solidFill>
                                <a:schemeClr val="tx1"/>
                              </a:solidFill>
                              <a:latin typeface="Cambria Math" panose="02040503050406030204" pitchFamily="18" charset="0"/>
                            </a:rPr>
                          </m:ctrlPr>
                        </m:dPr>
                        <m:e>
                          <m:sSub>
                            <m:sSubPr>
                              <m:ctrlPr>
                                <a:rPr lang="fr-CA" sz="1600" b="0" i="1">
                                  <a:solidFill>
                                    <a:schemeClr val="tx1"/>
                                  </a:solidFill>
                                  <a:latin typeface="Cambria Math" panose="02040503050406030204" pitchFamily="18" charset="0"/>
                                </a:rPr>
                              </m:ctrlPr>
                            </m:sSubPr>
                            <m:e>
                              <m:r>
                                <a:rPr lang="fr-CA" sz="1600" b="0">
                                  <a:solidFill>
                                    <a:schemeClr val="tx1"/>
                                  </a:solidFill>
                                  <a:latin typeface="Cambria Math" panose="02040503050406030204" pitchFamily="18" charset="0"/>
                                </a:rPr>
                                <m:t>𝐺</m:t>
                              </m:r>
                            </m:e>
                            <m:sub>
                              <m:r>
                                <a:rPr lang="fr-CA" sz="1600" b="0">
                                  <a:solidFill>
                                    <a:schemeClr val="tx1"/>
                                  </a:solidFill>
                                  <a:latin typeface="Cambria Math" panose="02040503050406030204" pitchFamily="18" charset="0"/>
                                </a:rPr>
                                <m:t>0</m:t>
                              </m:r>
                            </m:sub>
                          </m:sSub>
                          <m:r>
                            <a:rPr lang="fr-CA" sz="1600" b="0">
                              <a:solidFill>
                                <a:schemeClr val="tx1"/>
                              </a:solidFill>
                              <a:latin typeface="Cambria Math" panose="02040503050406030204" pitchFamily="18" charset="0"/>
                            </a:rPr>
                            <m:t>∙</m:t>
                          </m:r>
                          <m:sSub>
                            <m:sSubPr>
                              <m:ctrlPr>
                                <a:rPr lang="fr-CA" sz="1600" b="0" i="1">
                                  <a:solidFill>
                                    <a:schemeClr val="tx1"/>
                                  </a:solidFill>
                                  <a:latin typeface="Cambria Math" panose="02040503050406030204" pitchFamily="18" charset="0"/>
                                </a:rPr>
                              </m:ctrlPr>
                            </m:sSubPr>
                            <m:e>
                              <m:r>
                                <a:rPr lang="fr-CA" sz="1600" b="0">
                                  <a:solidFill>
                                    <a:schemeClr val="tx1"/>
                                  </a:solidFill>
                                  <a:latin typeface="Cambria Math" panose="02040503050406030204" pitchFamily="18" charset="0"/>
                                </a:rPr>
                                <m:t>𝛼</m:t>
                              </m:r>
                            </m:e>
                            <m:sub>
                              <m:r>
                                <a:rPr lang="fr-CA" sz="1600" b="0">
                                  <a:solidFill>
                                    <a:schemeClr val="tx1"/>
                                  </a:solidFill>
                                  <a:latin typeface="Cambria Math" panose="02040503050406030204" pitchFamily="18" charset="0"/>
                                </a:rPr>
                                <m:t>𝑚</m:t>
                              </m:r>
                            </m:sub>
                          </m:sSub>
                          <m:r>
                            <a:rPr lang="fr-CA" sz="1600" b="0">
                              <a:solidFill>
                                <a:schemeClr val="tx1"/>
                              </a:solidFill>
                              <a:latin typeface="Cambria Math" panose="02040503050406030204" pitchFamily="18" charset="0"/>
                            </a:rPr>
                            <m:t>∙</m:t>
                          </m:r>
                          <m:func>
                            <m:funcPr>
                              <m:ctrlPr>
                                <a:rPr lang="fr-CA" sz="1600" b="0" i="1">
                                  <a:solidFill>
                                    <a:schemeClr val="tx1"/>
                                  </a:solidFill>
                                  <a:latin typeface="Cambria Math" panose="02040503050406030204" pitchFamily="18" charset="0"/>
                                </a:rPr>
                              </m:ctrlPr>
                            </m:funcPr>
                            <m:fName>
                              <m:r>
                                <m:rPr>
                                  <m:sty m:val="p"/>
                                </m:rPr>
                                <a:rPr lang="fr-CA" sz="1600" b="0">
                                  <a:solidFill>
                                    <a:schemeClr val="tx1"/>
                                  </a:solidFill>
                                  <a:latin typeface="Cambria Math" panose="02040503050406030204" pitchFamily="18" charset="0"/>
                                </a:rPr>
                                <m:t>cos</m:t>
                              </m:r>
                            </m:fName>
                            <m:e>
                              <m:d>
                                <m:dPr>
                                  <m:ctrlPr>
                                    <a:rPr lang="fr-CA" sz="1600" b="0" i="1">
                                      <a:solidFill>
                                        <a:schemeClr val="tx1"/>
                                      </a:solidFill>
                                      <a:latin typeface="Cambria Math" panose="02040503050406030204" pitchFamily="18" charset="0"/>
                                    </a:rPr>
                                  </m:ctrlPr>
                                </m:dPr>
                                <m:e>
                                  <m:r>
                                    <a:rPr lang="fr-CA" sz="1600" b="0">
                                      <a:solidFill>
                                        <a:schemeClr val="tx1"/>
                                      </a:solidFill>
                                      <a:latin typeface="Cambria Math" panose="02040503050406030204" pitchFamily="18" charset="0"/>
                                    </a:rPr>
                                    <m:t>2∙</m:t>
                                  </m:r>
                                  <m:r>
                                    <a:rPr lang="fr-CA" sz="1600" b="0">
                                      <a:solidFill>
                                        <a:schemeClr val="tx1"/>
                                      </a:solidFill>
                                      <a:latin typeface="Cambria Math" panose="02040503050406030204" pitchFamily="18" charset="0"/>
                                    </a:rPr>
                                    <m:t>𝜋</m:t>
                                  </m:r>
                                  <m:r>
                                    <a:rPr lang="fr-CA" sz="1600" b="0">
                                      <a:solidFill>
                                        <a:schemeClr val="tx1"/>
                                      </a:solidFill>
                                      <a:latin typeface="Cambria Math" panose="02040503050406030204" pitchFamily="18" charset="0"/>
                                    </a:rPr>
                                    <m:t>∙</m:t>
                                  </m:r>
                                  <m:sSub>
                                    <m:sSubPr>
                                      <m:ctrlPr>
                                        <a:rPr lang="fr-CA" sz="1600" b="0" i="1">
                                          <a:solidFill>
                                            <a:schemeClr val="tx1"/>
                                          </a:solidFill>
                                          <a:latin typeface="Cambria Math" panose="02040503050406030204" pitchFamily="18" charset="0"/>
                                        </a:rPr>
                                      </m:ctrlPr>
                                    </m:sSubPr>
                                    <m:e>
                                      <m:r>
                                        <a:rPr lang="fr-CA" sz="1600" b="0">
                                          <a:solidFill>
                                            <a:schemeClr val="tx1"/>
                                          </a:solidFill>
                                          <a:latin typeface="Cambria Math" panose="02040503050406030204" pitchFamily="18" charset="0"/>
                                        </a:rPr>
                                        <m:t>𝑓</m:t>
                                      </m:r>
                                    </m:e>
                                    <m:sub>
                                      <m:r>
                                        <a:rPr lang="fr-CA" sz="1600" b="0">
                                          <a:solidFill>
                                            <a:schemeClr val="tx1"/>
                                          </a:solidFill>
                                          <a:latin typeface="Cambria Math" panose="02040503050406030204" pitchFamily="18" charset="0"/>
                                        </a:rPr>
                                        <m:t>𝑛</m:t>
                                      </m:r>
                                    </m:sub>
                                  </m:sSub>
                                  <m:r>
                                    <a:rPr lang="fr-CA" sz="1600" b="0">
                                      <a:solidFill>
                                        <a:schemeClr val="tx1"/>
                                      </a:solidFill>
                                      <a:latin typeface="Cambria Math" panose="02040503050406030204" pitchFamily="18" charset="0"/>
                                    </a:rPr>
                                    <m:t>∙</m:t>
                                  </m:r>
                                  <m:r>
                                    <a:rPr lang="fr-CA" sz="1600" b="0">
                                      <a:solidFill>
                                        <a:schemeClr val="tx1"/>
                                      </a:solidFill>
                                      <a:latin typeface="Cambria Math" panose="02040503050406030204" pitchFamily="18" charset="0"/>
                                    </a:rPr>
                                    <m:t>𝑡</m:t>
                                  </m:r>
                                </m:e>
                              </m:d>
                            </m:e>
                          </m:func>
                        </m:e>
                      </m:d>
                      <m:r>
                        <a:rPr lang="fr-CA" sz="1600" b="0">
                          <a:solidFill>
                            <a:schemeClr val="tx1"/>
                          </a:solidFill>
                          <a:latin typeface="Cambria Math" panose="02040503050406030204" pitchFamily="18" charset="0"/>
                        </a:rPr>
                        <m:t>=0,0185 </m:t>
                      </m:r>
                      <m:sSup>
                        <m:sSupPr>
                          <m:ctrlPr>
                            <a:rPr lang="fr-CA" sz="1600" b="0" i="1">
                              <a:solidFill>
                                <a:schemeClr val="tx1"/>
                              </a:solidFill>
                              <a:latin typeface="Cambria Math" panose="02040503050406030204" pitchFamily="18" charset="0"/>
                            </a:rPr>
                          </m:ctrlPr>
                        </m:sSupPr>
                        <m:e>
                          <m:r>
                            <a:rPr lang="fr-CA" sz="1600" b="0">
                              <a:solidFill>
                                <a:schemeClr val="tx1"/>
                              </a:solidFill>
                              <a:latin typeface="Cambria Math" panose="02040503050406030204" pitchFamily="18" charset="0"/>
                            </a:rPr>
                            <m:t>𝑚</m:t>
                          </m:r>
                        </m:e>
                        <m:sup>
                          <m:r>
                            <a:rPr lang="fr-CA" sz="1600" b="0">
                              <a:solidFill>
                                <a:schemeClr val="tx1"/>
                              </a:solidFill>
                              <a:latin typeface="Cambria Math" panose="02040503050406030204" pitchFamily="18" charset="0"/>
                            </a:rPr>
                            <m:t>−2</m:t>
                          </m:r>
                        </m:sup>
                      </m:sSup>
                      <m:r>
                        <a:rPr lang="fr-CA" sz="1600" b="0">
                          <a:solidFill>
                            <a:schemeClr val="tx1"/>
                          </a:solidFill>
                          <a:latin typeface="Cambria Math" panose="02040503050406030204" pitchFamily="18" charset="0"/>
                        </a:rPr>
                        <m:t>∙</m:t>
                      </m:r>
                      <m:d>
                        <m:dPr>
                          <m:begChr m:val="["/>
                          <m:endChr m:val="]"/>
                          <m:ctrlPr>
                            <a:rPr lang="fr-CA" sz="1600" b="0" i="1">
                              <a:solidFill>
                                <a:schemeClr val="tx1"/>
                              </a:solidFill>
                              <a:latin typeface="Cambria Math" panose="02040503050406030204" pitchFamily="18" charset="0"/>
                            </a:rPr>
                          </m:ctrlPr>
                        </m:dPr>
                        <m:e>
                          <m:r>
                            <a:rPr lang="fr-CA" sz="1600" b="0">
                              <a:solidFill>
                                <a:schemeClr val="tx1"/>
                              </a:solidFill>
                              <a:latin typeface="Cambria Math" panose="02040503050406030204" pitchFamily="18" charset="0"/>
                            </a:rPr>
                            <m:t>700 </m:t>
                          </m:r>
                          <m:r>
                            <a:rPr lang="fr-CA" sz="1600" b="0">
                              <a:solidFill>
                                <a:schemeClr val="tx1"/>
                              </a:solidFill>
                              <a:latin typeface="Cambria Math" panose="02040503050406030204" pitchFamily="18" charset="0"/>
                            </a:rPr>
                            <m:t>𝑁</m:t>
                          </m:r>
                          <m:r>
                            <a:rPr lang="fr-CA" sz="1600" b="0">
                              <a:solidFill>
                                <a:schemeClr val="tx1"/>
                              </a:solidFill>
                              <a:latin typeface="Cambria Math" panose="02040503050406030204" pitchFamily="18" charset="0"/>
                            </a:rPr>
                            <m:t>∙0,023∙</m:t>
                          </m:r>
                          <m:func>
                            <m:funcPr>
                              <m:ctrlPr>
                                <a:rPr lang="fr-CA" sz="1600" b="0" i="1">
                                  <a:solidFill>
                                    <a:schemeClr val="tx1"/>
                                  </a:solidFill>
                                  <a:latin typeface="Cambria Math" panose="02040503050406030204" pitchFamily="18" charset="0"/>
                                </a:rPr>
                              </m:ctrlPr>
                            </m:funcPr>
                            <m:fName>
                              <m:r>
                                <m:rPr>
                                  <m:sty m:val="p"/>
                                </m:rPr>
                                <a:rPr lang="fr-CA" sz="1600" b="0">
                                  <a:solidFill>
                                    <a:schemeClr val="tx1"/>
                                  </a:solidFill>
                                  <a:latin typeface="Cambria Math" panose="02040503050406030204" pitchFamily="18" charset="0"/>
                                </a:rPr>
                                <m:t>cos</m:t>
                              </m:r>
                            </m:fName>
                            <m:e>
                              <m:d>
                                <m:dPr>
                                  <m:ctrlPr>
                                    <a:rPr lang="fr-CA" sz="1600" b="0" i="1">
                                      <a:solidFill>
                                        <a:schemeClr val="tx1"/>
                                      </a:solidFill>
                                      <a:latin typeface="Cambria Math" panose="02040503050406030204" pitchFamily="18" charset="0"/>
                                    </a:rPr>
                                  </m:ctrlPr>
                                </m:dPr>
                                <m:e>
                                  <m:r>
                                    <a:rPr lang="fr-CA" sz="1600" b="0">
                                      <a:solidFill>
                                        <a:schemeClr val="tx1"/>
                                      </a:solidFill>
                                      <a:latin typeface="Cambria Math" panose="02040503050406030204" pitchFamily="18" charset="0"/>
                                    </a:rPr>
                                    <m:t>2∙</m:t>
                                  </m:r>
                                  <m:r>
                                    <a:rPr lang="fr-CA" sz="1600" b="0">
                                      <a:solidFill>
                                        <a:schemeClr val="tx1"/>
                                      </a:solidFill>
                                      <a:latin typeface="Cambria Math" panose="02040503050406030204" pitchFamily="18" charset="0"/>
                                    </a:rPr>
                                    <m:t>𝜋</m:t>
                                  </m:r>
                                  <m:r>
                                    <a:rPr lang="fr-CA" sz="1600" b="0">
                                      <a:solidFill>
                                        <a:schemeClr val="tx1"/>
                                      </a:solidFill>
                                      <a:latin typeface="Cambria Math" panose="02040503050406030204" pitchFamily="18" charset="0"/>
                                    </a:rPr>
                                    <m:t>∙3,485 </m:t>
                                  </m:r>
                                  <m:r>
                                    <a:rPr lang="fr-CA" sz="1600" b="0">
                                      <a:solidFill>
                                        <a:schemeClr val="tx1"/>
                                      </a:solidFill>
                                      <a:latin typeface="Cambria Math" panose="02040503050406030204" pitchFamily="18" charset="0"/>
                                    </a:rPr>
                                    <m:t>𝐻𝑧</m:t>
                                  </m:r>
                                  <m:r>
                                    <a:rPr lang="fr-CA" sz="1600" b="0">
                                      <a:solidFill>
                                        <a:schemeClr val="tx1"/>
                                      </a:solidFill>
                                      <a:latin typeface="Cambria Math" panose="02040503050406030204" pitchFamily="18" charset="0"/>
                                    </a:rPr>
                                    <m:t>∙</m:t>
                                  </m:r>
                                  <m:r>
                                    <a:rPr lang="fr-CA" sz="1600" b="0">
                                      <a:solidFill>
                                        <a:schemeClr val="tx1"/>
                                      </a:solidFill>
                                      <a:latin typeface="Cambria Math" panose="02040503050406030204" pitchFamily="18" charset="0"/>
                                    </a:rPr>
                                    <m:t>𝑡</m:t>
                                  </m:r>
                                </m:e>
                              </m:d>
                            </m:e>
                          </m:func>
                        </m:e>
                      </m:d>
                      <m:r>
                        <a:rPr lang="fr-CA" sz="1600" b="0">
                          <a:solidFill>
                            <a:schemeClr val="tx1"/>
                          </a:solidFill>
                          <a:latin typeface="Cambria Math" panose="02040503050406030204" pitchFamily="18" charset="0"/>
                        </a:rPr>
                        <m:t>=0,299 </m:t>
                      </m:r>
                      <m:r>
                        <a:rPr lang="fr-CA" sz="1600" b="0">
                          <a:solidFill>
                            <a:schemeClr val="tx1"/>
                          </a:solidFill>
                          <a:latin typeface="Cambria Math" panose="02040503050406030204" pitchFamily="18" charset="0"/>
                        </a:rPr>
                        <m:t>𝑁</m:t>
                      </m:r>
                      <m:r>
                        <a:rPr lang="fr-CA" sz="1600" b="0">
                          <a:solidFill>
                            <a:schemeClr val="tx1"/>
                          </a:solidFill>
                          <a:latin typeface="Cambria Math" panose="02040503050406030204" pitchFamily="18" charset="0"/>
                        </a:rPr>
                        <m:t>/</m:t>
                      </m:r>
                      <m:r>
                        <a:rPr lang="fr-CA" sz="1600" b="0">
                          <a:solidFill>
                            <a:schemeClr val="tx1"/>
                          </a:solidFill>
                          <a:latin typeface="Cambria Math" panose="02040503050406030204" pitchFamily="18" charset="0"/>
                        </a:rPr>
                        <m:t>𝑚</m:t>
                      </m:r>
                      <m:r>
                        <a:rPr lang="fr-CA" sz="1600" b="0">
                          <a:solidFill>
                            <a:schemeClr val="tx1"/>
                          </a:solidFill>
                          <a:latin typeface="Cambria Math" panose="02040503050406030204" pitchFamily="18" charset="0"/>
                        </a:rPr>
                        <m:t>²∙</m:t>
                      </m:r>
                      <m:func>
                        <m:funcPr>
                          <m:ctrlPr>
                            <a:rPr lang="fr-CA" sz="1600" b="0" i="1">
                              <a:solidFill>
                                <a:schemeClr val="tx1"/>
                              </a:solidFill>
                              <a:latin typeface="Cambria Math" panose="02040503050406030204" pitchFamily="18" charset="0"/>
                            </a:rPr>
                          </m:ctrlPr>
                        </m:funcPr>
                        <m:fName>
                          <m:r>
                            <m:rPr>
                              <m:sty m:val="p"/>
                            </m:rPr>
                            <a:rPr lang="fr-CA" sz="1600" b="0">
                              <a:solidFill>
                                <a:schemeClr val="tx1"/>
                              </a:solidFill>
                              <a:latin typeface="Cambria Math" panose="02040503050406030204" pitchFamily="18" charset="0"/>
                            </a:rPr>
                            <m:t>cos</m:t>
                          </m:r>
                        </m:fName>
                        <m:e>
                          <m:d>
                            <m:dPr>
                              <m:ctrlPr>
                                <a:rPr lang="fr-CA" sz="1600" b="0" i="1">
                                  <a:solidFill>
                                    <a:schemeClr val="tx1"/>
                                  </a:solidFill>
                                  <a:latin typeface="Cambria Math" panose="02040503050406030204" pitchFamily="18" charset="0"/>
                                </a:rPr>
                              </m:ctrlPr>
                            </m:dPr>
                            <m:e>
                              <m:r>
                                <a:rPr lang="fr-CA" sz="1600" b="0">
                                  <a:solidFill>
                                    <a:schemeClr val="tx1"/>
                                  </a:solidFill>
                                  <a:latin typeface="Cambria Math" panose="02040503050406030204" pitchFamily="18" charset="0"/>
                                </a:rPr>
                                <m:t>2</m:t>
                              </m:r>
                              <m:r>
                                <a:rPr lang="fr-CA" sz="1600" b="0" i="0" smtClean="0">
                                  <a:solidFill>
                                    <a:schemeClr val="tx1"/>
                                  </a:solidFill>
                                  <a:latin typeface="Cambria Math" panose="02040503050406030204" pitchFamily="18" charset="0"/>
                                </a:rPr>
                                <m:t>1,897</m:t>
                              </m:r>
                              <m:r>
                                <a:rPr lang="fr-CA" sz="1600" b="0">
                                  <a:solidFill>
                                    <a:schemeClr val="tx1"/>
                                  </a:solidFill>
                                  <a:latin typeface="Cambria Math" panose="02040503050406030204" pitchFamily="18" charset="0"/>
                                </a:rPr>
                                <m:t> </m:t>
                              </m:r>
                              <m:sSup>
                                <m:sSupPr>
                                  <m:ctrlPr>
                                    <a:rPr lang="fr-CA" sz="1600" b="0" i="1">
                                      <a:solidFill>
                                        <a:schemeClr val="tx1"/>
                                      </a:solidFill>
                                      <a:latin typeface="Cambria Math" panose="02040503050406030204" pitchFamily="18" charset="0"/>
                                    </a:rPr>
                                  </m:ctrlPr>
                                </m:sSupPr>
                                <m:e>
                                  <m:r>
                                    <a:rPr lang="fr-CA" sz="1600" b="0">
                                      <a:solidFill>
                                        <a:schemeClr val="tx1"/>
                                      </a:solidFill>
                                      <a:latin typeface="Cambria Math" panose="02040503050406030204" pitchFamily="18" charset="0"/>
                                    </a:rPr>
                                    <m:t>𝑠𝑒𝑐</m:t>
                                  </m:r>
                                </m:e>
                                <m:sup>
                                  <m:r>
                                    <a:rPr lang="fr-CA" sz="1600" b="0">
                                      <a:solidFill>
                                        <a:schemeClr val="tx1"/>
                                      </a:solidFill>
                                      <a:latin typeface="Cambria Math" panose="02040503050406030204" pitchFamily="18" charset="0"/>
                                    </a:rPr>
                                    <m:t>−1</m:t>
                                  </m:r>
                                </m:sup>
                              </m:sSup>
                              <m:r>
                                <a:rPr lang="fr-CA" sz="1600" b="0">
                                  <a:solidFill>
                                    <a:schemeClr val="tx1"/>
                                  </a:solidFill>
                                  <a:latin typeface="Cambria Math" panose="02040503050406030204" pitchFamily="18" charset="0"/>
                                </a:rPr>
                                <m:t> </m:t>
                              </m:r>
                              <m:r>
                                <a:rPr lang="fr-CA" sz="1600" b="0">
                                  <a:solidFill>
                                    <a:schemeClr val="tx1"/>
                                  </a:solidFill>
                                  <a:latin typeface="Cambria Math" panose="02040503050406030204" pitchFamily="18" charset="0"/>
                                </a:rPr>
                                <m:t>𝑡</m:t>
                              </m:r>
                            </m:e>
                          </m:d>
                        </m:e>
                      </m:func>
                    </m:oMath>
                  </m:oMathPara>
                </a14:m>
                <a:endParaRPr lang="fr-CA" sz="1600" b="0" dirty="0">
                  <a:solidFill>
                    <a:schemeClr val="tx1"/>
                  </a:solidFill>
                </a:endParaRPr>
              </a:p>
              <a:p>
                <a:pPr>
                  <a:lnSpc>
                    <a:spcPct val="100000"/>
                  </a:lnSpc>
                </a:pPr>
                <a:r>
                  <a:rPr lang="fr-CA" b="1" dirty="0"/>
                  <a:t>Étape 8 </a:t>
                </a:r>
                <a:r>
                  <a:rPr lang="fr-CA" dirty="0"/>
                  <a:t>- Ces sollicitations dynamiques sont appliquées sur le tablier dans leur direction respective. Le modèle numérique permet d’obtenir le déplacement du nœud au centre du tablier, ce qui nous permet de dériver l’accélération maximale dans chaque direction. </a:t>
                </a:r>
              </a:p>
              <a:p>
                <a:pPr marL="285750" indent="-285750">
                  <a:lnSpc>
                    <a:spcPct val="100000"/>
                  </a:lnSpc>
                  <a:buFont typeface="Arial" panose="020B0604020202020204" pitchFamily="34" charset="0"/>
                  <a:buChar char="•"/>
                </a:pPr>
                <a:r>
                  <a:rPr lang="fr-CA" dirty="0"/>
                  <a:t>Dans la direction verticale :</a:t>
                </a:r>
              </a:p>
              <a:p>
                <a:pPr lvl="1">
                  <a:lnSpc>
                    <a:spcPct val="100000"/>
                  </a:lnSpc>
                </a:pPr>
                <a:r>
                  <a:rPr lang="fr-CA" sz="1700" b="0" dirty="0" err="1">
                    <a:solidFill>
                      <a:schemeClr val="tx1"/>
                    </a:solidFill>
                  </a:rPr>
                  <a:t>a</a:t>
                </a:r>
                <a:r>
                  <a:rPr lang="fr-CA" sz="1700" b="0" baseline="-25000" dirty="0" err="1">
                    <a:solidFill>
                      <a:schemeClr val="tx1"/>
                    </a:solidFill>
                  </a:rPr>
                  <a:t>max</a:t>
                </a:r>
                <a:r>
                  <a:rPr lang="fr-CA" sz="1700" b="0" dirty="0">
                    <a:solidFill>
                      <a:schemeClr val="tx1"/>
                    </a:solidFill>
                  </a:rPr>
                  <a:t>=1,905 m/s² ;  Cette accélération correspond à la classe de confort CL3 ou 1,0 m/s² &lt; a</a:t>
                </a:r>
                <a:r>
                  <a:rPr lang="fr-CA" sz="1700" b="0" baseline="-25000" dirty="0">
                    <a:solidFill>
                      <a:schemeClr val="tx1"/>
                    </a:solidFill>
                  </a:rPr>
                  <a:t>v</a:t>
                </a:r>
                <a:r>
                  <a:rPr lang="fr-CA" sz="1700" b="0" dirty="0">
                    <a:solidFill>
                      <a:schemeClr val="tx1"/>
                    </a:solidFill>
                  </a:rPr>
                  <a:t> &lt;2,5 m/s² (perceptible, mais tolérable)</a:t>
                </a:r>
              </a:p>
              <a:p>
                <a:pPr marL="285750" indent="-285750">
                  <a:lnSpc>
                    <a:spcPct val="100000"/>
                  </a:lnSpc>
                  <a:buFont typeface="Arial" panose="020B0604020202020204" pitchFamily="34" charset="0"/>
                  <a:buChar char="•"/>
                </a:pPr>
                <a:r>
                  <a:rPr lang="fr-CA" dirty="0"/>
                  <a:t>Dans la direction latérale :</a:t>
                </a:r>
              </a:p>
              <a:p>
                <a:pPr lvl="1">
                  <a:lnSpc>
                    <a:spcPct val="100000"/>
                  </a:lnSpc>
                </a:pPr>
                <a:r>
                  <a:rPr lang="fr-CA" sz="1700" b="0" dirty="0" err="1">
                    <a:solidFill>
                      <a:schemeClr val="tx1"/>
                    </a:solidFill>
                  </a:rPr>
                  <a:t>a</a:t>
                </a:r>
                <a:r>
                  <a:rPr lang="fr-CA" sz="1700" b="0" baseline="-25000" dirty="0" err="1">
                    <a:solidFill>
                      <a:schemeClr val="tx1"/>
                    </a:solidFill>
                  </a:rPr>
                  <a:t>max</a:t>
                </a:r>
                <a:r>
                  <a:rPr lang="fr-CA" sz="1700" b="0" dirty="0">
                    <a:solidFill>
                      <a:schemeClr val="tx1"/>
                    </a:solidFill>
                  </a:rPr>
                  <a:t>=0,239 m/s² ; Cette accélération correspond à la classe de confort CL2 ou  0,1 m/s² &lt; a</a:t>
                </a:r>
                <a:r>
                  <a:rPr lang="fr-CA" sz="1700" b="0" baseline="-25000" dirty="0">
                    <a:solidFill>
                      <a:schemeClr val="tx1"/>
                    </a:solidFill>
                  </a:rPr>
                  <a:t>h</a:t>
                </a:r>
                <a:r>
                  <a:rPr lang="fr-CA" sz="1700" b="0" dirty="0">
                    <a:solidFill>
                      <a:schemeClr val="tx1"/>
                    </a:solidFill>
                  </a:rPr>
                  <a:t> &lt;0,3 m/s² (à peine perceptible)</a:t>
                </a:r>
              </a:p>
              <a:p>
                <a:pPr lvl="1">
                  <a:lnSpc>
                    <a:spcPct val="100000"/>
                  </a:lnSpc>
                </a:pPr>
                <a:r>
                  <a:rPr lang="fr-CA" sz="1700" b="0" dirty="0">
                    <a:solidFill>
                      <a:schemeClr val="tx1"/>
                    </a:solidFill>
                  </a:rPr>
                  <a:t>L’accélération latérale obtenue est à l’extérieure de la plage d’accélération pouvant déclencher un « lock-in » (0,1 à 0,15 m/s²) et n’est donc pas critique </a:t>
                </a:r>
                <a:r>
                  <a:rPr lang="fr-CA" sz="1700" dirty="0">
                    <a:solidFill>
                      <a:schemeClr val="tx1"/>
                    </a:solidFill>
                  </a:rPr>
                  <a:t>[CSA S7:23 7.3.3.8]</a:t>
                </a:r>
                <a:r>
                  <a:rPr lang="fr-CA" sz="1700" b="0" dirty="0">
                    <a:solidFill>
                      <a:schemeClr val="tx1"/>
                    </a:solidFill>
                  </a:rPr>
                  <a:t>.</a:t>
                </a:r>
              </a:p>
              <a:p>
                <a:r>
                  <a:rPr lang="fr-CA" b="1" dirty="0"/>
                  <a:t>Le comportement dynamique pour les flèches et les vibrations est donc acceptable pour les critères de trafic et de confort choisis.</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blipFill>
                <a:blip r:embed="rId7"/>
                <a:stretch>
                  <a:fillRect l="-1102" t="-1961" b="-1659"/>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a:t>Étape 3. </a:t>
            </a:r>
            <a:r>
              <a:rPr lang="fr-CA" dirty="0"/>
              <a:t>Flèches et vibrations</a:t>
            </a:r>
          </a:p>
        </p:txBody>
      </p:sp>
    </p:spTree>
    <p:extLst>
      <p:ext uri="{BB962C8B-B14F-4D97-AF65-F5344CB8AC3E}">
        <p14:creationId xmlns:p14="http://schemas.microsoft.com/office/powerpoint/2010/main" val="144641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Calcul de la longueur effective de la corde supérieure</a:t>
            </a:r>
          </a:p>
        </p:txBody>
      </p:sp>
      <p:sp>
        <p:nvSpPr>
          <p:cNvPr id="3" name="Espace réservé du texte 2"/>
          <p:cNvSpPr>
            <a:spLocks noGrp="1"/>
          </p:cNvSpPr>
          <p:nvPr>
            <p:ph type="body" idx="1"/>
            <p:custDataLst>
              <p:tags r:id="rId2"/>
            </p:custDataLst>
          </p:nvPr>
        </p:nvSpPr>
        <p:spPr/>
        <p:txBody>
          <a:bodyPr/>
          <a:lstStyle/>
          <a:p>
            <a:r>
              <a:rPr lang="fr-CA" dirty="0"/>
              <a:t>Étape 3</a:t>
            </a:r>
          </a:p>
          <a:p>
            <a:endParaRPr lang="fr-CA" dirty="0"/>
          </a:p>
        </p:txBody>
      </p:sp>
      <p:sp>
        <p:nvSpPr>
          <p:cNvPr id="4" name="Espace réservé du pied de page 3"/>
          <p:cNvSpPr>
            <a:spLocks noGrp="1"/>
          </p:cNvSpPr>
          <p:nvPr>
            <p:ph type="ftr" sz="quarter" idx="11"/>
            <p:custDataLst>
              <p:tags r:id="rId3"/>
            </p:custDataLst>
          </p:nvPr>
        </p:nvSpPr>
        <p:spPr/>
        <p:txBody>
          <a:bodyPr/>
          <a:lstStyle/>
          <a:p>
            <a:r>
              <a:rPr lang="fr-FR"/>
              <a:t>ALU-COMPÉTENCES</a:t>
            </a:r>
          </a:p>
        </p:txBody>
      </p:sp>
      <p:sp>
        <p:nvSpPr>
          <p:cNvPr id="5" name="Espace réservé du numéro de diapositive 4"/>
          <p:cNvSpPr>
            <a:spLocks noGrp="1"/>
          </p:cNvSpPr>
          <p:nvPr>
            <p:ph type="sldNum" sz="quarter" idx="12"/>
            <p:custDataLst>
              <p:tags r:id="rId4"/>
            </p:custDataLst>
          </p:nvPr>
        </p:nvSpPr>
        <p:spPr/>
        <p:txBody>
          <a:bodyPr/>
          <a:lstStyle/>
          <a:p>
            <a:fld id="{82B63C5F-247B-BE4F-ACBC-7BDD67617F3E}" type="slidenum">
              <a:rPr lang="fr-FR" smtClean="0"/>
              <a:t>44</a:t>
            </a:fld>
            <a:endParaRPr lang="fr-FR"/>
          </a:p>
        </p:txBody>
      </p:sp>
    </p:spTree>
    <p:extLst>
      <p:ext uri="{BB962C8B-B14F-4D97-AF65-F5344CB8AC3E}">
        <p14:creationId xmlns:p14="http://schemas.microsoft.com/office/powerpoint/2010/main" val="3390769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45</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3"/>
                <a:ext cx="9176449" cy="4041258"/>
              </a:xfrm>
            </p:spPr>
            <p:txBody>
              <a:bodyPr>
                <a:noAutofit/>
              </a:bodyPr>
              <a:lstStyle/>
              <a:p>
                <a:r>
                  <a:rPr lang="fr-CA" dirty="0"/>
                  <a:t>La corde supérieure de la passerelle sera soumise à des efforts de compression importants. L’élancement de cette membrure, et donc sa stabilité globale sous l’action des charges axiales de compression, est généralement dicté par la distance entre les points de contreventements. </a:t>
                </a:r>
              </a:p>
              <a:p>
                <a:r>
                  <a:rPr lang="fr-CA" dirty="0"/>
                  <a:t>Dans le cas de poutres en treillis non contreventées latéralement comme celles de la passerelle à l’étude, on peut facilement conclure que la corde supérieure est retenue verticalement de façon rigide aux nœuds des diagonales. Ainsi, l’élancement global de la membrure dans ce plan peut être considéré comme :</a:t>
                </a:r>
              </a:p>
              <a:p>
                <a:pPr lvl="1">
                  <a:lnSpc>
                    <a:spcPct val="100000"/>
                  </a:lnSpc>
                </a:pPr>
                <a14:m>
                  <m:oMath xmlns:m="http://schemas.openxmlformats.org/officeDocument/2006/math">
                    <m:sSub>
                      <m:sSubPr>
                        <m:ctrlPr>
                          <a:rPr lang="fr-CA" sz="1400" b="0" i="1" smtClean="0">
                            <a:solidFill>
                              <a:schemeClr val="tx1"/>
                            </a:solidFill>
                            <a:latin typeface="Cambria Math" panose="02040503050406030204" pitchFamily="18" charset="0"/>
                          </a:rPr>
                        </m:ctrlPr>
                      </m:sSubPr>
                      <m:e>
                        <m:r>
                          <a:rPr lang="fr-CA" sz="1400" b="0" i="1" smtClean="0">
                            <a:solidFill>
                              <a:schemeClr val="tx1"/>
                            </a:solidFill>
                            <a:latin typeface="Cambria Math" panose="02040503050406030204" pitchFamily="18" charset="0"/>
                            <a:ea typeface="Cambria Math" panose="02040503050406030204" pitchFamily="18" charset="0"/>
                          </a:rPr>
                          <m:t>𝜆</m:t>
                        </m:r>
                      </m:e>
                      <m:sub>
                        <m:r>
                          <a:rPr lang="fr-CA" sz="1400" b="0" i="1" smtClean="0">
                            <a:solidFill>
                              <a:schemeClr val="tx1"/>
                            </a:solidFill>
                            <a:latin typeface="Cambria Math" panose="02040503050406030204" pitchFamily="18" charset="0"/>
                          </a:rPr>
                          <m:t>𝑥</m:t>
                        </m:r>
                      </m:sub>
                    </m:sSub>
                    <m:r>
                      <a:rPr lang="fr-CA" sz="1400" b="0" i="1" smtClean="0">
                        <a:solidFill>
                          <a:schemeClr val="tx1"/>
                        </a:solidFill>
                        <a:latin typeface="Cambria Math" panose="02040503050406030204" pitchFamily="18" charset="0"/>
                      </a:rPr>
                      <m:t>=</m:t>
                    </m:r>
                    <m:f>
                      <m:fPr>
                        <m:ctrlPr>
                          <a:rPr lang="fr-CA" sz="1400" b="0" i="1" smtClean="0">
                            <a:solidFill>
                              <a:schemeClr val="tx1"/>
                            </a:solidFill>
                            <a:latin typeface="Cambria Math" panose="02040503050406030204" pitchFamily="18" charset="0"/>
                          </a:rPr>
                        </m:ctrlPr>
                      </m:fPr>
                      <m:num>
                        <m:sSub>
                          <m:sSubPr>
                            <m:ctrlPr>
                              <a:rPr lang="fr-CA" sz="1400" b="0" i="1" smtClean="0">
                                <a:solidFill>
                                  <a:schemeClr val="tx1"/>
                                </a:solidFill>
                                <a:latin typeface="Cambria Math" panose="02040503050406030204" pitchFamily="18" charset="0"/>
                              </a:rPr>
                            </m:ctrlPr>
                          </m:sSubPr>
                          <m:e>
                            <m:r>
                              <a:rPr lang="fr-CA" sz="1400" b="0" i="1" smtClean="0">
                                <a:solidFill>
                                  <a:schemeClr val="tx1"/>
                                </a:solidFill>
                                <a:latin typeface="Cambria Math" panose="02040503050406030204" pitchFamily="18" charset="0"/>
                              </a:rPr>
                              <m:t>𝑘</m:t>
                            </m:r>
                          </m:e>
                          <m:sub>
                            <m:r>
                              <a:rPr lang="fr-CA" sz="1400" b="0" i="1" smtClean="0">
                                <a:solidFill>
                                  <a:schemeClr val="tx1"/>
                                </a:solidFill>
                                <a:latin typeface="Cambria Math" panose="02040503050406030204" pitchFamily="18" charset="0"/>
                              </a:rPr>
                              <m:t>𝑥</m:t>
                            </m:r>
                          </m:sub>
                        </m:sSub>
                        <m:r>
                          <a:rPr lang="fr-CA" sz="1400" b="0" i="1" smtClean="0">
                            <a:solidFill>
                              <a:schemeClr val="tx1"/>
                            </a:solidFill>
                            <a:latin typeface="Cambria Math" panose="02040503050406030204" pitchFamily="18" charset="0"/>
                            <a:ea typeface="Cambria Math" panose="02040503050406030204" pitchFamily="18" charset="0"/>
                          </a:rPr>
                          <m:t>∙</m:t>
                        </m:r>
                        <m:sSub>
                          <m:sSubPr>
                            <m:ctrlPr>
                              <a:rPr lang="fr-CA" sz="1400" b="0" i="1" smtClean="0">
                                <a:solidFill>
                                  <a:schemeClr val="tx1"/>
                                </a:solidFill>
                                <a:latin typeface="Cambria Math" panose="02040503050406030204" pitchFamily="18" charset="0"/>
                                <a:ea typeface="Cambria Math" panose="02040503050406030204" pitchFamily="18" charset="0"/>
                              </a:rPr>
                            </m:ctrlPr>
                          </m:sSubPr>
                          <m:e>
                            <m:r>
                              <a:rPr lang="fr-CA" sz="1400" b="0" i="1" smtClean="0">
                                <a:solidFill>
                                  <a:schemeClr val="tx1"/>
                                </a:solidFill>
                                <a:latin typeface="Cambria Math" panose="02040503050406030204" pitchFamily="18" charset="0"/>
                                <a:ea typeface="Cambria Math" panose="02040503050406030204" pitchFamily="18" charset="0"/>
                              </a:rPr>
                              <m:t>𝐿</m:t>
                            </m:r>
                          </m:e>
                          <m:sub>
                            <m:r>
                              <a:rPr lang="fr-CA" sz="1400" b="0" i="1" smtClean="0">
                                <a:solidFill>
                                  <a:schemeClr val="tx1"/>
                                </a:solidFill>
                                <a:latin typeface="Cambria Math" panose="02040503050406030204" pitchFamily="18" charset="0"/>
                                <a:ea typeface="Cambria Math" panose="02040503050406030204" pitchFamily="18" charset="0"/>
                              </a:rPr>
                              <m:t>𝑥</m:t>
                            </m:r>
                          </m:sub>
                        </m:sSub>
                      </m:num>
                      <m:den>
                        <m:sSub>
                          <m:sSubPr>
                            <m:ctrlPr>
                              <a:rPr lang="fr-CA" sz="1400" b="0" i="1" smtClean="0">
                                <a:solidFill>
                                  <a:schemeClr val="tx1"/>
                                </a:solidFill>
                                <a:latin typeface="Cambria Math" panose="02040503050406030204" pitchFamily="18" charset="0"/>
                              </a:rPr>
                            </m:ctrlPr>
                          </m:sSubPr>
                          <m:e>
                            <m:r>
                              <a:rPr lang="fr-CA" sz="1400" b="0" i="1" smtClean="0">
                                <a:solidFill>
                                  <a:schemeClr val="tx1"/>
                                </a:solidFill>
                                <a:latin typeface="Cambria Math" panose="02040503050406030204" pitchFamily="18" charset="0"/>
                              </a:rPr>
                              <m:t>𝑟</m:t>
                            </m:r>
                          </m:e>
                          <m:sub>
                            <m:r>
                              <a:rPr lang="fr-CA" sz="1400" b="0" i="1" smtClean="0">
                                <a:solidFill>
                                  <a:schemeClr val="tx1"/>
                                </a:solidFill>
                                <a:latin typeface="Cambria Math" panose="02040503050406030204" pitchFamily="18" charset="0"/>
                              </a:rPr>
                              <m:t>𝑥</m:t>
                            </m:r>
                          </m:sub>
                        </m:sSub>
                      </m:den>
                    </m:f>
                  </m:oMath>
                </a14:m>
                <a:r>
                  <a:rPr lang="fr-CA" sz="1400" b="0" dirty="0">
                    <a:solidFill>
                      <a:schemeClr val="tx1"/>
                    </a:solidFill>
                  </a:rPr>
                  <a:t> ou Lx est la distance entre les nœuds des diagonales, soit 2200 mm dans notre cas et </a:t>
                </a:r>
                <a:r>
                  <a:rPr lang="fr-CA" sz="1400" b="0" dirty="0" err="1">
                    <a:solidFill>
                      <a:schemeClr val="tx1"/>
                    </a:solidFill>
                  </a:rPr>
                  <a:t>k</a:t>
                </a:r>
                <a:r>
                  <a:rPr lang="fr-CA" sz="1400" b="0" baseline="-25000" dirty="0" err="1">
                    <a:solidFill>
                      <a:schemeClr val="tx1"/>
                    </a:solidFill>
                  </a:rPr>
                  <a:t>x</a:t>
                </a:r>
                <a:r>
                  <a:rPr lang="fr-CA" sz="1400" b="0" dirty="0">
                    <a:solidFill>
                      <a:schemeClr val="tx1"/>
                    </a:solidFill>
                  </a:rPr>
                  <a:t> peut être pris égale à 1.</a:t>
                </a:r>
              </a:p>
              <a:p>
                <a:pPr>
                  <a:lnSpc>
                    <a:spcPct val="100000"/>
                  </a:lnSpc>
                </a:pPr>
                <a:r>
                  <a:rPr lang="fr-CA" dirty="0"/>
                  <a:t>Cependant, latéralement, il n’y a aucune membrure rigide qui permet de retenir le flambement hors plan. Les diagonales, assemblées aux entretoises offrent une certaine retenue latérale, mais demeurent néanmoins flexibles. La membrure est donc contreventée latéralement par une série de ressorts.</a:t>
                </a:r>
              </a:p>
              <a:p>
                <a:pPr>
                  <a:lnSpc>
                    <a:spcPct val="100000"/>
                  </a:lnSpc>
                </a:pPr>
                <a:r>
                  <a:rPr lang="fr-CA" dirty="0"/>
                  <a:t>Il est possible de déterminer une longueur effective pour une membrure contreventée de cette façon. C’est-à-dire la longueur que doit avoir une membrure de même section simplement retenue à ses extrémités pour obtenir la même charge de flambement global.</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7"/>
                </p:custDataLst>
              </p:nvPr>
            </p:nvSpPr>
            <p:spPr>
              <a:xfrm>
                <a:off x="839788" y="1681163"/>
                <a:ext cx="9176449" cy="4041258"/>
              </a:xfrm>
              <a:blipFill>
                <a:blip r:embed="rId8"/>
                <a:stretch>
                  <a:fillRect l="-1395" t="-2262" r="-133"/>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dirty="0"/>
              <a:t>Mise en contexte</a:t>
            </a:r>
          </a:p>
        </p:txBody>
      </p:sp>
      <p:grpSp>
        <p:nvGrpSpPr>
          <p:cNvPr id="61" name="Groupe 60">
            <a:extLst>
              <a:ext uri="{FF2B5EF4-FFF2-40B4-BE49-F238E27FC236}">
                <a16:creationId xmlns:a16="http://schemas.microsoft.com/office/drawing/2014/main" id="{E7C1F8B4-151A-1833-9AEC-05A14CC152A4}"/>
              </a:ext>
            </a:extLst>
          </p:cNvPr>
          <p:cNvGrpSpPr/>
          <p:nvPr>
            <p:custDataLst>
              <p:tags r:id="rId5"/>
            </p:custDataLst>
          </p:nvPr>
        </p:nvGrpSpPr>
        <p:grpSpPr>
          <a:xfrm>
            <a:off x="10344377" y="2613077"/>
            <a:ext cx="1253288" cy="2683705"/>
            <a:chOff x="828105" y="3855207"/>
            <a:chExt cx="1253288" cy="2683705"/>
          </a:xfrm>
        </p:grpSpPr>
        <p:cxnSp>
          <p:nvCxnSpPr>
            <p:cNvPr id="7" name="Connecteur droit 6">
              <a:extLst>
                <a:ext uri="{FF2B5EF4-FFF2-40B4-BE49-F238E27FC236}">
                  <a16:creationId xmlns:a16="http://schemas.microsoft.com/office/drawing/2014/main" id="{3C89668A-DFDE-8780-C654-04A0EDD26254}"/>
                </a:ext>
              </a:extLst>
            </p:cNvPr>
            <p:cNvCxnSpPr/>
            <p:nvPr/>
          </p:nvCxnSpPr>
          <p:spPr>
            <a:xfrm>
              <a:off x="1347537" y="4158114"/>
              <a:ext cx="0" cy="2098307"/>
            </a:xfrm>
            <a:prstGeom prst="line">
              <a:avLst/>
            </a:prstGeom>
            <a:ln w="38100"/>
          </p:spPr>
          <p:style>
            <a:lnRef idx="1">
              <a:schemeClr val="dk1"/>
            </a:lnRef>
            <a:fillRef idx="0">
              <a:schemeClr val="dk1"/>
            </a:fillRef>
            <a:effectRef idx="0">
              <a:schemeClr val="dk1"/>
            </a:effectRef>
            <a:fontRef idx="minor">
              <a:schemeClr val="tx1"/>
            </a:fontRef>
          </p:style>
        </p:cxnSp>
        <p:grpSp>
          <p:nvGrpSpPr>
            <p:cNvPr id="60" name="Groupe 59">
              <a:extLst>
                <a:ext uri="{FF2B5EF4-FFF2-40B4-BE49-F238E27FC236}">
                  <a16:creationId xmlns:a16="http://schemas.microsoft.com/office/drawing/2014/main" id="{F0C9386C-0DD0-7342-8ED4-A873482D8B1E}"/>
                </a:ext>
              </a:extLst>
            </p:cNvPr>
            <p:cNvGrpSpPr/>
            <p:nvPr/>
          </p:nvGrpSpPr>
          <p:grpSpPr>
            <a:xfrm>
              <a:off x="828105" y="3855207"/>
              <a:ext cx="1253288" cy="2683705"/>
              <a:chOff x="828105" y="3855207"/>
              <a:chExt cx="1253288" cy="2683705"/>
            </a:xfrm>
          </p:grpSpPr>
          <p:grpSp>
            <p:nvGrpSpPr>
              <p:cNvPr id="22" name="Groupe 21">
                <a:extLst>
                  <a:ext uri="{FF2B5EF4-FFF2-40B4-BE49-F238E27FC236}">
                    <a16:creationId xmlns:a16="http://schemas.microsoft.com/office/drawing/2014/main" id="{B44B1E8A-4FDC-2678-D4DB-0C9319499313}"/>
                  </a:ext>
                </a:extLst>
              </p:cNvPr>
              <p:cNvGrpSpPr/>
              <p:nvPr/>
            </p:nvGrpSpPr>
            <p:grpSpPr>
              <a:xfrm>
                <a:off x="1348562" y="4013735"/>
                <a:ext cx="723900" cy="288758"/>
                <a:chOff x="0" y="0"/>
                <a:chExt cx="1266825" cy="381000"/>
              </a:xfrm>
            </p:grpSpPr>
            <p:cxnSp>
              <p:nvCxnSpPr>
                <p:cNvPr id="23" name="Connecteur droit 22">
                  <a:extLst>
                    <a:ext uri="{FF2B5EF4-FFF2-40B4-BE49-F238E27FC236}">
                      <a16:creationId xmlns:a16="http://schemas.microsoft.com/office/drawing/2014/main" id="{9F1F4580-D82C-8422-B2AC-5C098B11582D}"/>
                    </a:ext>
                  </a:extLst>
                </p:cNvPr>
                <p:cNvCxnSpPr/>
                <p:nvPr/>
              </p:nvCxnSpPr>
              <p:spPr>
                <a:xfrm>
                  <a:off x="0" y="190500"/>
                  <a:ext cx="1809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46774273-FA3E-C3E1-E654-166C78348F07}"/>
                    </a:ext>
                  </a:extLst>
                </p:cNvPr>
                <p:cNvCxnSpPr/>
                <p:nvPr/>
              </p:nvCxnSpPr>
              <p:spPr>
                <a:xfrm flipV="1">
                  <a:off x="180975" y="0"/>
                  <a:ext cx="180975" cy="190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64BADD6E-692B-DE4D-69CC-E840EB3637C8}"/>
                    </a:ext>
                  </a:extLst>
                </p:cNvPr>
                <p:cNvCxnSpPr/>
                <p:nvPr/>
              </p:nvCxnSpPr>
              <p:spPr>
                <a:xfrm>
                  <a:off x="361950" y="0"/>
                  <a:ext cx="180975" cy="381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26" name="Connecteur droit 25">
                  <a:extLst>
                    <a:ext uri="{FF2B5EF4-FFF2-40B4-BE49-F238E27FC236}">
                      <a16:creationId xmlns:a16="http://schemas.microsoft.com/office/drawing/2014/main" id="{88928C92-871A-5E4B-D894-549A4E50B5B6}"/>
                    </a:ext>
                  </a:extLst>
                </p:cNvPr>
                <p:cNvCxnSpPr/>
                <p:nvPr/>
              </p:nvCxnSpPr>
              <p:spPr>
                <a:xfrm flipV="1">
                  <a:off x="542925" y="0"/>
                  <a:ext cx="180975" cy="381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CE2CDA0F-4393-0B62-E959-7E96C6302BFD}"/>
                    </a:ext>
                  </a:extLst>
                </p:cNvPr>
                <p:cNvCxnSpPr/>
                <p:nvPr/>
              </p:nvCxnSpPr>
              <p:spPr>
                <a:xfrm>
                  <a:off x="723900" y="0"/>
                  <a:ext cx="180975" cy="381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1E7CB0E5-AF52-BFAA-8B87-C15FE78CC95F}"/>
                    </a:ext>
                  </a:extLst>
                </p:cNvPr>
                <p:cNvCxnSpPr/>
                <p:nvPr/>
              </p:nvCxnSpPr>
              <p:spPr>
                <a:xfrm flipV="1">
                  <a:off x="904875" y="190500"/>
                  <a:ext cx="180975" cy="190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252E2BC4-E4BC-2E9D-3597-2B9C10D8F0A4}"/>
                    </a:ext>
                  </a:extLst>
                </p:cNvPr>
                <p:cNvCxnSpPr/>
                <p:nvPr/>
              </p:nvCxnSpPr>
              <p:spPr>
                <a:xfrm>
                  <a:off x="1085850" y="190500"/>
                  <a:ext cx="1809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0" name="Groupe 29">
                <a:extLst>
                  <a:ext uri="{FF2B5EF4-FFF2-40B4-BE49-F238E27FC236}">
                    <a16:creationId xmlns:a16="http://schemas.microsoft.com/office/drawing/2014/main" id="{1A7EDBF8-7E57-3643-5B0A-13174B410417}"/>
                  </a:ext>
                </a:extLst>
              </p:cNvPr>
              <p:cNvGrpSpPr/>
              <p:nvPr/>
            </p:nvGrpSpPr>
            <p:grpSpPr>
              <a:xfrm>
                <a:off x="1347537" y="4764473"/>
                <a:ext cx="723900" cy="288758"/>
                <a:chOff x="0" y="0"/>
                <a:chExt cx="1266825" cy="381000"/>
              </a:xfrm>
            </p:grpSpPr>
            <p:cxnSp>
              <p:nvCxnSpPr>
                <p:cNvPr id="31" name="Connecteur droit 30">
                  <a:extLst>
                    <a:ext uri="{FF2B5EF4-FFF2-40B4-BE49-F238E27FC236}">
                      <a16:creationId xmlns:a16="http://schemas.microsoft.com/office/drawing/2014/main" id="{36886396-FF94-62D2-0C04-E4328E812BB1}"/>
                    </a:ext>
                  </a:extLst>
                </p:cNvPr>
                <p:cNvCxnSpPr/>
                <p:nvPr/>
              </p:nvCxnSpPr>
              <p:spPr>
                <a:xfrm>
                  <a:off x="0" y="190500"/>
                  <a:ext cx="1809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154903C7-BCF4-2FC5-F744-649563C061B1}"/>
                    </a:ext>
                  </a:extLst>
                </p:cNvPr>
                <p:cNvCxnSpPr/>
                <p:nvPr/>
              </p:nvCxnSpPr>
              <p:spPr>
                <a:xfrm flipV="1">
                  <a:off x="180975" y="0"/>
                  <a:ext cx="180975" cy="190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4AF23DCD-1A14-1FFE-A15D-DF04A6732011}"/>
                    </a:ext>
                  </a:extLst>
                </p:cNvPr>
                <p:cNvCxnSpPr/>
                <p:nvPr/>
              </p:nvCxnSpPr>
              <p:spPr>
                <a:xfrm>
                  <a:off x="361950" y="0"/>
                  <a:ext cx="180975" cy="381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34" name="Connecteur droit 33">
                  <a:extLst>
                    <a:ext uri="{FF2B5EF4-FFF2-40B4-BE49-F238E27FC236}">
                      <a16:creationId xmlns:a16="http://schemas.microsoft.com/office/drawing/2014/main" id="{27B4416F-3204-FA18-28A1-945288F406BF}"/>
                    </a:ext>
                  </a:extLst>
                </p:cNvPr>
                <p:cNvCxnSpPr/>
                <p:nvPr/>
              </p:nvCxnSpPr>
              <p:spPr>
                <a:xfrm flipV="1">
                  <a:off x="542925" y="0"/>
                  <a:ext cx="180975" cy="381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8145490-1CC1-CB33-ED9F-89A187F231BB}"/>
                    </a:ext>
                  </a:extLst>
                </p:cNvPr>
                <p:cNvCxnSpPr/>
                <p:nvPr/>
              </p:nvCxnSpPr>
              <p:spPr>
                <a:xfrm>
                  <a:off x="723900" y="0"/>
                  <a:ext cx="180975" cy="381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79D1DE9C-609A-006F-B87A-6042F27D0CE7}"/>
                    </a:ext>
                  </a:extLst>
                </p:cNvPr>
                <p:cNvCxnSpPr/>
                <p:nvPr/>
              </p:nvCxnSpPr>
              <p:spPr>
                <a:xfrm flipV="1">
                  <a:off x="904875" y="190500"/>
                  <a:ext cx="180975" cy="190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BC1D9776-F8C7-6F65-145C-0D36E0AFF8DC}"/>
                    </a:ext>
                  </a:extLst>
                </p:cNvPr>
                <p:cNvCxnSpPr/>
                <p:nvPr/>
              </p:nvCxnSpPr>
              <p:spPr>
                <a:xfrm>
                  <a:off x="1085850" y="190500"/>
                  <a:ext cx="1809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e 37">
                <a:extLst>
                  <a:ext uri="{FF2B5EF4-FFF2-40B4-BE49-F238E27FC236}">
                    <a16:creationId xmlns:a16="http://schemas.microsoft.com/office/drawing/2014/main" id="{C034BEA9-63C0-D4D7-A678-C4AC92256F55}"/>
                  </a:ext>
                </a:extLst>
              </p:cNvPr>
              <p:cNvGrpSpPr/>
              <p:nvPr/>
            </p:nvGrpSpPr>
            <p:grpSpPr>
              <a:xfrm>
                <a:off x="1345840" y="5408697"/>
                <a:ext cx="723900" cy="288758"/>
                <a:chOff x="0" y="0"/>
                <a:chExt cx="1266825" cy="381000"/>
              </a:xfrm>
            </p:grpSpPr>
            <p:cxnSp>
              <p:nvCxnSpPr>
                <p:cNvPr id="39" name="Connecteur droit 38">
                  <a:extLst>
                    <a:ext uri="{FF2B5EF4-FFF2-40B4-BE49-F238E27FC236}">
                      <a16:creationId xmlns:a16="http://schemas.microsoft.com/office/drawing/2014/main" id="{CB8129AA-4EEC-AEB6-4EC3-9500E5F50065}"/>
                    </a:ext>
                  </a:extLst>
                </p:cNvPr>
                <p:cNvCxnSpPr/>
                <p:nvPr/>
              </p:nvCxnSpPr>
              <p:spPr>
                <a:xfrm>
                  <a:off x="0" y="190500"/>
                  <a:ext cx="1809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A05B224F-A253-2B38-4A97-D49DE2A03B31}"/>
                    </a:ext>
                  </a:extLst>
                </p:cNvPr>
                <p:cNvCxnSpPr/>
                <p:nvPr/>
              </p:nvCxnSpPr>
              <p:spPr>
                <a:xfrm flipV="1">
                  <a:off x="180975" y="0"/>
                  <a:ext cx="180975" cy="190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1F810584-29E8-12BD-C841-2685508A6552}"/>
                    </a:ext>
                  </a:extLst>
                </p:cNvPr>
                <p:cNvCxnSpPr/>
                <p:nvPr/>
              </p:nvCxnSpPr>
              <p:spPr>
                <a:xfrm>
                  <a:off x="361950" y="0"/>
                  <a:ext cx="180975" cy="381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42" name="Connecteur droit 41">
                  <a:extLst>
                    <a:ext uri="{FF2B5EF4-FFF2-40B4-BE49-F238E27FC236}">
                      <a16:creationId xmlns:a16="http://schemas.microsoft.com/office/drawing/2014/main" id="{82B9529A-902F-48BB-437A-B2E96F8BEB55}"/>
                    </a:ext>
                  </a:extLst>
                </p:cNvPr>
                <p:cNvCxnSpPr/>
                <p:nvPr/>
              </p:nvCxnSpPr>
              <p:spPr>
                <a:xfrm flipV="1">
                  <a:off x="542925" y="0"/>
                  <a:ext cx="180975" cy="381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15676688-B70C-91FE-9CAC-5CC8051399CA}"/>
                    </a:ext>
                  </a:extLst>
                </p:cNvPr>
                <p:cNvCxnSpPr/>
                <p:nvPr/>
              </p:nvCxnSpPr>
              <p:spPr>
                <a:xfrm>
                  <a:off x="723900" y="0"/>
                  <a:ext cx="180975" cy="381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52052655-15B2-2A4E-9219-0A3D363D0E6F}"/>
                    </a:ext>
                  </a:extLst>
                </p:cNvPr>
                <p:cNvCxnSpPr/>
                <p:nvPr/>
              </p:nvCxnSpPr>
              <p:spPr>
                <a:xfrm flipV="1">
                  <a:off x="904875" y="190500"/>
                  <a:ext cx="180975" cy="190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F423A522-0201-DDA5-679C-AC1AD571734B}"/>
                    </a:ext>
                  </a:extLst>
                </p:cNvPr>
                <p:cNvCxnSpPr/>
                <p:nvPr/>
              </p:nvCxnSpPr>
              <p:spPr>
                <a:xfrm>
                  <a:off x="1085850" y="190500"/>
                  <a:ext cx="1809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6" name="Groupe 45">
                <a:extLst>
                  <a:ext uri="{FF2B5EF4-FFF2-40B4-BE49-F238E27FC236}">
                    <a16:creationId xmlns:a16="http://schemas.microsoft.com/office/drawing/2014/main" id="{63A3332A-09FD-AC63-7338-D750F3722A9B}"/>
                  </a:ext>
                </a:extLst>
              </p:cNvPr>
              <p:cNvGrpSpPr/>
              <p:nvPr/>
            </p:nvGrpSpPr>
            <p:grpSpPr>
              <a:xfrm>
                <a:off x="1357493" y="6112042"/>
                <a:ext cx="723900" cy="288758"/>
                <a:chOff x="0" y="0"/>
                <a:chExt cx="1266825" cy="381000"/>
              </a:xfrm>
            </p:grpSpPr>
            <p:cxnSp>
              <p:nvCxnSpPr>
                <p:cNvPr id="47" name="Connecteur droit 46">
                  <a:extLst>
                    <a:ext uri="{FF2B5EF4-FFF2-40B4-BE49-F238E27FC236}">
                      <a16:creationId xmlns:a16="http://schemas.microsoft.com/office/drawing/2014/main" id="{13AF12D3-1429-D1C0-7A5D-F6F114BE8B1E}"/>
                    </a:ext>
                  </a:extLst>
                </p:cNvPr>
                <p:cNvCxnSpPr/>
                <p:nvPr/>
              </p:nvCxnSpPr>
              <p:spPr>
                <a:xfrm>
                  <a:off x="0" y="190500"/>
                  <a:ext cx="1809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1C67C1AD-19AF-5631-FF4B-525CD3405320}"/>
                    </a:ext>
                  </a:extLst>
                </p:cNvPr>
                <p:cNvCxnSpPr/>
                <p:nvPr/>
              </p:nvCxnSpPr>
              <p:spPr>
                <a:xfrm flipV="1">
                  <a:off x="180975" y="0"/>
                  <a:ext cx="180975" cy="190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4377643F-AE14-581B-B571-59D53BA88466}"/>
                    </a:ext>
                  </a:extLst>
                </p:cNvPr>
                <p:cNvCxnSpPr/>
                <p:nvPr/>
              </p:nvCxnSpPr>
              <p:spPr>
                <a:xfrm>
                  <a:off x="361950" y="0"/>
                  <a:ext cx="180975" cy="381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50" name="Connecteur droit 49">
                  <a:extLst>
                    <a:ext uri="{FF2B5EF4-FFF2-40B4-BE49-F238E27FC236}">
                      <a16:creationId xmlns:a16="http://schemas.microsoft.com/office/drawing/2014/main" id="{FC134DBB-D15B-8524-67D8-0150F2E60E5A}"/>
                    </a:ext>
                  </a:extLst>
                </p:cNvPr>
                <p:cNvCxnSpPr/>
                <p:nvPr/>
              </p:nvCxnSpPr>
              <p:spPr>
                <a:xfrm flipV="1">
                  <a:off x="542925" y="0"/>
                  <a:ext cx="180975" cy="381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42D6D5E4-A80A-286B-3104-1D8E71AECC58}"/>
                    </a:ext>
                  </a:extLst>
                </p:cNvPr>
                <p:cNvCxnSpPr/>
                <p:nvPr/>
              </p:nvCxnSpPr>
              <p:spPr>
                <a:xfrm>
                  <a:off x="723900" y="0"/>
                  <a:ext cx="180975" cy="381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B3D70164-F7BC-99A5-4383-993BE2FBE276}"/>
                    </a:ext>
                  </a:extLst>
                </p:cNvPr>
                <p:cNvCxnSpPr/>
                <p:nvPr/>
              </p:nvCxnSpPr>
              <p:spPr>
                <a:xfrm flipV="1">
                  <a:off x="904875" y="190500"/>
                  <a:ext cx="180975" cy="190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8FFD33BA-2837-FCDD-5A1C-FF621BE71CDB}"/>
                    </a:ext>
                  </a:extLst>
                </p:cNvPr>
                <p:cNvCxnSpPr/>
                <p:nvPr/>
              </p:nvCxnSpPr>
              <p:spPr>
                <a:xfrm>
                  <a:off x="1085850" y="190500"/>
                  <a:ext cx="1809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4" name="Flèche : bas 53">
                <a:extLst>
                  <a:ext uri="{FF2B5EF4-FFF2-40B4-BE49-F238E27FC236}">
                    <a16:creationId xmlns:a16="http://schemas.microsoft.com/office/drawing/2014/main" id="{261FF1F5-4EA5-719C-14BF-4A1B7D79E070}"/>
                  </a:ext>
                </a:extLst>
              </p:cNvPr>
              <p:cNvSpPr/>
              <p:nvPr/>
            </p:nvSpPr>
            <p:spPr>
              <a:xfrm>
                <a:off x="1299411" y="3855207"/>
                <a:ext cx="103414" cy="288758"/>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 name="Flèche : bas 54">
                <a:extLst>
                  <a:ext uri="{FF2B5EF4-FFF2-40B4-BE49-F238E27FC236}">
                    <a16:creationId xmlns:a16="http://schemas.microsoft.com/office/drawing/2014/main" id="{B08AB082-1432-23B2-2464-7B4B3084E78E}"/>
                  </a:ext>
                </a:extLst>
              </p:cNvPr>
              <p:cNvSpPr/>
              <p:nvPr/>
            </p:nvSpPr>
            <p:spPr>
              <a:xfrm rot="10800000">
                <a:off x="1296855" y="6250154"/>
                <a:ext cx="103414" cy="288758"/>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57" name="Connecteur droit avec flèche 56">
                <a:extLst>
                  <a:ext uri="{FF2B5EF4-FFF2-40B4-BE49-F238E27FC236}">
                    <a16:creationId xmlns:a16="http://schemas.microsoft.com/office/drawing/2014/main" id="{C90C0641-08E9-BD0A-5E31-BD25C1781F34}"/>
                  </a:ext>
                </a:extLst>
              </p:cNvPr>
              <p:cNvCxnSpPr/>
              <p:nvPr/>
            </p:nvCxnSpPr>
            <p:spPr>
              <a:xfrm>
                <a:off x="1116531" y="4908852"/>
                <a:ext cx="0" cy="6442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ZoneTexte 57">
                <a:extLst>
                  <a:ext uri="{FF2B5EF4-FFF2-40B4-BE49-F238E27FC236}">
                    <a16:creationId xmlns:a16="http://schemas.microsoft.com/office/drawing/2014/main" id="{5BAA9E7D-00F2-409D-2FE6-A2CFD32E176B}"/>
                  </a:ext>
                </a:extLst>
              </p:cNvPr>
              <p:cNvSpPr txBox="1"/>
              <p:nvPr/>
            </p:nvSpPr>
            <p:spPr>
              <a:xfrm>
                <a:off x="828105" y="5053231"/>
                <a:ext cx="329394" cy="307777"/>
              </a:xfrm>
              <a:prstGeom prst="rect">
                <a:avLst/>
              </a:prstGeom>
              <a:noFill/>
            </p:spPr>
            <p:txBody>
              <a:bodyPr wrap="square" rtlCol="0">
                <a:spAutoFit/>
              </a:bodyPr>
              <a:lstStyle/>
              <a:p>
                <a:r>
                  <a:rPr lang="fr-CA" sz="1400" dirty="0">
                    <a:solidFill>
                      <a:schemeClr val="accent1"/>
                    </a:solidFill>
                  </a:rPr>
                  <a:t>L</a:t>
                </a:r>
                <a:r>
                  <a:rPr lang="fr-CA" sz="1400" baseline="-25000" dirty="0">
                    <a:solidFill>
                      <a:schemeClr val="accent1"/>
                    </a:solidFill>
                  </a:rPr>
                  <a:t>R</a:t>
                </a:r>
              </a:p>
            </p:txBody>
          </p:sp>
          <p:sp>
            <p:nvSpPr>
              <p:cNvPr id="59" name="ZoneTexte 58">
                <a:extLst>
                  <a:ext uri="{FF2B5EF4-FFF2-40B4-BE49-F238E27FC236}">
                    <a16:creationId xmlns:a16="http://schemas.microsoft.com/office/drawing/2014/main" id="{A9A9BEA5-0D86-59B6-6D62-9A8E205EFF49}"/>
                  </a:ext>
                </a:extLst>
              </p:cNvPr>
              <p:cNvSpPr txBox="1"/>
              <p:nvPr/>
            </p:nvSpPr>
            <p:spPr>
              <a:xfrm>
                <a:off x="1513430" y="4417016"/>
                <a:ext cx="329394" cy="307777"/>
              </a:xfrm>
              <a:prstGeom prst="rect">
                <a:avLst/>
              </a:prstGeom>
              <a:noFill/>
            </p:spPr>
            <p:txBody>
              <a:bodyPr wrap="square" rtlCol="0">
                <a:spAutoFit/>
              </a:bodyPr>
              <a:lstStyle/>
              <a:p>
                <a:r>
                  <a:rPr lang="fr-CA" sz="1400" dirty="0" err="1">
                    <a:solidFill>
                      <a:schemeClr val="accent1"/>
                    </a:solidFill>
                  </a:rPr>
                  <a:t>k</a:t>
                </a:r>
                <a:r>
                  <a:rPr lang="fr-CA" sz="1400" baseline="-25000" dirty="0" err="1">
                    <a:solidFill>
                      <a:schemeClr val="accent1"/>
                    </a:solidFill>
                  </a:rPr>
                  <a:t>R</a:t>
                </a:r>
                <a:endParaRPr lang="fr-CA" sz="1400" baseline="-25000" dirty="0">
                  <a:solidFill>
                    <a:schemeClr val="accent1"/>
                  </a:solidFill>
                </a:endParaRPr>
              </a:p>
            </p:txBody>
          </p:sp>
        </p:grpSp>
      </p:grpSp>
    </p:spTree>
    <p:extLst>
      <p:ext uri="{BB962C8B-B14F-4D97-AF65-F5344CB8AC3E}">
        <p14:creationId xmlns:p14="http://schemas.microsoft.com/office/powerpoint/2010/main" val="3236948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46</a:t>
            </a:fld>
            <a:endParaRPr lang="fr-FR" dirty="0"/>
          </a:p>
        </p:txBody>
      </p:sp>
      <p:sp>
        <p:nvSpPr>
          <p:cNvPr id="4" name="Espace réservé du texte 3"/>
          <p:cNvSpPr>
            <a:spLocks noGrp="1"/>
          </p:cNvSpPr>
          <p:nvPr>
            <p:ph type="body" idx="1"/>
            <p:custDataLst>
              <p:tags r:id="rId3"/>
            </p:custDataLst>
          </p:nvPr>
        </p:nvSpPr>
        <p:spPr/>
        <p:txBody>
          <a:bodyPr/>
          <a:lstStyle/>
          <a:p>
            <a:r>
              <a:rPr lang="fr-CA" dirty="0"/>
              <a:t>L’annexe [CSA S6:19 A5.2] donne des méthodes numériques et analytiques afin de déterminer la rigidité latérale des cadres en U formés des diagonales et des entretoises.</a:t>
            </a:r>
          </a:p>
          <a:p>
            <a:r>
              <a:rPr lang="fr-CA" dirty="0"/>
              <a:t>Afin d’obtenir la rigidité des cadres en U, nous utilisons le modèle numérique 3D déjà réalisé. La corde supérieure est alors enlevée et une charge unitaire de 1 kN est appliquée à chaque nœud vers l’intérieur de la passerelle.</a:t>
            </a:r>
          </a:p>
        </p:txBody>
      </p:sp>
      <p:sp>
        <p:nvSpPr>
          <p:cNvPr id="5" name="Titre 4"/>
          <p:cNvSpPr>
            <a:spLocks noGrp="1"/>
          </p:cNvSpPr>
          <p:nvPr>
            <p:ph type="title"/>
            <p:custDataLst>
              <p:tags r:id="rId4"/>
            </p:custDataLst>
          </p:nvPr>
        </p:nvSpPr>
        <p:spPr/>
        <p:txBody>
          <a:bodyPr>
            <a:normAutofit fontScale="90000"/>
          </a:bodyPr>
          <a:lstStyle/>
          <a:p>
            <a:r>
              <a:rPr lang="fr-CA"/>
              <a:t>Étape 3. </a:t>
            </a:r>
            <a:r>
              <a:rPr lang="fr-CA" dirty="0"/>
              <a:t>Calcul de la longueur effective de la corde supérieure </a:t>
            </a:r>
          </a:p>
        </p:txBody>
      </p:sp>
      <p:pic>
        <p:nvPicPr>
          <p:cNvPr id="7" name="Image 6">
            <a:extLst>
              <a:ext uri="{FF2B5EF4-FFF2-40B4-BE49-F238E27FC236}">
                <a16:creationId xmlns:a16="http://schemas.microsoft.com/office/drawing/2014/main" id="{B7555150-AC58-4A88-7232-F08DE2290398}"/>
              </a:ext>
            </a:extLst>
          </p:cNvPr>
          <p:cNvPicPr>
            <a:picLocks noChangeAspect="1"/>
          </p:cNvPicPr>
          <p:nvPr>
            <p:custDataLst>
              <p:tags r:id="rId5"/>
            </p:custDataLst>
          </p:nvPr>
        </p:nvPicPr>
        <p:blipFill>
          <a:blip r:embed="rId8"/>
          <a:stretch>
            <a:fillRect/>
          </a:stretch>
        </p:blipFill>
        <p:spPr>
          <a:xfrm>
            <a:off x="838200" y="2830244"/>
            <a:ext cx="6669074" cy="3612415"/>
          </a:xfrm>
          <a:prstGeom prst="rect">
            <a:avLst/>
          </a:prstGeom>
        </p:spPr>
      </p:pic>
      <p:graphicFrame>
        <p:nvGraphicFramePr>
          <p:cNvPr id="9" name="Tableau 8">
            <a:extLst>
              <a:ext uri="{FF2B5EF4-FFF2-40B4-BE49-F238E27FC236}">
                <a16:creationId xmlns:a16="http://schemas.microsoft.com/office/drawing/2014/main" id="{CBD1F6E1-6DFF-20FA-ED37-59CF5A878C56}"/>
              </a:ext>
            </a:extLst>
          </p:cNvPr>
          <p:cNvGraphicFramePr>
            <a:graphicFrameLocks noGrp="1"/>
          </p:cNvGraphicFramePr>
          <p:nvPr>
            <p:custDataLst>
              <p:tags r:id="rId6"/>
            </p:custDataLst>
            <p:extLst>
              <p:ext uri="{D42A27DB-BD31-4B8C-83A1-F6EECF244321}">
                <p14:modId xmlns:p14="http://schemas.microsoft.com/office/powerpoint/2010/main" val="2266002100"/>
              </p:ext>
            </p:extLst>
          </p:nvPr>
        </p:nvGraphicFramePr>
        <p:xfrm>
          <a:off x="8769220" y="2830244"/>
          <a:ext cx="2286000" cy="3476625"/>
        </p:xfrm>
        <a:graphic>
          <a:graphicData uri="http://schemas.openxmlformats.org/drawingml/2006/table">
            <a:tbl>
              <a:tblPr/>
              <a:tblGrid>
                <a:gridCol w="762000">
                  <a:extLst>
                    <a:ext uri="{9D8B030D-6E8A-4147-A177-3AD203B41FA5}">
                      <a16:colId xmlns:a16="http://schemas.microsoft.com/office/drawing/2014/main" val="340570314"/>
                    </a:ext>
                  </a:extLst>
                </a:gridCol>
                <a:gridCol w="762000">
                  <a:extLst>
                    <a:ext uri="{9D8B030D-6E8A-4147-A177-3AD203B41FA5}">
                      <a16:colId xmlns:a16="http://schemas.microsoft.com/office/drawing/2014/main" val="1514188519"/>
                    </a:ext>
                  </a:extLst>
                </a:gridCol>
                <a:gridCol w="762000">
                  <a:extLst>
                    <a:ext uri="{9D8B030D-6E8A-4147-A177-3AD203B41FA5}">
                      <a16:colId xmlns:a16="http://schemas.microsoft.com/office/drawing/2014/main" val="3781999129"/>
                    </a:ext>
                  </a:extLst>
                </a:gridCol>
              </a:tblGrid>
              <a:tr h="228600">
                <a:tc rowSpan="2">
                  <a:txBody>
                    <a:bodyPr/>
                    <a:lstStyle/>
                    <a:p>
                      <a:pPr algn="ctr" fontAlgn="ctr"/>
                      <a:r>
                        <a:rPr lang="fr-CA" sz="1100" b="1" i="0" u="none" strike="noStrike">
                          <a:solidFill>
                            <a:srgbClr val="000000"/>
                          </a:solidFill>
                          <a:effectLst/>
                          <a:latin typeface="Univers Condensed" panose="020B0506020202050204" pitchFamily="34" charset="0"/>
                        </a:rPr>
                        <a:t>Numéro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1" i="0" u="none" strike="noStrike">
                          <a:solidFill>
                            <a:srgbClr val="000000"/>
                          </a:solidFill>
                          <a:effectLst/>
                          <a:latin typeface="Univers Condensed" panose="020B0506020202050204" pitchFamily="34" charset="0"/>
                        </a:rPr>
                        <a:t>Dépl. 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1" i="0" u="none" strike="noStrike">
                          <a:solidFill>
                            <a:srgbClr val="000000"/>
                          </a:solidFill>
                          <a:effectLst/>
                          <a:latin typeface="Univers Condensed" panose="020B0506020202050204" pitchFamily="34" charset="0"/>
                        </a:rPr>
                        <a:t>k</a:t>
                      </a:r>
                      <a:r>
                        <a:rPr lang="fr-CA" sz="1100" b="1" i="0" u="none" strike="noStrike" baseline="-25000">
                          <a:solidFill>
                            <a:srgbClr val="000000"/>
                          </a:solidFill>
                          <a:effectLst/>
                          <a:latin typeface="Univers Condensed" panose="020B0506020202050204" pitchFamily="34" charset="0"/>
                        </a:rPr>
                        <a:t>r</a:t>
                      </a:r>
                      <a:endParaRPr lang="fr-CA" sz="1100" b="1" i="0" u="none" strike="noStrike">
                        <a:solidFill>
                          <a:srgbClr val="000000"/>
                        </a:solidFill>
                        <a:effectLst/>
                        <a:latin typeface="Univers Condensed" panose="020B050602020205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3067458"/>
                  </a:ext>
                </a:extLst>
              </a:tr>
              <a:tr h="190500">
                <a:tc vMerge="1">
                  <a:txBody>
                    <a:bodyPr/>
                    <a:lstStyle/>
                    <a:p>
                      <a:endParaRPr lang="fr-CA"/>
                    </a:p>
                  </a:txBody>
                  <a:tcPr/>
                </a:tc>
                <a:tc>
                  <a:txBody>
                    <a:bodyPr/>
                    <a:lstStyle/>
                    <a:p>
                      <a:pPr algn="ctr" fontAlgn="b"/>
                      <a:r>
                        <a:rPr lang="fr-CA" sz="1100" b="1" i="0" u="none" strike="noStrike">
                          <a:solidFill>
                            <a:srgbClr val="000000"/>
                          </a:solidFill>
                          <a:effectLst/>
                          <a:latin typeface="Univers Condensed" panose="020B0506020202050204" pitchFamily="34" charset="0"/>
                        </a:rPr>
                        <a:t>mm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1" i="0" u="none" strike="noStrike">
                          <a:solidFill>
                            <a:srgbClr val="000000"/>
                          </a:solidFill>
                          <a:effectLst/>
                          <a:latin typeface="Univers Condensed" panose="020B0506020202050204" pitchFamily="34" charset="0"/>
                        </a:rPr>
                        <a:t>(N/mm)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697679"/>
                  </a:ext>
                </a:extLst>
              </a:tr>
              <a:tr h="190500">
                <a:tc>
                  <a:txBody>
                    <a:bodyPr/>
                    <a:lstStyle/>
                    <a:p>
                      <a:pPr algn="l" fontAlgn="b"/>
                      <a:r>
                        <a:rPr lang="fr-CA" sz="1100" b="0" i="0" u="none" strike="noStrike">
                          <a:solidFill>
                            <a:srgbClr val="000000"/>
                          </a:solidFill>
                          <a:effectLst/>
                          <a:latin typeface="Univers Condensed" panose="020B050602020205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a:solidFill>
                            <a:srgbClr val="000000"/>
                          </a:solidFill>
                          <a:effectLst/>
                          <a:latin typeface="Univers Condensed" panose="020B050602020205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a:solidFill>
                            <a:srgbClr val="000000"/>
                          </a:solidFill>
                          <a:effectLst/>
                          <a:latin typeface="Univers Condensed" panose="020B050602020205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4446670"/>
                  </a:ext>
                </a:extLst>
              </a:tr>
              <a:tr h="190500">
                <a:tc>
                  <a:txBody>
                    <a:bodyPr/>
                    <a:lstStyle/>
                    <a:p>
                      <a:pPr algn="l" fontAlgn="b"/>
                      <a:r>
                        <a:rPr lang="fr-CA" sz="1100" b="0" i="0" u="none" strike="noStrike">
                          <a:solidFill>
                            <a:srgbClr val="000000"/>
                          </a:solidFill>
                          <a:effectLst/>
                          <a:latin typeface="Univers Condensed" panose="020B0506020202050204" pitchFamily="34" charset="0"/>
                        </a:rPr>
                        <a:t>P1_SUP02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2,015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496,4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4009694"/>
                  </a:ext>
                </a:extLst>
              </a:tr>
              <a:tr h="190500">
                <a:tc>
                  <a:txBody>
                    <a:bodyPr/>
                    <a:lstStyle/>
                    <a:p>
                      <a:pPr algn="l" fontAlgn="b"/>
                      <a:r>
                        <a:rPr lang="fr-CA" sz="1100" b="0" i="0" u="none" strike="noStrike">
                          <a:solidFill>
                            <a:srgbClr val="000000"/>
                          </a:solidFill>
                          <a:effectLst/>
                          <a:latin typeface="Univers Condensed" panose="020B0506020202050204" pitchFamily="34" charset="0"/>
                        </a:rPr>
                        <a:t>P1_SUP04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3,159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316,5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609032"/>
                  </a:ext>
                </a:extLst>
              </a:tr>
              <a:tr h="190500">
                <a:tc>
                  <a:txBody>
                    <a:bodyPr/>
                    <a:lstStyle/>
                    <a:p>
                      <a:pPr algn="l" fontAlgn="b"/>
                      <a:r>
                        <a:rPr lang="fr-CA" sz="1100" b="0" i="0" u="none" strike="noStrike">
                          <a:solidFill>
                            <a:srgbClr val="000000"/>
                          </a:solidFill>
                          <a:effectLst/>
                          <a:latin typeface="Univers Condensed" panose="020B0506020202050204" pitchFamily="34" charset="0"/>
                        </a:rPr>
                        <a:t>P1_SUP06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3,230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309,6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4142239"/>
                  </a:ext>
                </a:extLst>
              </a:tr>
              <a:tr h="190500">
                <a:tc>
                  <a:txBody>
                    <a:bodyPr/>
                    <a:lstStyle/>
                    <a:p>
                      <a:pPr algn="l" fontAlgn="b"/>
                      <a:r>
                        <a:rPr lang="fr-CA" sz="1100" b="0" i="0" u="none" strike="noStrike">
                          <a:solidFill>
                            <a:srgbClr val="000000"/>
                          </a:solidFill>
                          <a:effectLst/>
                          <a:latin typeface="Univers Condensed" panose="020B0506020202050204" pitchFamily="34" charset="0"/>
                        </a:rPr>
                        <a:t>P1_SUP08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3,244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308,3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1704677"/>
                  </a:ext>
                </a:extLst>
              </a:tr>
              <a:tr h="190500">
                <a:tc>
                  <a:txBody>
                    <a:bodyPr/>
                    <a:lstStyle/>
                    <a:p>
                      <a:pPr algn="l" fontAlgn="b"/>
                      <a:r>
                        <a:rPr lang="fr-CA" sz="1100" b="0" i="0" u="none" strike="noStrike">
                          <a:solidFill>
                            <a:srgbClr val="000000"/>
                          </a:solidFill>
                          <a:effectLst/>
                          <a:latin typeface="Univers Condensed" panose="020B0506020202050204" pitchFamily="34" charset="0"/>
                        </a:rPr>
                        <a:t>P1_SUP10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307,8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0053830"/>
                  </a:ext>
                </a:extLst>
              </a:tr>
              <a:tr h="190500">
                <a:tc>
                  <a:txBody>
                    <a:bodyPr/>
                    <a:lstStyle/>
                    <a:p>
                      <a:pPr algn="l" fontAlgn="b"/>
                      <a:r>
                        <a:rPr lang="fr-CA" sz="1100" b="0" i="0" u="none" strike="noStrike">
                          <a:solidFill>
                            <a:srgbClr val="000000"/>
                          </a:solidFill>
                          <a:effectLst/>
                          <a:latin typeface="Univers Condensed" panose="020B0506020202050204" pitchFamily="34" charset="0"/>
                        </a:rPr>
                        <a:t>P1_SUP12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3,252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307,5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1665351"/>
                  </a:ext>
                </a:extLst>
              </a:tr>
              <a:tr h="190500">
                <a:tc>
                  <a:txBody>
                    <a:bodyPr/>
                    <a:lstStyle/>
                    <a:p>
                      <a:pPr algn="l" fontAlgn="b"/>
                      <a:r>
                        <a:rPr lang="fr-CA" sz="1100" b="0" i="0" u="none" strike="noStrike">
                          <a:solidFill>
                            <a:srgbClr val="000000"/>
                          </a:solidFill>
                          <a:effectLst/>
                          <a:latin typeface="Univers Condensed" panose="020B0506020202050204" pitchFamily="34" charset="0"/>
                        </a:rPr>
                        <a:t>P1_SUP14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307,2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0732258"/>
                  </a:ext>
                </a:extLst>
              </a:tr>
              <a:tr h="190500">
                <a:tc>
                  <a:txBody>
                    <a:bodyPr/>
                    <a:lstStyle/>
                    <a:p>
                      <a:pPr algn="l" fontAlgn="b"/>
                      <a:r>
                        <a:rPr lang="fr-CA" sz="1100" b="0" i="0" u="none" strike="noStrike">
                          <a:solidFill>
                            <a:srgbClr val="000000"/>
                          </a:solidFill>
                          <a:effectLst/>
                          <a:latin typeface="Univers Condensed" panose="020B0506020202050204" pitchFamily="34" charset="0"/>
                        </a:rPr>
                        <a:t>P1_SUP16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307,3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6504423"/>
                  </a:ext>
                </a:extLst>
              </a:tr>
              <a:tr h="190500">
                <a:tc>
                  <a:txBody>
                    <a:bodyPr/>
                    <a:lstStyle/>
                    <a:p>
                      <a:pPr algn="l" fontAlgn="b"/>
                      <a:r>
                        <a:rPr lang="fr-CA" sz="1100" b="0" i="0" u="none" strike="noStrike">
                          <a:solidFill>
                            <a:srgbClr val="000000"/>
                          </a:solidFill>
                          <a:effectLst/>
                          <a:latin typeface="Univers Condensed" panose="020B0506020202050204" pitchFamily="34" charset="0"/>
                        </a:rPr>
                        <a:t>P1_SUP18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307,0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824431"/>
                  </a:ext>
                </a:extLst>
              </a:tr>
              <a:tr h="190500">
                <a:tc>
                  <a:txBody>
                    <a:bodyPr/>
                    <a:lstStyle/>
                    <a:p>
                      <a:pPr algn="l" fontAlgn="b"/>
                      <a:r>
                        <a:rPr lang="fr-CA" sz="1100" b="0" i="0" u="none" strike="noStrike">
                          <a:solidFill>
                            <a:srgbClr val="000000"/>
                          </a:solidFill>
                          <a:effectLst/>
                          <a:latin typeface="Univers Condensed" panose="020B0506020202050204" pitchFamily="34" charset="0"/>
                        </a:rPr>
                        <a:t>P1_SUP20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306,8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801037"/>
                  </a:ext>
                </a:extLst>
              </a:tr>
              <a:tr h="190500">
                <a:tc>
                  <a:txBody>
                    <a:bodyPr/>
                    <a:lstStyle/>
                    <a:p>
                      <a:pPr algn="l" fontAlgn="b"/>
                      <a:r>
                        <a:rPr lang="fr-CA" sz="1100" b="0" i="0" u="none" strike="noStrike">
                          <a:solidFill>
                            <a:srgbClr val="000000"/>
                          </a:solidFill>
                          <a:effectLst/>
                          <a:latin typeface="Univers Condensed" panose="020B0506020202050204" pitchFamily="34" charset="0"/>
                        </a:rPr>
                        <a:t>P1_SUP22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307,0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6540630"/>
                  </a:ext>
                </a:extLst>
              </a:tr>
              <a:tr h="190500">
                <a:tc>
                  <a:txBody>
                    <a:bodyPr/>
                    <a:lstStyle/>
                    <a:p>
                      <a:pPr algn="l" fontAlgn="b"/>
                      <a:r>
                        <a:rPr lang="fr-CA" sz="1100" b="0" i="0" u="none" strike="noStrike">
                          <a:solidFill>
                            <a:srgbClr val="000000"/>
                          </a:solidFill>
                          <a:effectLst/>
                          <a:latin typeface="Univers Condensed" panose="020B0506020202050204" pitchFamily="34" charset="0"/>
                        </a:rPr>
                        <a:t>P1_SUP24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306,9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5662088"/>
                  </a:ext>
                </a:extLst>
              </a:tr>
              <a:tr h="190500">
                <a:tc>
                  <a:txBody>
                    <a:bodyPr/>
                    <a:lstStyle/>
                    <a:p>
                      <a:pPr algn="l" fontAlgn="b"/>
                      <a:r>
                        <a:rPr lang="fr-CA" sz="1100" b="0" i="0" u="none" strike="noStrike">
                          <a:solidFill>
                            <a:srgbClr val="000000"/>
                          </a:solidFill>
                          <a:effectLst/>
                          <a:latin typeface="Univers Condensed" panose="020B0506020202050204" pitchFamily="34" charset="0"/>
                        </a:rPr>
                        <a:t>P1_SUP26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3,239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308,8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8321074"/>
                  </a:ext>
                </a:extLst>
              </a:tr>
              <a:tr h="190500">
                <a:tc>
                  <a:txBody>
                    <a:bodyPr/>
                    <a:lstStyle/>
                    <a:p>
                      <a:pPr algn="l" fontAlgn="b"/>
                      <a:r>
                        <a:rPr lang="fr-CA" sz="1100" b="0" i="0" u="none" strike="noStrike">
                          <a:solidFill>
                            <a:srgbClr val="000000"/>
                          </a:solidFill>
                          <a:effectLst/>
                          <a:latin typeface="Univers Condensed" panose="020B0506020202050204" pitchFamily="34" charset="0"/>
                        </a:rPr>
                        <a:t>P1_SUP28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3,188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313,7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837616"/>
                  </a:ext>
                </a:extLst>
              </a:tr>
              <a:tr h="200025">
                <a:tc>
                  <a:txBody>
                    <a:bodyPr/>
                    <a:lstStyle/>
                    <a:p>
                      <a:pPr algn="l" fontAlgn="b"/>
                      <a:r>
                        <a:rPr lang="fr-CA" sz="1100" b="0" i="0" u="none" strike="noStrike">
                          <a:solidFill>
                            <a:srgbClr val="000000"/>
                          </a:solidFill>
                          <a:effectLst/>
                          <a:latin typeface="Univers Condensed" panose="020B0506020202050204" pitchFamily="34" charset="0"/>
                        </a:rPr>
                        <a:t>P1_SUP30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effectLst/>
                          <a:latin typeface="Univers Condensed" panose="020B0506020202050204" pitchFamily="34" charset="0"/>
                        </a:rPr>
                        <a:t>1,975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506,4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9169753"/>
                  </a:ext>
                </a:extLst>
              </a:tr>
            </a:tbl>
          </a:graphicData>
        </a:graphic>
      </p:graphicFrame>
    </p:spTree>
    <p:extLst>
      <p:ext uri="{BB962C8B-B14F-4D97-AF65-F5344CB8AC3E}">
        <p14:creationId xmlns:p14="http://schemas.microsoft.com/office/powerpoint/2010/main" val="3675708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47</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2"/>
                <a:ext cx="10513982" cy="4586288"/>
              </a:xfrm>
            </p:spPr>
            <p:txBody>
              <a:bodyPr>
                <a:normAutofit fontScale="25000" lnSpcReduction="20000"/>
              </a:bodyPr>
              <a:lstStyle/>
              <a:p>
                <a:pPr>
                  <a:lnSpc>
                    <a:spcPct val="120000"/>
                  </a:lnSpc>
                </a:pPr>
                <a:r>
                  <a:rPr lang="fr-CA" sz="6400" dirty="0"/>
                  <a:t>Comme mentionnée à l’article [CSA S7:23 A5.7.2.1], la méthode présentée à l’annexe [CSA S6:19 A5.2] peut donner des résultats très conservateurs. Cet annexe sera d’ailleurs modifié dans la prochaine édition de la norme S6:25 pour les ponts de type « Warren ». Pour ce type de pont, en utilisant la plus petite valeur de rigidité déterminée précédemment, la charge de flambement élastique devrait être la plus petite valeur entre</a:t>
                </a:r>
              </a:p>
              <a:p>
                <a:endParaRPr lang="fr-CA" sz="6400" dirty="0"/>
              </a:p>
              <a:p>
                <a:r>
                  <a:rPr lang="fr-CA" sz="6400" dirty="0"/>
                  <a:t>a) </a:t>
                </a:r>
                <a14:m>
                  <m:oMath xmlns:m="http://schemas.openxmlformats.org/officeDocument/2006/math">
                    <m:sSub>
                      <m:sSubPr>
                        <m:ctrlPr>
                          <a:rPr lang="fr-CA" sz="6400" i="1" smtClean="0">
                            <a:latin typeface="Cambria Math" panose="02040503050406030204" pitchFamily="18" charset="0"/>
                          </a:rPr>
                        </m:ctrlPr>
                      </m:sSubPr>
                      <m:e>
                        <m:r>
                          <a:rPr lang="fr-CA" sz="6400" b="0" i="1" smtClean="0">
                            <a:latin typeface="Cambria Math" panose="02040503050406030204" pitchFamily="18" charset="0"/>
                          </a:rPr>
                          <m:t>𝐶</m:t>
                        </m:r>
                      </m:e>
                      <m:sub>
                        <m:r>
                          <a:rPr lang="fr-CA" sz="6400" b="0" i="1" smtClean="0">
                            <a:latin typeface="Cambria Math" panose="02040503050406030204" pitchFamily="18" charset="0"/>
                          </a:rPr>
                          <m:t>𝑒</m:t>
                        </m:r>
                      </m:sub>
                    </m:sSub>
                    <m:r>
                      <a:rPr lang="fr-CA" sz="6400" b="0" i="1" smtClean="0">
                        <a:latin typeface="Cambria Math" panose="02040503050406030204" pitchFamily="18" charset="0"/>
                      </a:rPr>
                      <m:t>=2</m:t>
                    </m:r>
                    <m:rad>
                      <m:radPr>
                        <m:degHide m:val="on"/>
                        <m:ctrlPr>
                          <a:rPr lang="fr-CA" sz="6400" b="0" i="1" smtClean="0">
                            <a:latin typeface="Cambria Math" panose="02040503050406030204" pitchFamily="18" charset="0"/>
                          </a:rPr>
                        </m:ctrlPr>
                      </m:radPr>
                      <m:deg/>
                      <m:e>
                        <m:f>
                          <m:fPr>
                            <m:ctrlPr>
                              <a:rPr lang="fr-CA" sz="6400" b="0" i="1" smtClean="0">
                                <a:latin typeface="Cambria Math" panose="02040503050406030204" pitchFamily="18" charset="0"/>
                              </a:rPr>
                            </m:ctrlPr>
                          </m:fPr>
                          <m:num>
                            <m:sSub>
                              <m:sSubPr>
                                <m:ctrlPr>
                                  <a:rPr lang="fr-CA" sz="6400" b="0" i="1" smtClean="0">
                                    <a:latin typeface="Cambria Math" panose="02040503050406030204" pitchFamily="18" charset="0"/>
                                  </a:rPr>
                                </m:ctrlPr>
                              </m:sSubPr>
                              <m:e>
                                <m:r>
                                  <a:rPr lang="fr-CA" sz="6400" b="0" i="1" smtClean="0">
                                    <a:latin typeface="Cambria Math" panose="02040503050406030204" pitchFamily="18" charset="0"/>
                                  </a:rPr>
                                  <m:t>𝑘</m:t>
                                </m:r>
                              </m:e>
                              <m:sub>
                                <m:r>
                                  <a:rPr lang="fr-CA" sz="6400" b="0" i="1" smtClean="0">
                                    <a:latin typeface="Cambria Math" panose="02040503050406030204" pitchFamily="18" charset="0"/>
                                  </a:rPr>
                                  <m:t>𝑅</m:t>
                                </m:r>
                                <m:r>
                                  <a:rPr lang="fr-CA" sz="6400" b="0" i="1" smtClean="0">
                                    <a:latin typeface="Cambria Math" panose="02040503050406030204" pitchFamily="18" charset="0"/>
                                  </a:rPr>
                                  <m:t> </m:t>
                                </m:r>
                              </m:sub>
                            </m:sSub>
                            <m:r>
                              <a:rPr lang="fr-CA" sz="6400" b="0" i="1" smtClean="0">
                                <a:latin typeface="Cambria Math" panose="02040503050406030204" pitchFamily="18" charset="0"/>
                              </a:rPr>
                              <m:t>𝐸</m:t>
                            </m:r>
                            <m:sSub>
                              <m:sSubPr>
                                <m:ctrlPr>
                                  <a:rPr lang="fr-CA" sz="6400" b="0" i="1" smtClean="0">
                                    <a:latin typeface="Cambria Math" panose="02040503050406030204" pitchFamily="18" charset="0"/>
                                  </a:rPr>
                                </m:ctrlPr>
                              </m:sSubPr>
                              <m:e>
                                <m:r>
                                  <a:rPr lang="fr-CA" sz="6400" b="0" i="1" smtClean="0">
                                    <a:latin typeface="Cambria Math" panose="02040503050406030204" pitchFamily="18" charset="0"/>
                                  </a:rPr>
                                  <m:t> </m:t>
                                </m:r>
                                <m:r>
                                  <a:rPr lang="fr-CA" sz="6400" b="0" i="1" smtClean="0">
                                    <a:latin typeface="Cambria Math" panose="02040503050406030204" pitchFamily="18" charset="0"/>
                                  </a:rPr>
                                  <m:t>𝐼</m:t>
                                </m:r>
                              </m:e>
                              <m:sub>
                                <m:r>
                                  <a:rPr lang="fr-CA" sz="6400" b="0" i="1" smtClean="0">
                                    <a:latin typeface="Cambria Math" panose="02040503050406030204" pitchFamily="18" charset="0"/>
                                  </a:rPr>
                                  <m:t>𝑡𝑐</m:t>
                                </m:r>
                              </m:sub>
                            </m:sSub>
                          </m:num>
                          <m:den>
                            <m:sSub>
                              <m:sSubPr>
                                <m:ctrlPr>
                                  <a:rPr lang="fr-CA" sz="6400" b="0" i="1" smtClean="0">
                                    <a:latin typeface="Cambria Math" panose="02040503050406030204" pitchFamily="18" charset="0"/>
                                  </a:rPr>
                                </m:ctrlPr>
                              </m:sSubPr>
                              <m:e>
                                <m:r>
                                  <a:rPr lang="fr-CA" sz="6400" b="0" i="1" smtClean="0">
                                    <a:latin typeface="Cambria Math" panose="02040503050406030204" pitchFamily="18" charset="0"/>
                                  </a:rPr>
                                  <m:t>𝐿</m:t>
                                </m:r>
                              </m:e>
                              <m:sub>
                                <m:r>
                                  <a:rPr lang="fr-CA" sz="6400" b="0" i="1" smtClean="0">
                                    <a:latin typeface="Cambria Math" panose="02040503050406030204" pitchFamily="18" charset="0"/>
                                  </a:rPr>
                                  <m:t>𝑅</m:t>
                                </m:r>
                              </m:sub>
                            </m:sSub>
                          </m:den>
                        </m:f>
                      </m:e>
                    </m:rad>
                    <m:r>
                      <a:rPr lang="fr-CA" sz="6400" b="0" i="1" smtClean="0">
                        <a:latin typeface="Cambria Math" panose="02040503050406030204" pitchFamily="18" charset="0"/>
                      </a:rPr>
                      <m:t>=</m:t>
                    </m:r>
                  </m:oMath>
                </a14:m>
                <a:r>
                  <a:rPr lang="fr-CA" sz="6400" dirty="0"/>
                  <a:t> </a:t>
                </a:r>
                <a14:m>
                  <m:oMath xmlns:m="http://schemas.openxmlformats.org/officeDocument/2006/math">
                    <m:r>
                      <a:rPr lang="fr-CA" sz="6400" i="1">
                        <a:latin typeface="Cambria Math" panose="02040503050406030204" pitchFamily="18" charset="0"/>
                      </a:rPr>
                      <m:t>2</m:t>
                    </m:r>
                    <m:rad>
                      <m:radPr>
                        <m:degHide m:val="on"/>
                        <m:ctrlPr>
                          <a:rPr lang="fr-CA" sz="6400" i="1">
                            <a:latin typeface="Cambria Math" panose="02040503050406030204" pitchFamily="18" charset="0"/>
                          </a:rPr>
                        </m:ctrlPr>
                      </m:radPr>
                      <m:deg/>
                      <m:e>
                        <m:f>
                          <m:fPr>
                            <m:ctrlPr>
                              <a:rPr lang="fr-CA" sz="6400" i="1">
                                <a:latin typeface="Cambria Math" panose="02040503050406030204" pitchFamily="18" charset="0"/>
                              </a:rPr>
                            </m:ctrlPr>
                          </m:fPr>
                          <m:num>
                            <m:r>
                              <a:rPr lang="fr-CA" sz="6400" b="0" i="1" smtClean="0">
                                <a:latin typeface="Cambria Math" panose="02040503050406030204" pitchFamily="18" charset="0"/>
                              </a:rPr>
                              <m:t>307</m:t>
                            </m:r>
                            <m:f>
                              <m:fPr>
                                <m:ctrlPr>
                                  <a:rPr lang="fr-CA" sz="6400" b="0" i="1" smtClean="0">
                                    <a:latin typeface="Cambria Math" panose="02040503050406030204" pitchFamily="18" charset="0"/>
                                  </a:rPr>
                                </m:ctrlPr>
                              </m:fPr>
                              <m:num>
                                <m:r>
                                  <a:rPr lang="fr-CA" sz="6400" b="0" i="1" smtClean="0">
                                    <a:latin typeface="Cambria Math" panose="02040503050406030204" pitchFamily="18" charset="0"/>
                                  </a:rPr>
                                  <m:t>𝑁</m:t>
                                </m:r>
                              </m:num>
                              <m:den>
                                <m:r>
                                  <a:rPr lang="fr-CA" sz="6400" b="0" i="1" smtClean="0">
                                    <a:latin typeface="Cambria Math" panose="02040503050406030204" pitchFamily="18" charset="0"/>
                                  </a:rPr>
                                  <m:t>𝑚𝑚</m:t>
                                </m:r>
                              </m:den>
                            </m:f>
                            <m:r>
                              <a:rPr lang="fr-CA" sz="6400" b="0" i="1" smtClean="0">
                                <a:latin typeface="Cambria Math" panose="02040503050406030204" pitchFamily="18" charset="0"/>
                              </a:rPr>
                              <m:t> </m:t>
                            </m:r>
                            <m:r>
                              <a:rPr lang="fr-CA" sz="6400" b="0" i="1" smtClean="0">
                                <a:latin typeface="Cambria Math" panose="02040503050406030204" pitchFamily="18" charset="0"/>
                                <a:ea typeface="Cambria Math" panose="02040503050406030204" pitchFamily="18" charset="0"/>
                              </a:rPr>
                              <m:t>∙ 70000 </m:t>
                            </m:r>
                            <m:f>
                              <m:fPr>
                                <m:ctrlPr>
                                  <a:rPr lang="fr-CA" sz="6400" b="0" i="1" smtClean="0">
                                    <a:latin typeface="Cambria Math" panose="02040503050406030204" pitchFamily="18" charset="0"/>
                                    <a:ea typeface="Cambria Math" panose="02040503050406030204" pitchFamily="18" charset="0"/>
                                  </a:rPr>
                                </m:ctrlPr>
                              </m:fPr>
                              <m:num>
                                <m:r>
                                  <a:rPr lang="fr-CA" sz="6400" b="0" i="1" smtClean="0">
                                    <a:latin typeface="Cambria Math" panose="02040503050406030204" pitchFamily="18" charset="0"/>
                                    <a:ea typeface="Cambria Math" panose="02040503050406030204" pitchFamily="18" charset="0"/>
                                  </a:rPr>
                                  <m:t>𝑁</m:t>
                                </m:r>
                              </m:num>
                              <m:den>
                                <m:r>
                                  <a:rPr lang="fr-CA" sz="6400" b="0" i="1" smtClean="0">
                                    <a:latin typeface="Cambria Math" panose="02040503050406030204" pitchFamily="18" charset="0"/>
                                    <a:ea typeface="Cambria Math" panose="02040503050406030204" pitchFamily="18" charset="0"/>
                                  </a:rPr>
                                  <m:t>𝑚</m:t>
                                </m:r>
                                <m:sSup>
                                  <m:sSupPr>
                                    <m:ctrlPr>
                                      <a:rPr lang="fr-CA" sz="6400" b="0" i="1" smtClean="0">
                                        <a:latin typeface="Cambria Math" panose="02040503050406030204" pitchFamily="18" charset="0"/>
                                        <a:ea typeface="Cambria Math" panose="02040503050406030204" pitchFamily="18" charset="0"/>
                                      </a:rPr>
                                    </m:ctrlPr>
                                  </m:sSupPr>
                                  <m:e>
                                    <m:r>
                                      <a:rPr lang="fr-CA" sz="6400" b="0" i="1" smtClean="0">
                                        <a:latin typeface="Cambria Math" panose="02040503050406030204" pitchFamily="18" charset="0"/>
                                        <a:ea typeface="Cambria Math" panose="02040503050406030204" pitchFamily="18" charset="0"/>
                                      </a:rPr>
                                      <m:t>𝑚</m:t>
                                    </m:r>
                                  </m:e>
                                  <m:sup>
                                    <m:r>
                                      <a:rPr lang="fr-CA" sz="6400" b="0" i="1" smtClean="0">
                                        <a:latin typeface="Cambria Math" panose="02040503050406030204" pitchFamily="18" charset="0"/>
                                        <a:ea typeface="Cambria Math" panose="02040503050406030204" pitchFamily="18" charset="0"/>
                                      </a:rPr>
                                      <m:t>2</m:t>
                                    </m:r>
                                  </m:sup>
                                </m:sSup>
                              </m:den>
                            </m:f>
                            <m:r>
                              <a:rPr lang="fr-CA" sz="6400" b="0" i="1" smtClean="0">
                                <a:latin typeface="Cambria Math" panose="02040503050406030204" pitchFamily="18" charset="0"/>
                                <a:ea typeface="Cambria Math" panose="02040503050406030204" pitchFamily="18" charset="0"/>
                              </a:rPr>
                              <m:t> ∙58,8 </m:t>
                            </m:r>
                            <m:r>
                              <a:rPr lang="fr-CA" sz="6400" b="0" i="1" smtClean="0">
                                <a:latin typeface="Cambria Math" panose="02040503050406030204" pitchFamily="18" charset="0"/>
                                <a:ea typeface="Cambria Math" panose="02040503050406030204" pitchFamily="18" charset="0"/>
                              </a:rPr>
                              <m:t>𝑥</m:t>
                            </m:r>
                            <m:r>
                              <a:rPr lang="fr-CA" sz="6400" b="0" i="1" smtClean="0">
                                <a:latin typeface="Cambria Math" panose="02040503050406030204" pitchFamily="18" charset="0"/>
                                <a:ea typeface="Cambria Math" panose="02040503050406030204" pitchFamily="18" charset="0"/>
                              </a:rPr>
                              <m:t> </m:t>
                            </m:r>
                            <m:sSup>
                              <m:sSupPr>
                                <m:ctrlPr>
                                  <a:rPr lang="fr-CA" sz="6400" b="0" i="1" smtClean="0">
                                    <a:latin typeface="Cambria Math" panose="02040503050406030204" pitchFamily="18" charset="0"/>
                                    <a:ea typeface="Cambria Math" panose="02040503050406030204" pitchFamily="18" charset="0"/>
                                  </a:rPr>
                                </m:ctrlPr>
                              </m:sSupPr>
                              <m:e>
                                <m:r>
                                  <a:rPr lang="fr-CA" sz="6400" b="0" i="1" smtClean="0">
                                    <a:latin typeface="Cambria Math" panose="02040503050406030204" pitchFamily="18" charset="0"/>
                                    <a:ea typeface="Cambria Math" panose="02040503050406030204" pitchFamily="18" charset="0"/>
                                  </a:rPr>
                                  <m:t>10</m:t>
                                </m:r>
                              </m:e>
                              <m:sup>
                                <m:r>
                                  <a:rPr lang="fr-CA" sz="6400" b="0" i="1" smtClean="0">
                                    <a:latin typeface="Cambria Math" panose="02040503050406030204" pitchFamily="18" charset="0"/>
                                    <a:ea typeface="Cambria Math" panose="02040503050406030204" pitchFamily="18" charset="0"/>
                                  </a:rPr>
                                  <m:t>6</m:t>
                                </m:r>
                              </m:sup>
                            </m:sSup>
                            <m:r>
                              <a:rPr lang="fr-CA" sz="6400" b="0" i="1" smtClean="0">
                                <a:latin typeface="Cambria Math" panose="02040503050406030204" pitchFamily="18" charset="0"/>
                                <a:ea typeface="Cambria Math" panose="02040503050406030204" pitchFamily="18" charset="0"/>
                              </a:rPr>
                              <m:t> </m:t>
                            </m:r>
                            <m:sSup>
                              <m:sSupPr>
                                <m:ctrlPr>
                                  <a:rPr lang="fr-CA" sz="6400" b="0" i="1" smtClean="0">
                                    <a:latin typeface="Cambria Math" panose="02040503050406030204" pitchFamily="18" charset="0"/>
                                    <a:ea typeface="Cambria Math" panose="02040503050406030204" pitchFamily="18" charset="0"/>
                                  </a:rPr>
                                </m:ctrlPr>
                              </m:sSupPr>
                              <m:e>
                                <m:r>
                                  <a:rPr lang="fr-CA" sz="6400" b="0" i="1" smtClean="0">
                                    <a:latin typeface="Cambria Math" panose="02040503050406030204" pitchFamily="18" charset="0"/>
                                    <a:ea typeface="Cambria Math" panose="02040503050406030204" pitchFamily="18" charset="0"/>
                                  </a:rPr>
                                  <m:t>𝑚𝑚</m:t>
                                </m:r>
                              </m:e>
                              <m:sup>
                                <m:r>
                                  <a:rPr lang="fr-CA" sz="6400" b="0" i="1" smtClean="0">
                                    <a:latin typeface="Cambria Math" panose="02040503050406030204" pitchFamily="18" charset="0"/>
                                    <a:ea typeface="Cambria Math" panose="02040503050406030204" pitchFamily="18" charset="0"/>
                                  </a:rPr>
                                  <m:t>4</m:t>
                                </m:r>
                              </m:sup>
                            </m:sSup>
                          </m:num>
                          <m:den>
                            <m:r>
                              <a:rPr lang="fr-CA" sz="6400" b="0" i="1" smtClean="0">
                                <a:latin typeface="Cambria Math" panose="02040503050406030204" pitchFamily="18" charset="0"/>
                              </a:rPr>
                              <m:t>2200 </m:t>
                            </m:r>
                            <m:r>
                              <a:rPr lang="fr-CA" sz="6400" b="0" i="1" smtClean="0">
                                <a:latin typeface="Cambria Math" panose="02040503050406030204" pitchFamily="18" charset="0"/>
                              </a:rPr>
                              <m:t>𝑚𝑚</m:t>
                            </m:r>
                          </m:den>
                        </m:f>
                      </m:e>
                    </m:rad>
                    <m:r>
                      <a:rPr lang="fr-CA" sz="6400" b="0" i="1" smtClean="0">
                        <a:latin typeface="Cambria Math" panose="02040503050406030204" pitchFamily="18" charset="0"/>
                      </a:rPr>
                      <m:t>=</m:t>
                    </m:r>
                  </m:oMath>
                </a14:m>
                <a:r>
                  <a:rPr lang="fr-CA" sz="6400" dirty="0"/>
                  <a:t>1516 kN</a:t>
                </a:r>
              </a:p>
              <a:p>
                <a:r>
                  <a:rPr lang="fr-CA" sz="6400" dirty="0"/>
                  <a:t>b) </a:t>
                </a:r>
                <a14:m>
                  <m:oMath xmlns:m="http://schemas.openxmlformats.org/officeDocument/2006/math">
                    <m:sSub>
                      <m:sSubPr>
                        <m:ctrlPr>
                          <a:rPr lang="fr-CA" sz="6400" i="1" smtClean="0">
                            <a:latin typeface="Cambria Math" panose="02040503050406030204" pitchFamily="18" charset="0"/>
                          </a:rPr>
                        </m:ctrlPr>
                      </m:sSubPr>
                      <m:e>
                        <m:r>
                          <a:rPr lang="fr-CA" sz="6400" b="0" i="1" smtClean="0">
                            <a:latin typeface="Cambria Math" panose="02040503050406030204" pitchFamily="18" charset="0"/>
                          </a:rPr>
                          <m:t>𝐶</m:t>
                        </m:r>
                      </m:e>
                      <m:sub>
                        <m:r>
                          <a:rPr lang="fr-CA" sz="6400" b="0" i="1" smtClean="0">
                            <a:latin typeface="Cambria Math" panose="02040503050406030204" pitchFamily="18" charset="0"/>
                          </a:rPr>
                          <m:t>𝑒</m:t>
                        </m:r>
                      </m:sub>
                    </m:sSub>
                    <m:r>
                      <a:rPr lang="fr-CA" sz="6400" b="0" i="1" smtClean="0">
                        <a:latin typeface="Cambria Math" panose="02040503050406030204" pitchFamily="18" charset="0"/>
                      </a:rPr>
                      <m:t>=</m:t>
                    </m:r>
                    <m:r>
                      <a:rPr lang="fr-CA" sz="6400" b="0" i="1" smtClean="0">
                        <a:latin typeface="Cambria Math" panose="02040503050406030204" pitchFamily="18" charset="0"/>
                      </a:rPr>
                      <m:t>𝐸</m:t>
                    </m:r>
                    <m:r>
                      <a:rPr lang="fr-CA" sz="6400" b="0" i="1" smtClean="0">
                        <a:latin typeface="Cambria Math" panose="02040503050406030204" pitchFamily="18" charset="0"/>
                      </a:rPr>
                      <m:t> </m:t>
                    </m:r>
                    <m:sSub>
                      <m:sSubPr>
                        <m:ctrlPr>
                          <a:rPr lang="fr-CA" sz="6400" b="0" i="1" smtClean="0">
                            <a:latin typeface="Cambria Math" panose="02040503050406030204" pitchFamily="18" charset="0"/>
                          </a:rPr>
                        </m:ctrlPr>
                      </m:sSubPr>
                      <m:e>
                        <m:r>
                          <a:rPr lang="fr-CA" sz="6400" b="0" i="1" smtClean="0">
                            <a:latin typeface="Cambria Math" panose="02040503050406030204" pitchFamily="18" charset="0"/>
                          </a:rPr>
                          <m:t>𝐼</m:t>
                        </m:r>
                      </m:e>
                      <m:sub>
                        <m:r>
                          <a:rPr lang="fr-CA" sz="6400" b="0" i="1" smtClean="0">
                            <a:latin typeface="Cambria Math" panose="02040503050406030204" pitchFamily="18" charset="0"/>
                          </a:rPr>
                          <m:t>𝑡𝑐</m:t>
                        </m:r>
                      </m:sub>
                    </m:sSub>
                    <m:sSup>
                      <m:sSupPr>
                        <m:ctrlPr>
                          <a:rPr lang="fr-CA" sz="6400" b="0" i="1" smtClean="0">
                            <a:latin typeface="Cambria Math" panose="02040503050406030204" pitchFamily="18" charset="0"/>
                          </a:rPr>
                        </m:ctrlPr>
                      </m:sSupPr>
                      <m:e>
                        <m:d>
                          <m:dPr>
                            <m:ctrlPr>
                              <a:rPr lang="fr-CA" sz="6400" b="0" i="1" smtClean="0">
                                <a:latin typeface="Cambria Math" panose="02040503050406030204" pitchFamily="18" charset="0"/>
                              </a:rPr>
                            </m:ctrlPr>
                          </m:dPr>
                          <m:e>
                            <m:f>
                              <m:fPr>
                                <m:ctrlPr>
                                  <a:rPr lang="fr-CA" sz="6400" b="0" i="1" smtClean="0">
                                    <a:latin typeface="Cambria Math" panose="02040503050406030204" pitchFamily="18" charset="0"/>
                                  </a:rPr>
                                </m:ctrlPr>
                              </m:fPr>
                              <m:num>
                                <m:r>
                                  <a:rPr lang="fr-CA" sz="6400" b="0" i="1" smtClean="0">
                                    <a:latin typeface="Cambria Math" panose="02040503050406030204" pitchFamily="18" charset="0"/>
                                    <a:ea typeface="Cambria Math" panose="02040503050406030204" pitchFamily="18" charset="0"/>
                                  </a:rPr>
                                  <m:t>𝜋</m:t>
                                </m:r>
                              </m:num>
                              <m:den>
                                <m:sSub>
                                  <m:sSubPr>
                                    <m:ctrlPr>
                                      <a:rPr lang="fr-CA" sz="6400" b="0" i="1" smtClean="0">
                                        <a:latin typeface="Cambria Math" panose="02040503050406030204" pitchFamily="18" charset="0"/>
                                      </a:rPr>
                                    </m:ctrlPr>
                                  </m:sSubPr>
                                  <m:e>
                                    <m:r>
                                      <a:rPr lang="fr-CA" sz="6400" b="0" i="1" smtClean="0">
                                        <a:latin typeface="Cambria Math" panose="02040503050406030204" pitchFamily="18" charset="0"/>
                                      </a:rPr>
                                      <m:t>𝐿</m:t>
                                    </m:r>
                                  </m:e>
                                  <m:sub>
                                    <m:r>
                                      <a:rPr lang="fr-CA" sz="6400" b="0" i="1" smtClean="0">
                                        <a:latin typeface="Cambria Math" panose="02040503050406030204" pitchFamily="18" charset="0"/>
                                      </a:rPr>
                                      <m:t>𝑅</m:t>
                                    </m:r>
                                  </m:sub>
                                </m:sSub>
                              </m:den>
                            </m:f>
                          </m:e>
                        </m:d>
                      </m:e>
                      <m:sup>
                        <m:r>
                          <a:rPr lang="fr-CA" sz="6400" b="0" i="1" smtClean="0">
                            <a:latin typeface="Cambria Math" panose="02040503050406030204" pitchFamily="18" charset="0"/>
                          </a:rPr>
                          <m:t>2</m:t>
                        </m:r>
                      </m:sup>
                    </m:sSup>
                    <m:r>
                      <a:rPr lang="fr-CA" sz="6400" b="0" i="1" smtClean="0">
                        <a:latin typeface="Cambria Math" panose="02040503050406030204" pitchFamily="18" charset="0"/>
                      </a:rPr>
                      <m:t>=70000</m:t>
                    </m:r>
                    <m:f>
                      <m:fPr>
                        <m:ctrlPr>
                          <a:rPr lang="fr-CA" sz="6400" b="0" i="1" smtClean="0">
                            <a:latin typeface="Cambria Math" panose="02040503050406030204" pitchFamily="18" charset="0"/>
                          </a:rPr>
                        </m:ctrlPr>
                      </m:fPr>
                      <m:num>
                        <m:r>
                          <a:rPr lang="fr-CA" sz="6400" b="0" i="1" smtClean="0">
                            <a:latin typeface="Cambria Math" panose="02040503050406030204" pitchFamily="18" charset="0"/>
                          </a:rPr>
                          <m:t>𝑁</m:t>
                        </m:r>
                      </m:num>
                      <m:den>
                        <m:r>
                          <a:rPr lang="fr-CA" sz="6400" b="0" i="1" smtClean="0">
                            <a:latin typeface="Cambria Math" panose="02040503050406030204" pitchFamily="18" charset="0"/>
                          </a:rPr>
                          <m:t>𝑚𝑚</m:t>
                        </m:r>
                        <m:r>
                          <a:rPr lang="fr-CA" sz="6400" b="0" i="1" smtClean="0">
                            <a:latin typeface="Cambria Math" panose="02040503050406030204" pitchFamily="18" charset="0"/>
                          </a:rPr>
                          <m:t>²</m:t>
                        </m:r>
                      </m:den>
                    </m:f>
                    <m:r>
                      <a:rPr lang="fr-CA" sz="6400" b="0" i="1" smtClean="0">
                        <a:latin typeface="Cambria Math" panose="02040503050406030204" pitchFamily="18" charset="0"/>
                        <a:ea typeface="Cambria Math" panose="02040503050406030204" pitchFamily="18" charset="0"/>
                      </a:rPr>
                      <m:t>∙58,8 </m:t>
                    </m:r>
                    <m:r>
                      <a:rPr lang="fr-CA" sz="6400" b="0" i="1" smtClean="0">
                        <a:latin typeface="Cambria Math" panose="02040503050406030204" pitchFamily="18" charset="0"/>
                        <a:ea typeface="Cambria Math" panose="02040503050406030204" pitchFamily="18" charset="0"/>
                      </a:rPr>
                      <m:t>𝑥</m:t>
                    </m:r>
                    <m:r>
                      <a:rPr lang="fr-CA" sz="6400" b="0" i="1" smtClean="0">
                        <a:latin typeface="Cambria Math" panose="02040503050406030204" pitchFamily="18" charset="0"/>
                        <a:ea typeface="Cambria Math" panose="02040503050406030204" pitchFamily="18" charset="0"/>
                      </a:rPr>
                      <m:t> </m:t>
                    </m:r>
                    <m:sSup>
                      <m:sSupPr>
                        <m:ctrlPr>
                          <a:rPr lang="fr-CA" sz="6400" b="0" i="1" smtClean="0">
                            <a:latin typeface="Cambria Math" panose="02040503050406030204" pitchFamily="18" charset="0"/>
                            <a:ea typeface="Cambria Math" panose="02040503050406030204" pitchFamily="18" charset="0"/>
                          </a:rPr>
                        </m:ctrlPr>
                      </m:sSupPr>
                      <m:e>
                        <m:r>
                          <a:rPr lang="fr-CA" sz="6400" b="0" i="1" smtClean="0">
                            <a:latin typeface="Cambria Math" panose="02040503050406030204" pitchFamily="18" charset="0"/>
                            <a:ea typeface="Cambria Math" panose="02040503050406030204" pitchFamily="18" charset="0"/>
                          </a:rPr>
                          <m:t>10</m:t>
                        </m:r>
                      </m:e>
                      <m:sup>
                        <m:r>
                          <a:rPr lang="fr-CA" sz="6400" b="0" i="1" smtClean="0">
                            <a:latin typeface="Cambria Math" panose="02040503050406030204" pitchFamily="18" charset="0"/>
                            <a:ea typeface="Cambria Math" panose="02040503050406030204" pitchFamily="18" charset="0"/>
                          </a:rPr>
                          <m:t>6</m:t>
                        </m:r>
                      </m:sup>
                    </m:sSup>
                    <m:sSup>
                      <m:sSupPr>
                        <m:ctrlPr>
                          <a:rPr lang="fr-CA" sz="6400" b="0" i="1" smtClean="0">
                            <a:latin typeface="Cambria Math" panose="02040503050406030204" pitchFamily="18" charset="0"/>
                            <a:ea typeface="Cambria Math" panose="02040503050406030204" pitchFamily="18" charset="0"/>
                          </a:rPr>
                        </m:ctrlPr>
                      </m:sSupPr>
                      <m:e>
                        <m:r>
                          <a:rPr lang="fr-CA" sz="6400" b="0" i="1" smtClean="0">
                            <a:latin typeface="Cambria Math" panose="02040503050406030204" pitchFamily="18" charset="0"/>
                            <a:ea typeface="Cambria Math" panose="02040503050406030204" pitchFamily="18" charset="0"/>
                          </a:rPr>
                          <m:t>𝑚𝑚</m:t>
                        </m:r>
                      </m:e>
                      <m:sup>
                        <m:r>
                          <a:rPr lang="fr-CA" sz="6400" b="0" i="1" smtClean="0">
                            <a:latin typeface="Cambria Math" panose="02040503050406030204" pitchFamily="18" charset="0"/>
                            <a:ea typeface="Cambria Math" panose="02040503050406030204" pitchFamily="18" charset="0"/>
                          </a:rPr>
                          <m:t>4</m:t>
                        </m:r>
                      </m:sup>
                    </m:sSup>
                    <m:sSup>
                      <m:sSupPr>
                        <m:ctrlPr>
                          <a:rPr lang="fr-CA" sz="6400" b="0" i="1" smtClean="0">
                            <a:latin typeface="Cambria Math" panose="02040503050406030204" pitchFamily="18" charset="0"/>
                            <a:ea typeface="Cambria Math" panose="02040503050406030204" pitchFamily="18" charset="0"/>
                          </a:rPr>
                        </m:ctrlPr>
                      </m:sSupPr>
                      <m:e>
                        <m:d>
                          <m:dPr>
                            <m:ctrlPr>
                              <a:rPr lang="fr-CA" sz="6400" b="0" i="1" smtClean="0">
                                <a:latin typeface="Cambria Math" panose="02040503050406030204" pitchFamily="18" charset="0"/>
                                <a:ea typeface="Cambria Math" panose="02040503050406030204" pitchFamily="18" charset="0"/>
                              </a:rPr>
                            </m:ctrlPr>
                          </m:dPr>
                          <m:e>
                            <m:f>
                              <m:fPr>
                                <m:ctrlPr>
                                  <a:rPr lang="fr-CA" sz="6400" b="0" i="1" smtClean="0">
                                    <a:latin typeface="Cambria Math" panose="02040503050406030204" pitchFamily="18" charset="0"/>
                                    <a:ea typeface="Cambria Math" panose="02040503050406030204" pitchFamily="18" charset="0"/>
                                  </a:rPr>
                                </m:ctrlPr>
                              </m:fPr>
                              <m:num>
                                <m:r>
                                  <a:rPr lang="fr-CA" sz="6400" b="0" i="1" smtClean="0">
                                    <a:latin typeface="Cambria Math" panose="02040503050406030204" pitchFamily="18" charset="0"/>
                                    <a:ea typeface="Cambria Math" panose="02040503050406030204" pitchFamily="18" charset="0"/>
                                  </a:rPr>
                                  <m:t>𝜋</m:t>
                                </m:r>
                              </m:num>
                              <m:den>
                                <m:r>
                                  <a:rPr lang="fr-CA" sz="6400" b="0" i="1" smtClean="0">
                                    <a:latin typeface="Cambria Math" panose="02040503050406030204" pitchFamily="18" charset="0"/>
                                    <a:ea typeface="Cambria Math" panose="02040503050406030204" pitchFamily="18" charset="0"/>
                                  </a:rPr>
                                  <m:t>2200 </m:t>
                                </m:r>
                                <m:r>
                                  <a:rPr lang="fr-CA" sz="6400" b="0" i="1" smtClean="0">
                                    <a:latin typeface="Cambria Math" panose="02040503050406030204" pitchFamily="18" charset="0"/>
                                    <a:ea typeface="Cambria Math" panose="02040503050406030204" pitchFamily="18" charset="0"/>
                                  </a:rPr>
                                  <m:t>𝑚𝑚</m:t>
                                </m:r>
                              </m:den>
                            </m:f>
                          </m:e>
                        </m:d>
                      </m:e>
                      <m:sup>
                        <m:r>
                          <a:rPr lang="fr-CA" sz="6400" b="0" i="1" smtClean="0">
                            <a:latin typeface="Cambria Math" panose="02040503050406030204" pitchFamily="18" charset="0"/>
                            <a:ea typeface="Cambria Math" panose="02040503050406030204" pitchFamily="18" charset="0"/>
                          </a:rPr>
                          <m:t>2</m:t>
                        </m:r>
                      </m:sup>
                    </m:sSup>
                    <m:r>
                      <a:rPr lang="fr-CA" sz="6400" b="0" i="1" smtClean="0">
                        <a:latin typeface="Cambria Math" panose="02040503050406030204" pitchFamily="18" charset="0"/>
                        <a:ea typeface="Cambria Math" panose="02040503050406030204" pitchFamily="18" charset="0"/>
                      </a:rPr>
                      <m:t>=8393 </m:t>
                    </m:r>
                    <m:r>
                      <a:rPr lang="fr-CA" sz="6400" b="0" i="1" smtClean="0">
                        <a:latin typeface="Cambria Math" panose="02040503050406030204" pitchFamily="18" charset="0"/>
                        <a:ea typeface="Cambria Math" panose="02040503050406030204" pitchFamily="18" charset="0"/>
                      </a:rPr>
                      <m:t>𝑘𝑁</m:t>
                    </m:r>
                  </m:oMath>
                </a14:m>
                <a:endParaRPr lang="fr-CA" sz="6400" dirty="0"/>
              </a:p>
              <a:p>
                <a:endParaRPr lang="fr-CA" sz="6400" dirty="0"/>
              </a:p>
              <a:p>
                <a:r>
                  <a:rPr lang="fr-CA" sz="6400" dirty="0"/>
                  <a:t>On utilise l’équation d’Euler pour trouver la longueur effective de la membrure</a:t>
                </a:r>
              </a:p>
              <a:p>
                <a:pPr>
                  <a:lnSpc>
                    <a:spcPct val="100000"/>
                  </a:lnSpc>
                </a:pPr>
                <a14:m>
                  <m:oMath xmlns:m="http://schemas.openxmlformats.org/officeDocument/2006/math">
                    <m:sSub>
                      <m:sSubPr>
                        <m:ctrlPr>
                          <a:rPr lang="fr-CA" sz="6400" i="1" smtClean="0">
                            <a:latin typeface="Cambria Math" panose="02040503050406030204" pitchFamily="18" charset="0"/>
                          </a:rPr>
                        </m:ctrlPr>
                      </m:sSubPr>
                      <m:e>
                        <m:r>
                          <a:rPr lang="fr-CA" sz="6400" b="0" i="1" smtClean="0">
                            <a:latin typeface="Cambria Math" panose="02040503050406030204" pitchFamily="18" charset="0"/>
                          </a:rPr>
                          <m:t>𝐿</m:t>
                        </m:r>
                      </m:e>
                      <m:sub>
                        <m:r>
                          <a:rPr lang="fr-CA" sz="6400" b="0" i="1" smtClean="0">
                            <a:latin typeface="Cambria Math" panose="02040503050406030204" pitchFamily="18" charset="0"/>
                          </a:rPr>
                          <m:t>𝑒</m:t>
                        </m:r>
                      </m:sub>
                    </m:sSub>
                    <m:r>
                      <a:rPr lang="fr-CA" sz="6400" b="0" i="1" smtClean="0">
                        <a:latin typeface="Cambria Math" panose="02040503050406030204" pitchFamily="18" charset="0"/>
                      </a:rPr>
                      <m:t>=</m:t>
                    </m:r>
                    <m:r>
                      <a:rPr lang="fr-CA" sz="6400" b="0" i="1" smtClean="0">
                        <a:latin typeface="Cambria Math" panose="02040503050406030204" pitchFamily="18" charset="0"/>
                        <a:ea typeface="Cambria Math" panose="02040503050406030204" pitchFamily="18" charset="0"/>
                      </a:rPr>
                      <m:t>𝜋</m:t>
                    </m:r>
                    <m:rad>
                      <m:radPr>
                        <m:degHide m:val="on"/>
                        <m:ctrlPr>
                          <a:rPr lang="fr-CA" sz="6400" b="0" i="1" smtClean="0">
                            <a:latin typeface="Cambria Math" panose="02040503050406030204" pitchFamily="18" charset="0"/>
                            <a:ea typeface="Cambria Math" panose="02040503050406030204" pitchFamily="18" charset="0"/>
                          </a:rPr>
                        </m:ctrlPr>
                      </m:radPr>
                      <m:deg/>
                      <m:e>
                        <m:f>
                          <m:fPr>
                            <m:ctrlPr>
                              <a:rPr lang="fr-CA" sz="6400" b="0" i="1" smtClean="0">
                                <a:latin typeface="Cambria Math" panose="02040503050406030204" pitchFamily="18" charset="0"/>
                                <a:ea typeface="Cambria Math" panose="02040503050406030204" pitchFamily="18" charset="0"/>
                              </a:rPr>
                            </m:ctrlPr>
                          </m:fPr>
                          <m:num>
                            <m:r>
                              <a:rPr lang="fr-CA" sz="6400" i="1">
                                <a:latin typeface="Cambria Math" panose="02040503050406030204" pitchFamily="18" charset="0"/>
                              </a:rPr>
                              <m:t>𝐸</m:t>
                            </m:r>
                            <m:r>
                              <a:rPr lang="fr-CA" sz="6400" i="1">
                                <a:latin typeface="Cambria Math" panose="02040503050406030204" pitchFamily="18" charset="0"/>
                              </a:rPr>
                              <m:t> </m:t>
                            </m:r>
                            <m:sSub>
                              <m:sSubPr>
                                <m:ctrlPr>
                                  <a:rPr lang="fr-CA" sz="6400" i="1">
                                    <a:latin typeface="Cambria Math" panose="02040503050406030204" pitchFamily="18" charset="0"/>
                                  </a:rPr>
                                </m:ctrlPr>
                              </m:sSubPr>
                              <m:e>
                                <m:r>
                                  <a:rPr lang="fr-CA" sz="6400" i="1">
                                    <a:latin typeface="Cambria Math" panose="02040503050406030204" pitchFamily="18" charset="0"/>
                                  </a:rPr>
                                  <m:t>𝐼</m:t>
                                </m:r>
                              </m:e>
                              <m:sub>
                                <m:r>
                                  <a:rPr lang="fr-CA" sz="6400" i="1">
                                    <a:latin typeface="Cambria Math" panose="02040503050406030204" pitchFamily="18" charset="0"/>
                                  </a:rPr>
                                  <m:t>𝑡𝑐</m:t>
                                </m:r>
                              </m:sub>
                            </m:sSub>
                          </m:num>
                          <m:den>
                            <m:sSub>
                              <m:sSubPr>
                                <m:ctrlPr>
                                  <a:rPr lang="fr-CA" sz="6400" b="0" i="1" smtClean="0">
                                    <a:latin typeface="Cambria Math" panose="02040503050406030204" pitchFamily="18" charset="0"/>
                                    <a:ea typeface="Cambria Math" panose="02040503050406030204" pitchFamily="18" charset="0"/>
                                  </a:rPr>
                                </m:ctrlPr>
                              </m:sSubPr>
                              <m:e>
                                <m:r>
                                  <a:rPr lang="fr-CA" sz="6400" b="0" i="1" smtClean="0">
                                    <a:latin typeface="Cambria Math" panose="02040503050406030204" pitchFamily="18" charset="0"/>
                                    <a:ea typeface="Cambria Math" panose="02040503050406030204" pitchFamily="18" charset="0"/>
                                  </a:rPr>
                                  <m:t>𝐶</m:t>
                                </m:r>
                              </m:e>
                              <m:sub>
                                <m:r>
                                  <a:rPr lang="fr-CA" sz="6400" b="0" i="1" smtClean="0">
                                    <a:latin typeface="Cambria Math" panose="02040503050406030204" pitchFamily="18" charset="0"/>
                                    <a:ea typeface="Cambria Math" panose="02040503050406030204" pitchFamily="18" charset="0"/>
                                  </a:rPr>
                                  <m:t>𝑒</m:t>
                                </m:r>
                              </m:sub>
                            </m:sSub>
                          </m:den>
                        </m:f>
                      </m:e>
                    </m:rad>
                    <m:r>
                      <a:rPr lang="fr-CA" sz="6400" b="0" i="1" smtClean="0">
                        <a:latin typeface="Cambria Math" panose="02040503050406030204" pitchFamily="18" charset="0"/>
                        <a:ea typeface="Cambria Math" panose="02040503050406030204" pitchFamily="18" charset="0"/>
                      </a:rPr>
                      <m:t>=</m:t>
                    </m:r>
                  </m:oMath>
                </a14:m>
                <a:r>
                  <a:rPr lang="fr-CA" sz="6400" dirty="0">
                    <a:ea typeface="Cambria Math" panose="02040503050406030204" pitchFamily="18" charset="0"/>
                  </a:rPr>
                  <a:t> </a:t>
                </a:r>
                <a14:m>
                  <m:oMath xmlns:m="http://schemas.openxmlformats.org/officeDocument/2006/math">
                    <m:r>
                      <a:rPr lang="fr-CA" sz="6400" i="1">
                        <a:latin typeface="Cambria Math" panose="02040503050406030204" pitchFamily="18" charset="0"/>
                        <a:ea typeface="Cambria Math" panose="02040503050406030204" pitchFamily="18" charset="0"/>
                      </a:rPr>
                      <m:t>𝜋</m:t>
                    </m:r>
                    <m:rad>
                      <m:radPr>
                        <m:degHide m:val="on"/>
                        <m:ctrlPr>
                          <a:rPr lang="fr-CA" sz="6400" i="1">
                            <a:latin typeface="Cambria Math" panose="02040503050406030204" pitchFamily="18" charset="0"/>
                            <a:ea typeface="Cambria Math" panose="02040503050406030204" pitchFamily="18" charset="0"/>
                          </a:rPr>
                        </m:ctrlPr>
                      </m:radPr>
                      <m:deg/>
                      <m:e>
                        <m:f>
                          <m:fPr>
                            <m:ctrlPr>
                              <a:rPr lang="fr-CA" sz="6400" i="1">
                                <a:latin typeface="Cambria Math" panose="02040503050406030204" pitchFamily="18" charset="0"/>
                                <a:ea typeface="Cambria Math" panose="02040503050406030204" pitchFamily="18" charset="0"/>
                              </a:rPr>
                            </m:ctrlPr>
                          </m:fPr>
                          <m:num>
                            <m:r>
                              <a:rPr lang="fr-CA" sz="6400" i="1">
                                <a:latin typeface="Cambria Math" panose="02040503050406030204" pitchFamily="18" charset="0"/>
                                <a:ea typeface="Cambria Math" panose="02040503050406030204" pitchFamily="18" charset="0"/>
                              </a:rPr>
                              <m:t>70000 </m:t>
                            </m:r>
                            <m:f>
                              <m:fPr>
                                <m:ctrlPr>
                                  <a:rPr lang="fr-CA" sz="6400" i="1">
                                    <a:latin typeface="Cambria Math" panose="02040503050406030204" pitchFamily="18" charset="0"/>
                                    <a:ea typeface="Cambria Math" panose="02040503050406030204" pitchFamily="18" charset="0"/>
                                  </a:rPr>
                                </m:ctrlPr>
                              </m:fPr>
                              <m:num>
                                <m:r>
                                  <a:rPr lang="fr-CA" sz="6400" i="1">
                                    <a:latin typeface="Cambria Math" panose="02040503050406030204" pitchFamily="18" charset="0"/>
                                    <a:ea typeface="Cambria Math" panose="02040503050406030204" pitchFamily="18" charset="0"/>
                                  </a:rPr>
                                  <m:t>𝑁</m:t>
                                </m:r>
                              </m:num>
                              <m:den>
                                <m:r>
                                  <a:rPr lang="fr-CA" sz="6400" i="1">
                                    <a:latin typeface="Cambria Math" panose="02040503050406030204" pitchFamily="18" charset="0"/>
                                    <a:ea typeface="Cambria Math" panose="02040503050406030204" pitchFamily="18" charset="0"/>
                                  </a:rPr>
                                  <m:t>𝑚</m:t>
                                </m:r>
                                <m:sSup>
                                  <m:sSupPr>
                                    <m:ctrlPr>
                                      <a:rPr lang="fr-CA" sz="6400" i="1">
                                        <a:latin typeface="Cambria Math" panose="02040503050406030204" pitchFamily="18" charset="0"/>
                                        <a:ea typeface="Cambria Math" panose="02040503050406030204" pitchFamily="18" charset="0"/>
                                      </a:rPr>
                                    </m:ctrlPr>
                                  </m:sSupPr>
                                  <m:e>
                                    <m:r>
                                      <a:rPr lang="fr-CA" sz="6400" i="1">
                                        <a:latin typeface="Cambria Math" panose="02040503050406030204" pitchFamily="18" charset="0"/>
                                        <a:ea typeface="Cambria Math" panose="02040503050406030204" pitchFamily="18" charset="0"/>
                                      </a:rPr>
                                      <m:t>𝑚</m:t>
                                    </m:r>
                                  </m:e>
                                  <m:sup>
                                    <m:r>
                                      <a:rPr lang="fr-CA" sz="6400" i="1">
                                        <a:latin typeface="Cambria Math" panose="02040503050406030204" pitchFamily="18" charset="0"/>
                                        <a:ea typeface="Cambria Math" panose="02040503050406030204" pitchFamily="18" charset="0"/>
                                      </a:rPr>
                                      <m:t>2</m:t>
                                    </m:r>
                                  </m:sup>
                                </m:sSup>
                              </m:den>
                            </m:f>
                            <m:r>
                              <a:rPr lang="fr-CA" sz="6400" i="1">
                                <a:latin typeface="Cambria Math" panose="02040503050406030204" pitchFamily="18" charset="0"/>
                                <a:ea typeface="Cambria Math" panose="02040503050406030204" pitchFamily="18" charset="0"/>
                              </a:rPr>
                              <m:t> ∙58,8 </m:t>
                            </m:r>
                            <m:r>
                              <a:rPr lang="fr-CA" sz="6400" i="1">
                                <a:latin typeface="Cambria Math" panose="02040503050406030204" pitchFamily="18" charset="0"/>
                                <a:ea typeface="Cambria Math" panose="02040503050406030204" pitchFamily="18" charset="0"/>
                              </a:rPr>
                              <m:t>𝑥</m:t>
                            </m:r>
                            <m:r>
                              <a:rPr lang="fr-CA" sz="6400" i="1">
                                <a:latin typeface="Cambria Math" panose="02040503050406030204" pitchFamily="18" charset="0"/>
                                <a:ea typeface="Cambria Math" panose="02040503050406030204" pitchFamily="18" charset="0"/>
                              </a:rPr>
                              <m:t> </m:t>
                            </m:r>
                            <m:sSup>
                              <m:sSupPr>
                                <m:ctrlPr>
                                  <a:rPr lang="fr-CA" sz="6400" i="1">
                                    <a:latin typeface="Cambria Math" panose="02040503050406030204" pitchFamily="18" charset="0"/>
                                    <a:ea typeface="Cambria Math" panose="02040503050406030204" pitchFamily="18" charset="0"/>
                                  </a:rPr>
                                </m:ctrlPr>
                              </m:sSupPr>
                              <m:e>
                                <m:r>
                                  <a:rPr lang="fr-CA" sz="6400" i="1">
                                    <a:latin typeface="Cambria Math" panose="02040503050406030204" pitchFamily="18" charset="0"/>
                                    <a:ea typeface="Cambria Math" panose="02040503050406030204" pitchFamily="18" charset="0"/>
                                  </a:rPr>
                                  <m:t>10</m:t>
                                </m:r>
                              </m:e>
                              <m:sup>
                                <m:r>
                                  <a:rPr lang="fr-CA" sz="6400" i="1">
                                    <a:latin typeface="Cambria Math" panose="02040503050406030204" pitchFamily="18" charset="0"/>
                                    <a:ea typeface="Cambria Math" panose="02040503050406030204" pitchFamily="18" charset="0"/>
                                  </a:rPr>
                                  <m:t>6</m:t>
                                </m:r>
                              </m:sup>
                            </m:sSup>
                            <m:r>
                              <a:rPr lang="fr-CA" sz="6400" i="1">
                                <a:latin typeface="Cambria Math" panose="02040503050406030204" pitchFamily="18" charset="0"/>
                                <a:ea typeface="Cambria Math" panose="02040503050406030204" pitchFamily="18" charset="0"/>
                              </a:rPr>
                              <m:t> </m:t>
                            </m:r>
                            <m:sSup>
                              <m:sSupPr>
                                <m:ctrlPr>
                                  <a:rPr lang="fr-CA" sz="6400" i="1">
                                    <a:latin typeface="Cambria Math" panose="02040503050406030204" pitchFamily="18" charset="0"/>
                                    <a:ea typeface="Cambria Math" panose="02040503050406030204" pitchFamily="18" charset="0"/>
                                  </a:rPr>
                                </m:ctrlPr>
                              </m:sSupPr>
                              <m:e>
                                <m:r>
                                  <a:rPr lang="fr-CA" sz="6400" i="1">
                                    <a:latin typeface="Cambria Math" panose="02040503050406030204" pitchFamily="18" charset="0"/>
                                    <a:ea typeface="Cambria Math" panose="02040503050406030204" pitchFamily="18" charset="0"/>
                                  </a:rPr>
                                  <m:t>𝑚𝑚</m:t>
                                </m:r>
                              </m:e>
                              <m:sup>
                                <m:r>
                                  <a:rPr lang="fr-CA" sz="6400" i="1">
                                    <a:latin typeface="Cambria Math" panose="02040503050406030204" pitchFamily="18" charset="0"/>
                                    <a:ea typeface="Cambria Math" panose="02040503050406030204" pitchFamily="18" charset="0"/>
                                  </a:rPr>
                                  <m:t>4</m:t>
                                </m:r>
                              </m:sup>
                            </m:sSup>
                          </m:num>
                          <m:den>
                            <m:r>
                              <a:rPr lang="fr-CA" sz="6400" b="0" i="1" smtClean="0">
                                <a:latin typeface="Cambria Math" panose="02040503050406030204" pitchFamily="18" charset="0"/>
                                <a:ea typeface="Cambria Math" panose="02040503050406030204" pitchFamily="18" charset="0"/>
                              </a:rPr>
                              <m:t>1516000 </m:t>
                            </m:r>
                            <m:r>
                              <a:rPr lang="fr-CA" sz="6400" b="0" i="1" smtClean="0">
                                <a:latin typeface="Cambria Math" panose="02040503050406030204" pitchFamily="18" charset="0"/>
                                <a:ea typeface="Cambria Math" panose="02040503050406030204" pitchFamily="18" charset="0"/>
                              </a:rPr>
                              <m:t>𝑁</m:t>
                            </m:r>
                          </m:den>
                        </m:f>
                      </m:e>
                    </m:rad>
                    <m:r>
                      <a:rPr lang="fr-CA" sz="6400" b="0" i="1" smtClean="0">
                        <a:latin typeface="Cambria Math" panose="02040503050406030204" pitchFamily="18" charset="0"/>
                        <a:ea typeface="Cambria Math" panose="02040503050406030204" pitchFamily="18" charset="0"/>
                      </a:rPr>
                      <m:t>=</m:t>
                    </m:r>
                    <m:r>
                      <a:rPr lang="fr-CA" sz="6400" i="1">
                        <a:latin typeface="Cambria Math" panose="02040503050406030204" pitchFamily="18" charset="0"/>
                        <a:ea typeface="Cambria Math" panose="02040503050406030204" pitchFamily="18" charset="0"/>
                      </a:rPr>
                      <m:t>5</m:t>
                    </m:r>
                    <m:r>
                      <a:rPr lang="fr-CA" sz="6400" b="0" i="1" smtClean="0">
                        <a:latin typeface="Cambria Math" panose="02040503050406030204" pitchFamily="18" charset="0"/>
                        <a:ea typeface="Cambria Math" panose="02040503050406030204" pitchFamily="18" charset="0"/>
                      </a:rPr>
                      <m:t>177</m:t>
                    </m:r>
                    <m:r>
                      <a:rPr lang="fr-CA" sz="6400" i="1">
                        <a:latin typeface="Cambria Math" panose="02040503050406030204" pitchFamily="18" charset="0"/>
                        <a:ea typeface="Cambria Math" panose="02040503050406030204" pitchFamily="18" charset="0"/>
                      </a:rPr>
                      <m:t> </m:t>
                    </m:r>
                    <m:r>
                      <a:rPr lang="fr-CA" sz="6400" i="1">
                        <a:latin typeface="Cambria Math" panose="02040503050406030204" pitchFamily="18" charset="0"/>
                        <a:ea typeface="Cambria Math" panose="02040503050406030204" pitchFamily="18" charset="0"/>
                      </a:rPr>
                      <m:t>𝑚𝑚</m:t>
                    </m:r>
                  </m:oMath>
                </a14:m>
                <a:endParaRPr lang="fr-CA" sz="6400" dirty="0"/>
              </a:p>
              <a:p>
                <a:pPr>
                  <a:lnSpc>
                    <a:spcPct val="100000"/>
                  </a:lnSpc>
                </a:pPr>
                <a:r>
                  <a:rPr lang="fr-CA" sz="6400" dirty="0"/>
                  <a:t>C’est cette longueur qui sera utilisée pour vérifier la résistance en compression de la corde supérieure.</a:t>
                </a:r>
              </a:p>
              <a:p>
                <a:pPr>
                  <a:lnSpc>
                    <a:spcPct val="100000"/>
                  </a:lnSpc>
                </a:pPr>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7"/>
                </p:custDataLst>
              </p:nvPr>
            </p:nvSpPr>
            <p:spPr>
              <a:xfrm>
                <a:off x="839788" y="1681162"/>
                <a:ext cx="10513982" cy="4586288"/>
              </a:xfrm>
              <a:blipFill>
                <a:blip r:embed="rId8"/>
                <a:stretch>
                  <a:fillRect l="-1218" t="-1463" r="-638"/>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fontScale="90000"/>
          </a:bodyPr>
          <a:lstStyle/>
          <a:p>
            <a:r>
              <a:rPr lang="fr-CA" dirty="0"/>
              <a:t>Étape 3. Calcul de la longueur effective de la corde supérieure </a:t>
            </a:r>
          </a:p>
        </p:txBody>
      </p:sp>
    </p:spTree>
    <p:extLst>
      <p:ext uri="{BB962C8B-B14F-4D97-AF65-F5344CB8AC3E}">
        <p14:creationId xmlns:p14="http://schemas.microsoft.com/office/powerpoint/2010/main" val="2622707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Vérification de la résistance des membrures</a:t>
            </a:r>
          </a:p>
        </p:txBody>
      </p:sp>
      <p:sp>
        <p:nvSpPr>
          <p:cNvPr id="3" name="Espace réservé du texte 2"/>
          <p:cNvSpPr>
            <a:spLocks noGrp="1"/>
          </p:cNvSpPr>
          <p:nvPr>
            <p:ph type="body" idx="1"/>
            <p:custDataLst>
              <p:tags r:id="rId2"/>
            </p:custDataLst>
          </p:nvPr>
        </p:nvSpPr>
        <p:spPr/>
        <p:txBody>
          <a:bodyPr/>
          <a:lstStyle/>
          <a:p>
            <a:r>
              <a:rPr lang="fr-CA" dirty="0"/>
              <a:t>Étape 3</a:t>
            </a:r>
          </a:p>
          <a:p>
            <a:endParaRPr lang="fr-CA" dirty="0"/>
          </a:p>
        </p:txBody>
      </p:sp>
      <p:sp>
        <p:nvSpPr>
          <p:cNvPr id="4" name="Espace réservé du pied de page 3"/>
          <p:cNvSpPr>
            <a:spLocks noGrp="1"/>
          </p:cNvSpPr>
          <p:nvPr>
            <p:ph type="ftr" sz="quarter" idx="11"/>
            <p:custDataLst>
              <p:tags r:id="rId3"/>
            </p:custDataLst>
          </p:nvPr>
        </p:nvSpPr>
        <p:spPr/>
        <p:txBody>
          <a:bodyPr/>
          <a:lstStyle/>
          <a:p>
            <a:r>
              <a:rPr lang="fr-FR"/>
              <a:t>ALU-COMPÉTENCES</a:t>
            </a:r>
          </a:p>
        </p:txBody>
      </p:sp>
      <p:sp>
        <p:nvSpPr>
          <p:cNvPr id="5" name="Espace réservé du numéro de diapositive 4"/>
          <p:cNvSpPr>
            <a:spLocks noGrp="1"/>
          </p:cNvSpPr>
          <p:nvPr>
            <p:ph type="sldNum" sz="quarter" idx="12"/>
            <p:custDataLst>
              <p:tags r:id="rId4"/>
            </p:custDataLst>
          </p:nvPr>
        </p:nvSpPr>
        <p:spPr/>
        <p:txBody>
          <a:bodyPr/>
          <a:lstStyle/>
          <a:p>
            <a:fld id="{82B63C5F-247B-BE4F-ACBC-7BDD67617F3E}" type="slidenum">
              <a:rPr lang="fr-FR" smtClean="0"/>
              <a:t>48</a:t>
            </a:fld>
            <a:endParaRPr lang="fr-FR"/>
          </a:p>
        </p:txBody>
      </p:sp>
    </p:spTree>
    <p:extLst>
      <p:ext uri="{BB962C8B-B14F-4D97-AF65-F5344CB8AC3E}">
        <p14:creationId xmlns:p14="http://schemas.microsoft.com/office/powerpoint/2010/main" val="100016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49</a:t>
            </a:fld>
            <a:endParaRPr lang="fr-FR" dirty="0"/>
          </a:p>
        </p:txBody>
      </p:sp>
      <p:sp>
        <p:nvSpPr>
          <p:cNvPr id="4" name="Espace réservé du texte 3"/>
          <p:cNvSpPr>
            <a:spLocks noGrp="1"/>
          </p:cNvSpPr>
          <p:nvPr>
            <p:ph type="body" idx="1"/>
            <p:custDataLst>
              <p:tags r:id="rId3"/>
            </p:custDataLst>
          </p:nvPr>
        </p:nvSpPr>
        <p:spPr/>
        <p:txBody>
          <a:bodyPr>
            <a:normAutofit/>
          </a:bodyPr>
          <a:lstStyle/>
          <a:p>
            <a:r>
              <a:rPr lang="fr-CA" dirty="0"/>
              <a:t>Votre chargé de projet est satisfait du calcul des charges et du modèle numérique. Il est temps de vérifier que chaque membrure de la structure peut résister aux efforts générés par les charges appliquées sur la structure. </a:t>
            </a:r>
          </a:p>
          <a:p>
            <a:r>
              <a:rPr lang="fr-CA" dirty="0"/>
              <a:t>Dans le cas de passerelles piétonnes, la résistance des pièces en aluminium est déterminée à partir du chapitre 17 de la norme CSA S6:19. Il existe deux points majeurs qui distinguent le calcul de la résistance des pièces en aluminium de celle de l’acier :</a:t>
            </a:r>
          </a:p>
          <a:p>
            <a:pPr marL="285750" indent="-285750">
              <a:buFont typeface="Arial" panose="020B0604020202020204" pitchFamily="34" charset="0"/>
              <a:buChar char="•"/>
            </a:pPr>
            <a:r>
              <a:rPr lang="fr-CA" dirty="0"/>
              <a:t>Contrairement aux profilés d’acier structural, les parois minces, pouvant voiler localement sous charge de compression, peuvent être utilisées dans la conception des charpentes d’aluminium. En fonction du type de vérification à faire, la norme prévoit différentes façons de prendre l’effet du voilement local en compte, soit en déterminant une contrainte limite de compression à ne pas dépasser dans la membrure, ou en utilisant une épaisseur effective de la paroi voilée pour calculer les propriétés de la section ;   </a:t>
            </a:r>
          </a:p>
          <a:p>
            <a:pPr marL="285750" indent="-285750">
              <a:buFont typeface="Arial" panose="020B0604020202020204" pitchFamily="34" charset="0"/>
              <a:buChar char="•"/>
            </a:pPr>
            <a:r>
              <a:rPr lang="fr-CA" dirty="0"/>
              <a:t>Lorsque l’aluminium est soudé, la chaleur intense dégagée dans le processus de soudage vient altérer localement la résistance du matériau. La zone affectée thermiquement (ZAT) s’étend sur une distance de 20 mm à 35 mm de part et d’autre de la soudure en fonction de l’épaisseur de la plaque. Ainsi, pour une extrusion faite d’alliage 6061-T6, le matériau de base à un </a:t>
            </a:r>
            <a:r>
              <a:rPr lang="fr-CA" sz="1600" b="0" dirty="0">
                <a:solidFill>
                  <a:schemeClr val="tx1"/>
                </a:solidFill>
              </a:rPr>
              <a:t>F</a:t>
            </a:r>
            <a:r>
              <a:rPr lang="fr-CA" sz="1600" b="0" baseline="-25000" dirty="0">
                <a:solidFill>
                  <a:schemeClr val="tx1"/>
                </a:solidFill>
              </a:rPr>
              <a:t>u</a:t>
            </a:r>
            <a:r>
              <a:rPr lang="fr-CA" sz="1600" b="0" dirty="0">
                <a:solidFill>
                  <a:schemeClr val="tx1"/>
                </a:solidFill>
              </a:rPr>
              <a:t> = 260 MPa et un  F</a:t>
            </a:r>
            <a:r>
              <a:rPr lang="fr-CA" sz="1600" b="0" baseline="-25000" dirty="0">
                <a:solidFill>
                  <a:schemeClr val="tx1"/>
                </a:solidFill>
              </a:rPr>
              <a:t>y</a:t>
            </a:r>
            <a:r>
              <a:rPr lang="fr-CA" sz="1600" b="0" dirty="0">
                <a:solidFill>
                  <a:schemeClr val="tx1"/>
                </a:solidFill>
              </a:rPr>
              <a:t> = 240 MPa. </a:t>
            </a:r>
            <a:r>
              <a:rPr lang="fr-CA" dirty="0"/>
              <a:t>En revanche</a:t>
            </a:r>
            <a:r>
              <a:rPr lang="fr-CA" sz="1600" b="0" dirty="0">
                <a:solidFill>
                  <a:schemeClr val="tx1"/>
                </a:solidFill>
              </a:rPr>
              <a:t>, dans la ZAT, les propriétés sont réduites à </a:t>
            </a:r>
            <a:r>
              <a:rPr lang="fr-CA" sz="1600" b="0" dirty="0" err="1">
                <a:solidFill>
                  <a:schemeClr val="tx1"/>
                </a:solidFill>
              </a:rPr>
              <a:t>F</a:t>
            </a:r>
            <a:r>
              <a:rPr lang="fr-CA" sz="1600" b="0" baseline="-25000" dirty="0" err="1">
                <a:solidFill>
                  <a:schemeClr val="tx1"/>
                </a:solidFill>
              </a:rPr>
              <a:t>wu</a:t>
            </a:r>
            <a:r>
              <a:rPr lang="fr-CA" sz="1600" b="0" dirty="0">
                <a:solidFill>
                  <a:schemeClr val="tx1"/>
                </a:solidFill>
              </a:rPr>
              <a:t> = 165 </a:t>
            </a:r>
            <a:r>
              <a:rPr lang="fr-CA" sz="1600" b="0" dirty="0" err="1">
                <a:solidFill>
                  <a:schemeClr val="tx1"/>
                </a:solidFill>
              </a:rPr>
              <a:t>Mpa</a:t>
            </a:r>
            <a:r>
              <a:rPr lang="fr-CA" sz="1600" b="0" dirty="0">
                <a:solidFill>
                  <a:schemeClr val="tx1"/>
                </a:solidFill>
              </a:rPr>
              <a:t> et </a:t>
            </a:r>
            <a:r>
              <a:rPr lang="fr-CA" sz="1600" b="0" dirty="0" err="1">
                <a:solidFill>
                  <a:schemeClr val="tx1"/>
                </a:solidFill>
              </a:rPr>
              <a:t>F</a:t>
            </a:r>
            <a:r>
              <a:rPr lang="fr-CA" sz="1600" b="0" baseline="-25000" dirty="0" err="1">
                <a:solidFill>
                  <a:schemeClr val="tx1"/>
                </a:solidFill>
              </a:rPr>
              <a:t>wy</a:t>
            </a:r>
            <a:r>
              <a:rPr lang="fr-CA" sz="1600" b="0" dirty="0">
                <a:solidFill>
                  <a:schemeClr val="tx1"/>
                </a:solidFill>
              </a:rPr>
              <a:t> = 105 </a:t>
            </a:r>
            <a:r>
              <a:rPr lang="fr-CA" sz="1600" b="0" dirty="0" err="1">
                <a:solidFill>
                  <a:schemeClr val="tx1"/>
                </a:solidFill>
              </a:rPr>
              <a:t>Mpa</a:t>
            </a:r>
            <a:r>
              <a:rPr lang="fr-CA" sz="1600" b="0" dirty="0">
                <a:solidFill>
                  <a:schemeClr val="tx1"/>
                </a:solidFill>
              </a:rPr>
              <a:t> (l’indice w désigne les propriétés du matériau dans la ZAT). Pour cet alliage, on observe donc une perte sur la limite élastique de plus de 50 %.</a:t>
            </a:r>
            <a:endParaRPr lang="fr-CA" dirty="0"/>
          </a:p>
          <a:p>
            <a:endParaRPr lang="fr-CA" dirty="0"/>
          </a:p>
          <a:p>
            <a:r>
              <a:rPr lang="fr-CA" dirty="0"/>
              <a:t> </a:t>
            </a:r>
          </a:p>
        </p:txBody>
      </p:sp>
      <p:sp>
        <p:nvSpPr>
          <p:cNvPr id="5" name="Titre 4"/>
          <p:cNvSpPr>
            <a:spLocks noGrp="1"/>
          </p:cNvSpPr>
          <p:nvPr>
            <p:ph type="title"/>
            <p:custDataLst>
              <p:tags r:id="rId4"/>
            </p:custDataLst>
          </p:nvPr>
        </p:nvSpPr>
        <p:spPr/>
        <p:txBody>
          <a:bodyPr/>
          <a:lstStyle/>
          <a:p>
            <a:r>
              <a:rPr lang="fr-CA" dirty="0"/>
              <a:t>Mise en contexte</a:t>
            </a:r>
          </a:p>
        </p:txBody>
      </p:sp>
    </p:spTree>
    <p:extLst>
      <p:ext uri="{BB962C8B-B14F-4D97-AF65-F5344CB8AC3E}">
        <p14:creationId xmlns:p14="http://schemas.microsoft.com/office/powerpoint/2010/main" val="3389804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5</a:t>
            </a:fld>
            <a:endParaRPr lang="fr-FR" dirty="0"/>
          </a:p>
        </p:txBody>
      </p:sp>
      <p:sp>
        <p:nvSpPr>
          <p:cNvPr id="4" name="Espace réservé du texte 3"/>
          <p:cNvSpPr>
            <a:spLocks noGrp="1"/>
          </p:cNvSpPr>
          <p:nvPr>
            <p:ph type="body" idx="1"/>
            <p:custDataLst>
              <p:tags r:id="rId3"/>
            </p:custDataLst>
          </p:nvPr>
        </p:nvSpPr>
        <p:spPr/>
        <p:txBody>
          <a:bodyPr/>
          <a:lstStyle/>
          <a:p>
            <a:pPr marL="285750" indent="-285750">
              <a:buFont typeface="Arial" panose="020B0604020202020204" pitchFamily="34" charset="0"/>
              <a:buChar char="•"/>
            </a:pPr>
            <a:r>
              <a:rPr lang="fr-CA" dirty="0"/>
              <a:t>Introduction et mise en contexte</a:t>
            </a:r>
          </a:p>
          <a:p>
            <a:pPr marL="285750" indent="-285750">
              <a:buFont typeface="Arial" panose="020B0604020202020204" pitchFamily="34" charset="0"/>
              <a:buChar char="•"/>
            </a:pPr>
            <a:r>
              <a:rPr lang="fr-CA" dirty="0"/>
              <a:t>Méthodologie de conception</a:t>
            </a:r>
          </a:p>
          <a:p>
            <a:pPr marL="285750" indent="-285750">
              <a:buFont typeface="Arial" panose="020B0604020202020204" pitchFamily="34" charset="0"/>
              <a:buChar char="•"/>
            </a:pPr>
            <a:r>
              <a:rPr lang="fr-CA" dirty="0"/>
              <a:t>Critères de conception</a:t>
            </a:r>
          </a:p>
          <a:p>
            <a:pPr marL="285750" indent="-285750">
              <a:buFont typeface="Arial" panose="020B0604020202020204" pitchFamily="34" charset="0"/>
              <a:buChar char="•"/>
            </a:pPr>
            <a:r>
              <a:rPr lang="fr-CA" dirty="0"/>
              <a:t>Dimensions préliminaires, calculs des charges et modélisation</a:t>
            </a:r>
          </a:p>
          <a:p>
            <a:pPr marL="285750" indent="-285750">
              <a:buFont typeface="Arial" panose="020B0604020202020204" pitchFamily="34" charset="0"/>
              <a:buChar char="•"/>
            </a:pPr>
            <a:r>
              <a:rPr lang="fr-CA" dirty="0"/>
              <a:t>Vérification des flèches et des vibrations</a:t>
            </a:r>
          </a:p>
          <a:p>
            <a:pPr marL="285750" indent="-285750">
              <a:buFont typeface="Arial" panose="020B0604020202020204" pitchFamily="34" charset="0"/>
              <a:buChar char="•"/>
            </a:pPr>
            <a:r>
              <a:rPr lang="fr-CA" dirty="0"/>
              <a:t>Calcul de la longueur effective de la corde supérieure</a:t>
            </a:r>
          </a:p>
          <a:p>
            <a:pPr marL="285750" indent="-285750">
              <a:buFont typeface="Arial" panose="020B0604020202020204" pitchFamily="34" charset="0"/>
              <a:buChar char="•"/>
            </a:pPr>
            <a:r>
              <a:rPr lang="fr-CA" dirty="0"/>
              <a:t>Vérification de la résistance des membrures</a:t>
            </a:r>
          </a:p>
          <a:p>
            <a:pPr marL="285750" indent="-285750">
              <a:buFont typeface="Arial" panose="020B0604020202020204" pitchFamily="34" charset="0"/>
              <a:buChar char="•"/>
            </a:pPr>
            <a:r>
              <a:rPr lang="fr-CA" dirty="0"/>
              <a:t>Conclusions</a:t>
            </a:r>
          </a:p>
        </p:txBody>
      </p:sp>
      <p:sp>
        <p:nvSpPr>
          <p:cNvPr id="5" name="Titre 4"/>
          <p:cNvSpPr>
            <a:spLocks noGrp="1"/>
          </p:cNvSpPr>
          <p:nvPr>
            <p:ph type="title"/>
            <p:custDataLst>
              <p:tags r:id="rId4"/>
            </p:custDataLst>
          </p:nvPr>
        </p:nvSpPr>
        <p:spPr/>
        <p:txBody>
          <a:bodyPr/>
          <a:lstStyle/>
          <a:p>
            <a:r>
              <a:rPr lang="fr-CA" dirty="0"/>
              <a:t>Table des matières</a:t>
            </a:r>
          </a:p>
        </p:txBody>
      </p:sp>
    </p:spTree>
    <p:extLst>
      <p:ext uri="{BB962C8B-B14F-4D97-AF65-F5344CB8AC3E}">
        <p14:creationId xmlns:p14="http://schemas.microsoft.com/office/powerpoint/2010/main" val="654052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50</a:t>
            </a:fld>
            <a:endParaRPr lang="fr-FR" dirty="0"/>
          </a:p>
        </p:txBody>
      </p:sp>
      <p:sp>
        <p:nvSpPr>
          <p:cNvPr id="5" name="Titre 4"/>
          <p:cNvSpPr>
            <a:spLocks noGrp="1"/>
          </p:cNvSpPr>
          <p:nvPr>
            <p:ph type="title"/>
            <p:custDataLst>
              <p:tags r:id="rId3"/>
            </p:custDataLst>
          </p:nvPr>
        </p:nvSpPr>
        <p:spPr/>
        <p:txBody>
          <a:bodyPr/>
          <a:lstStyle/>
          <a:p>
            <a:r>
              <a:rPr lang="fr-CA" dirty="0"/>
              <a:t>Procédure pour le calcul des pièces comprimées</a:t>
            </a:r>
          </a:p>
        </p:txBody>
      </p:sp>
      <p:sp>
        <p:nvSpPr>
          <p:cNvPr id="326" name="ZoneTexte 325">
            <a:extLst>
              <a:ext uri="{FF2B5EF4-FFF2-40B4-BE49-F238E27FC236}">
                <a16:creationId xmlns:a16="http://schemas.microsoft.com/office/drawing/2014/main" id="{784B0B4C-C180-7376-3BC9-6A8B02B27875}"/>
              </a:ext>
            </a:extLst>
          </p:cNvPr>
          <p:cNvSpPr txBox="1"/>
          <p:nvPr>
            <p:custDataLst>
              <p:tags r:id="rId4"/>
            </p:custDataLst>
          </p:nvPr>
        </p:nvSpPr>
        <p:spPr>
          <a:xfrm>
            <a:off x="586273" y="1123874"/>
            <a:ext cx="5257800" cy="338554"/>
          </a:xfrm>
          <a:prstGeom prst="rect">
            <a:avLst/>
          </a:prstGeom>
          <a:noFill/>
        </p:spPr>
        <p:txBody>
          <a:bodyPr wrap="square" rtlCol="0">
            <a:spAutoFit/>
          </a:bodyPr>
          <a:lstStyle/>
          <a:p>
            <a:r>
              <a:rPr lang="fr-CA" sz="1600" dirty="0">
                <a:latin typeface="Univers Condensed Light" panose="020B0306020202040204" pitchFamily="34" charset="0"/>
              </a:rPr>
              <a:t>Proposition </a:t>
            </a:r>
            <a:r>
              <a:rPr lang="fr-CA" sz="1600">
                <a:latin typeface="Univers Condensed Light" panose="020B0306020202040204" pitchFamily="34" charset="0"/>
              </a:rPr>
              <a:t>article 17.11.2.3 </a:t>
            </a:r>
            <a:r>
              <a:rPr lang="fr-CA" sz="1600" dirty="0">
                <a:latin typeface="Univers Condensed Light" panose="020B0306020202040204" pitchFamily="34" charset="0"/>
              </a:rPr>
              <a:t>S6:25</a:t>
            </a:r>
          </a:p>
        </p:txBody>
      </p:sp>
      <p:grpSp>
        <p:nvGrpSpPr>
          <p:cNvPr id="7" name="Group 4">
            <a:extLst>
              <a:ext uri="{FF2B5EF4-FFF2-40B4-BE49-F238E27FC236}">
                <a16:creationId xmlns:a16="http://schemas.microsoft.com/office/drawing/2014/main" id="{C5D0468D-1FF2-DC9E-A8FC-A08EE5F70E78}"/>
              </a:ext>
            </a:extLst>
          </p:cNvPr>
          <p:cNvGrpSpPr>
            <a:grpSpLocks noChangeAspect="1"/>
          </p:cNvGrpSpPr>
          <p:nvPr>
            <p:custDataLst>
              <p:tags r:id="rId5"/>
            </p:custDataLst>
          </p:nvPr>
        </p:nvGrpSpPr>
        <p:grpSpPr bwMode="auto">
          <a:xfrm>
            <a:off x="2909001" y="1484046"/>
            <a:ext cx="7107236" cy="5054866"/>
            <a:chOff x="803" y="0"/>
            <a:chExt cx="6074" cy="4320"/>
          </a:xfrm>
        </p:grpSpPr>
        <p:sp>
          <p:nvSpPr>
            <p:cNvPr id="8" name="AutoShape 3">
              <a:extLst>
                <a:ext uri="{FF2B5EF4-FFF2-40B4-BE49-F238E27FC236}">
                  <a16:creationId xmlns:a16="http://schemas.microsoft.com/office/drawing/2014/main" id="{8C5D58A5-28BF-1C01-F641-9B94B0C8FE20}"/>
                </a:ext>
              </a:extLst>
            </p:cNvPr>
            <p:cNvSpPr>
              <a:spLocks noChangeAspect="1" noChangeArrowheads="1" noTextEdit="1"/>
            </p:cNvSpPr>
            <p:nvPr/>
          </p:nvSpPr>
          <p:spPr bwMode="auto">
            <a:xfrm>
              <a:off x="803" y="0"/>
              <a:ext cx="607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latin typeface="Univers Condensed" panose="020B0506020202050204" pitchFamily="34" charset="0"/>
              </a:endParaRPr>
            </a:p>
          </p:txBody>
        </p:sp>
        <p:pic>
          <p:nvPicPr>
            <p:cNvPr id="1029" name="Picture 5">
              <a:extLst>
                <a:ext uri="{FF2B5EF4-FFF2-40B4-BE49-F238E27FC236}">
                  <a16:creationId xmlns:a16="http://schemas.microsoft.com/office/drawing/2014/main" id="{0674066A-BE15-4F5D-C81F-F2E40F1D6E1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 y="0"/>
              <a:ext cx="6078" cy="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00043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51</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lstStyle/>
              <a:p>
                <a:r>
                  <a:rPr lang="fr-CA" dirty="0"/>
                  <a:t>On peut maintenant faire la vérification de la résistance de la corde supérieure en compression.</a:t>
                </a:r>
              </a:p>
              <a:p>
                <a:endParaRPr lang="fr-CA" dirty="0"/>
              </a:p>
              <a:p>
                <a:endParaRPr lang="fr-CA" dirty="0"/>
              </a:p>
              <a:p>
                <a:endParaRPr lang="fr-CA" dirty="0"/>
              </a:p>
              <a:p>
                <a:r>
                  <a:rPr lang="fr-CA" dirty="0"/>
                  <a:t>On vérifie que la corde supérieure respecte les critères d’élancement pour les membrures comprimées </a:t>
                </a:r>
                <a:r>
                  <a:rPr lang="fr-CA" b="1" dirty="0"/>
                  <a:t>[CSA S6:19 17.11.1 a) i)]</a:t>
                </a:r>
              </a:p>
              <a:p>
                <a:pPr>
                  <a:lnSpc>
                    <a:spcPct val="150000"/>
                  </a:lnSpc>
                </a:pPr>
                <a14:m>
                  <m:oMathPara xmlns:m="http://schemas.openxmlformats.org/officeDocument/2006/math">
                    <m:oMathParaPr>
                      <m:jc m:val="left"/>
                    </m:oMathParaPr>
                    <m:oMath xmlns:m="http://schemas.openxmlformats.org/officeDocument/2006/math">
                      <m:f>
                        <m:fPr>
                          <m:ctrlPr>
                            <a:rPr lang="fr-CA" i="1" smtClean="0">
                              <a:latin typeface="Cambria Math" panose="02040503050406030204" pitchFamily="18" charset="0"/>
                            </a:rPr>
                          </m:ctrlPr>
                        </m:fPr>
                        <m:num>
                          <m:r>
                            <a:rPr lang="fr-CA" b="0" i="1" smtClean="0">
                              <a:latin typeface="Cambria Math" panose="02040503050406030204" pitchFamily="18" charset="0"/>
                            </a:rPr>
                            <m:t>𝐾</m:t>
                          </m:r>
                          <m:r>
                            <a:rPr lang="fr-CA" b="0" i="1" smtClean="0">
                              <a:latin typeface="Cambria Math" panose="02040503050406030204" pitchFamily="18" charset="0"/>
                            </a:rPr>
                            <m:t> </m:t>
                          </m:r>
                          <m:r>
                            <a:rPr lang="fr-CA" b="0" i="1" smtClean="0">
                              <a:latin typeface="Cambria Math" panose="02040503050406030204" pitchFamily="18" charset="0"/>
                            </a:rPr>
                            <m:t>𝐿</m:t>
                          </m:r>
                        </m:num>
                        <m:den>
                          <m:r>
                            <a:rPr lang="fr-CA" b="0" i="1" smtClean="0">
                              <a:latin typeface="Cambria Math" panose="02040503050406030204" pitchFamily="18" charset="0"/>
                            </a:rPr>
                            <m:t>𝑟</m:t>
                          </m:r>
                        </m:den>
                      </m:f>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1</m:t>
                          </m:r>
                          <m:r>
                            <a:rPr lang="fr-CA" b="0" i="1" smtClean="0">
                              <a:latin typeface="Cambria Math" panose="02040503050406030204" pitchFamily="18" charset="0"/>
                              <a:ea typeface="Cambria Math" panose="02040503050406030204" pitchFamily="18" charset="0"/>
                            </a:rPr>
                            <m:t>∙5177 </m:t>
                          </m:r>
                          <m:r>
                            <a:rPr lang="fr-CA" b="0" i="1" smtClean="0">
                              <a:latin typeface="Cambria Math" panose="02040503050406030204" pitchFamily="18" charset="0"/>
                              <a:ea typeface="Cambria Math" panose="02040503050406030204" pitchFamily="18" charset="0"/>
                            </a:rPr>
                            <m:t>𝑚𝑚</m:t>
                          </m:r>
                        </m:num>
                        <m:den>
                          <m:r>
                            <a:rPr lang="fr-CA" b="0" i="1" smtClean="0">
                              <a:latin typeface="Cambria Math" panose="02040503050406030204" pitchFamily="18" charset="0"/>
                            </a:rPr>
                            <m:t>77,9 </m:t>
                          </m:r>
                          <m:r>
                            <a:rPr lang="fr-CA" b="0" i="1" smtClean="0">
                              <a:latin typeface="Cambria Math" panose="02040503050406030204" pitchFamily="18" charset="0"/>
                            </a:rPr>
                            <m:t>𝑚𝑚</m:t>
                          </m:r>
                        </m:den>
                      </m:f>
                      <m:r>
                        <a:rPr lang="fr-CA" b="0" i="1" smtClean="0">
                          <a:latin typeface="Cambria Math" panose="02040503050406030204" pitchFamily="18" charset="0"/>
                        </a:rPr>
                        <m:t>=66,5&lt;120 </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𝑜𝑘</m:t>
                      </m:r>
                    </m:oMath>
                  </m:oMathPara>
                </a14:m>
                <a:endParaRPr lang="fr-CA" dirty="0"/>
              </a:p>
              <a:p>
                <a:pPr>
                  <a:lnSpc>
                    <a:spcPct val="100000"/>
                  </a:lnSpc>
                </a:pPr>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nvPr>
            </p:nvSpPr>
            <p:spPr>
              <a:blipFill>
                <a:blip r:embed="rId7"/>
                <a:stretch>
                  <a:fillRect l="-1218" t="-2262"/>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dirty="0"/>
              <a:t>Étape 3. Résistance en compression de la corde supérieure</a:t>
            </a:r>
          </a:p>
        </p:txBody>
      </p:sp>
      <p:graphicFrame>
        <p:nvGraphicFramePr>
          <p:cNvPr id="6" name="Tableau 5">
            <a:extLst>
              <a:ext uri="{FF2B5EF4-FFF2-40B4-BE49-F238E27FC236}">
                <a16:creationId xmlns:a16="http://schemas.microsoft.com/office/drawing/2014/main" id="{6FFB3EC0-A5E8-7F42-C5EA-001CE3EAC68A}"/>
              </a:ext>
            </a:extLst>
          </p:cNvPr>
          <p:cNvGraphicFramePr>
            <a:graphicFrameLocks noGrp="1"/>
          </p:cNvGraphicFramePr>
          <p:nvPr>
            <p:custDataLst>
              <p:tags r:id="rId5"/>
            </p:custDataLst>
            <p:extLst>
              <p:ext uri="{D42A27DB-BD31-4B8C-83A1-F6EECF244321}">
                <p14:modId xmlns:p14="http://schemas.microsoft.com/office/powerpoint/2010/main" val="4061565707"/>
              </p:ext>
            </p:extLst>
          </p:nvPr>
        </p:nvGraphicFramePr>
        <p:xfrm>
          <a:off x="839788" y="2075300"/>
          <a:ext cx="9893299" cy="647700"/>
        </p:xfrm>
        <a:graphic>
          <a:graphicData uri="http://schemas.openxmlformats.org/drawingml/2006/table">
            <a:tbl>
              <a:tblPr/>
              <a:tblGrid>
                <a:gridCol w="1487428">
                  <a:extLst>
                    <a:ext uri="{9D8B030D-6E8A-4147-A177-3AD203B41FA5}">
                      <a16:colId xmlns:a16="http://schemas.microsoft.com/office/drawing/2014/main" val="2727800532"/>
                    </a:ext>
                  </a:extLst>
                </a:gridCol>
                <a:gridCol w="1990865">
                  <a:extLst>
                    <a:ext uri="{9D8B030D-6E8A-4147-A177-3AD203B41FA5}">
                      <a16:colId xmlns:a16="http://schemas.microsoft.com/office/drawing/2014/main" val="3726383486"/>
                    </a:ext>
                  </a:extLst>
                </a:gridCol>
                <a:gridCol w="953479">
                  <a:extLst>
                    <a:ext uri="{9D8B030D-6E8A-4147-A177-3AD203B41FA5}">
                      <a16:colId xmlns:a16="http://schemas.microsoft.com/office/drawing/2014/main" val="1958515743"/>
                    </a:ext>
                  </a:extLst>
                </a:gridCol>
                <a:gridCol w="884829">
                  <a:extLst>
                    <a:ext uri="{9D8B030D-6E8A-4147-A177-3AD203B41FA5}">
                      <a16:colId xmlns:a16="http://schemas.microsoft.com/office/drawing/2014/main" val="1827749724"/>
                    </a:ext>
                  </a:extLst>
                </a:gridCol>
                <a:gridCol w="762783">
                  <a:extLst>
                    <a:ext uri="{9D8B030D-6E8A-4147-A177-3AD203B41FA5}">
                      <a16:colId xmlns:a16="http://schemas.microsoft.com/office/drawing/2014/main" val="23383852"/>
                    </a:ext>
                  </a:extLst>
                </a:gridCol>
                <a:gridCol w="762783">
                  <a:extLst>
                    <a:ext uri="{9D8B030D-6E8A-4147-A177-3AD203B41FA5}">
                      <a16:colId xmlns:a16="http://schemas.microsoft.com/office/drawing/2014/main" val="3049019771"/>
                    </a:ext>
                  </a:extLst>
                </a:gridCol>
                <a:gridCol w="762783">
                  <a:extLst>
                    <a:ext uri="{9D8B030D-6E8A-4147-A177-3AD203B41FA5}">
                      <a16:colId xmlns:a16="http://schemas.microsoft.com/office/drawing/2014/main" val="3592817151"/>
                    </a:ext>
                  </a:extLst>
                </a:gridCol>
                <a:gridCol w="762783">
                  <a:extLst>
                    <a:ext uri="{9D8B030D-6E8A-4147-A177-3AD203B41FA5}">
                      <a16:colId xmlns:a16="http://schemas.microsoft.com/office/drawing/2014/main" val="1344233116"/>
                    </a:ext>
                  </a:extLst>
                </a:gridCol>
                <a:gridCol w="762783">
                  <a:extLst>
                    <a:ext uri="{9D8B030D-6E8A-4147-A177-3AD203B41FA5}">
                      <a16:colId xmlns:a16="http://schemas.microsoft.com/office/drawing/2014/main" val="1289546246"/>
                    </a:ext>
                  </a:extLst>
                </a:gridCol>
                <a:gridCol w="762783">
                  <a:extLst>
                    <a:ext uri="{9D8B030D-6E8A-4147-A177-3AD203B41FA5}">
                      <a16:colId xmlns:a16="http://schemas.microsoft.com/office/drawing/2014/main" val="2567758581"/>
                    </a:ext>
                  </a:extLst>
                </a:gridCol>
              </a:tblGrid>
              <a:tr h="228600">
                <a:tc rowSpan="2">
                  <a:txBody>
                    <a:bodyPr/>
                    <a:lstStyle/>
                    <a:p>
                      <a:pPr algn="ctr" fontAlgn="ctr"/>
                      <a:r>
                        <a:rPr lang="fr-CA" sz="1100" b="1" i="0" u="none" strike="noStrike" dirty="0">
                          <a:solidFill>
                            <a:srgbClr val="000000"/>
                          </a:solidFill>
                          <a:effectLst/>
                          <a:latin typeface="Univers Condensed" panose="020B0506020202050204" pitchFamily="34" charset="0"/>
                        </a:rPr>
                        <a:t>Membrures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100" b="1" i="0" u="none" strike="noStrike">
                          <a:solidFill>
                            <a:srgbClr val="000000"/>
                          </a:solidFill>
                          <a:effectLst/>
                          <a:latin typeface="Univers Condensed" panose="020B0506020202050204" pitchFamily="34" charset="0"/>
                        </a:rPr>
                        <a:t>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100" b="1" i="0" u="none" strike="noStrike">
                          <a:solidFill>
                            <a:srgbClr val="000000"/>
                          </a:solidFill>
                          <a:effectLst/>
                          <a:latin typeface="Univers Condensed" panose="020B0506020202050204" pitchFamily="34" charset="0"/>
                        </a:rPr>
                        <a:t>Dimensions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a:solidFill>
                            <a:srgbClr val="000000"/>
                          </a:solidFill>
                          <a:effectLst/>
                          <a:latin typeface="Univers Condensed" panose="020B0506020202050204" pitchFamily="34" charset="0"/>
                        </a:rPr>
                        <a:t>Charge morte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a:solidFill>
                            <a:srgbClr val="000000"/>
                          </a:solidFill>
                          <a:effectLst/>
                          <a:latin typeface="Univers Condensed" panose="020B050602020205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a:solidFill>
                            <a:srgbClr val="000000"/>
                          </a:solidFill>
                          <a:effectLst/>
                          <a:latin typeface="Univers Condensed" panose="020B0506020202050204" pitchFamily="34" charset="0"/>
                        </a:rPr>
                        <a:t>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a:solidFill>
                            <a:srgbClr val="000000"/>
                          </a:solidFill>
                          <a:effectLst/>
                          <a:latin typeface="Univers Condensed" panose="020B0506020202050204" pitchFamily="34" charset="0"/>
                        </a:rPr>
                        <a: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a:solidFill>
                            <a:srgbClr val="000000"/>
                          </a:solidFill>
                          <a:effectLst/>
                          <a:latin typeface="Univers Condensed" panose="020B0506020202050204" pitchFamily="34" charset="0"/>
                        </a:rPr>
                        <a:t>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a:solidFill>
                            <a:srgbClr val="000000"/>
                          </a:solidFill>
                          <a:effectLst/>
                          <a:latin typeface="Univers Condensed" panose="020B0506020202050204" pitchFamily="34" charset="0"/>
                        </a:rPr>
                        <a:t>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a:solidFill>
                            <a:srgbClr val="000000"/>
                          </a:solidFill>
                          <a:effectLst/>
                          <a:latin typeface="Univers Condensed" panose="020B0506020202050204" pitchFamily="34" charset="0"/>
                        </a:rPr>
                        <a:t>J</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40210178"/>
                  </a:ext>
                </a:extLst>
              </a:tr>
              <a:tr h="228600">
                <a:tc vMerge="1">
                  <a:txBody>
                    <a:bodyPr/>
                    <a:lstStyle/>
                    <a:p>
                      <a:endParaRPr lang="fr-CA"/>
                    </a:p>
                  </a:txBody>
                  <a:tcPr/>
                </a:tc>
                <a:tc vMerge="1">
                  <a:txBody>
                    <a:bodyPr/>
                    <a:lstStyle/>
                    <a:p>
                      <a:endParaRPr lang="fr-CA"/>
                    </a:p>
                  </a:txBody>
                  <a:tcPr/>
                </a:tc>
                <a:tc>
                  <a:txBody>
                    <a:bodyPr/>
                    <a:lstStyle/>
                    <a:p>
                      <a:pPr algn="ctr" fontAlgn="ctr"/>
                      <a:r>
                        <a:rPr lang="fr-CA" sz="1100" b="0" i="0" u="none" strike="noStrike">
                          <a:solidFill>
                            <a:srgbClr val="000000"/>
                          </a:solidFill>
                          <a:effectLst/>
                          <a:latin typeface="Univers Condensed" panose="020B0506020202050204" pitchFamily="34" charset="0"/>
                        </a:rPr>
                        <a:t>(mm)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(kN/m)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(mm²)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(10</a:t>
                      </a:r>
                      <a:r>
                        <a:rPr lang="fr-CA" sz="1100" b="0" i="0" u="none" strike="noStrike" baseline="30000">
                          <a:solidFill>
                            <a:srgbClr val="000000"/>
                          </a:solidFill>
                          <a:effectLst/>
                          <a:latin typeface="Univers Condensed" panose="020B0506020202050204" pitchFamily="34" charset="0"/>
                        </a:rPr>
                        <a:t>6</a:t>
                      </a:r>
                      <a:r>
                        <a:rPr lang="fr-CA" sz="1100" b="0" i="0" u="none" strike="noStrike">
                          <a:solidFill>
                            <a:srgbClr val="000000"/>
                          </a:solidFill>
                          <a:effectLst/>
                          <a:latin typeface="Univers Condensed" panose="020B0506020202050204" pitchFamily="34" charset="0"/>
                        </a:rPr>
                        <a:t> mm</a:t>
                      </a:r>
                      <a:r>
                        <a:rPr lang="fr-CA" sz="1100" b="0" i="0" u="none" strike="noStrike" baseline="30000">
                          <a:solidFill>
                            <a:srgbClr val="000000"/>
                          </a:solidFill>
                          <a:effectLst/>
                          <a:latin typeface="Univers Condensed" panose="020B0506020202050204" pitchFamily="34" charset="0"/>
                        </a:rPr>
                        <a:t>4</a:t>
                      </a:r>
                      <a:r>
                        <a:rPr lang="fr-CA" sz="1100" b="0" i="0" u="none" strike="noStrike">
                          <a:solidFill>
                            <a:srgbClr val="000000"/>
                          </a:solidFill>
                          <a:effectLst/>
                          <a:latin typeface="Univers Condensed" panose="020B050602020205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(10</a:t>
                      </a:r>
                      <a:r>
                        <a:rPr lang="fr-CA" sz="1100" b="0" i="0" u="none" strike="noStrike" baseline="30000">
                          <a:solidFill>
                            <a:srgbClr val="000000"/>
                          </a:solidFill>
                          <a:effectLst/>
                          <a:latin typeface="Univers Condensed" panose="020B0506020202050204" pitchFamily="34" charset="0"/>
                        </a:rPr>
                        <a:t>3</a:t>
                      </a:r>
                      <a:r>
                        <a:rPr lang="fr-CA" sz="1100" b="0" i="0" u="none" strike="noStrike">
                          <a:solidFill>
                            <a:srgbClr val="000000"/>
                          </a:solidFill>
                          <a:effectLst/>
                          <a:latin typeface="Univers Condensed" panose="020B0506020202050204" pitchFamily="34" charset="0"/>
                        </a:rPr>
                        <a:t> mm</a:t>
                      </a:r>
                      <a:r>
                        <a:rPr lang="fr-CA" sz="1100" b="0" i="0" u="none" strike="noStrike" baseline="30000">
                          <a:solidFill>
                            <a:srgbClr val="000000"/>
                          </a:solidFill>
                          <a:effectLst/>
                          <a:latin typeface="Univers Condensed" panose="020B0506020202050204" pitchFamily="34" charset="0"/>
                        </a:rPr>
                        <a:t>3</a:t>
                      </a:r>
                      <a:r>
                        <a:rPr lang="fr-CA" sz="1100" b="0" i="0" u="none" strike="noStrike">
                          <a:solidFill>
                            <a:srgbClr val="000000"/>
                          </a:solidFill>
                          <a:effectLst/>
                          <a:latin typeface="Univers Condensed" panose="020B050602020205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(10</a:t>
                      </a:r>
                      <a:r>
                        <a:rPr lang="fr-CA" sz="1100" b="0" i="0" u="none" strike="noStrike" baseline="30000">
                          <a:solidFill>
                            <a:srgbClr val="000000"/>
                          </a:solidFill>
                          <a:effectLst/>
                          <a:latin typeface="Univers Condensed" panose="020B0506020202050204" pitchFamily="34" charset="0"/>
                        </a:rPr>
                        <a:t>3</a:t>
                      </a:r>
                      <a:r>
                        <a:rPr lang="fr-CA" sz="1100" b="0" i="0" u="none" strike="noStrike">
                          <a:solidFill>
                            <a:srgbClr val="000000"/>
                          </a:solidFill>
                          <a:effectLst/>
                          <a:latin typeface="Univers Condensed" panose="020B0506020202050204" pitchFamily="34" charset="0"/>
                        </a:rPr>
                        <a:t> mm</a:t>
                      </a:r>
                      <a:r>
                        <a:rPr lang="fr-CA" sz="1100" b="0" i="0" u="none" strike="noStrike" baseline="30000">
                          <a:solidFill>
                            <a:srgbClr val="000000"/>
                          </a:solidFill>
                          <a:effectLst/>
                          <a:latin typeface="Univers Condensed" panose="020B0506020202050204" pitchFamily="34" charset="0"/>
                        </a:rPr>
                        <a:t>3</a:t>
                      </a:r>
                      <a:r>
                        <a:rPr lang="fr-CA" sz="1100" b="0" i="0" u="none" strike="noStrike">
                          <a:solidFill>
                            <a:srgbClr val="000000"/>
                          </a:solidFill>
                          <a:effectLst/>
                          <a:latin typeface="Univers Condensed" panose="020B050602020205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(10</a:t>
                      </a:r>
                      <a:r>
                        <a:rPr lang="fr-CA" sz="1100" b="0" i="0" u="none" strike="noStrike" baseline="30000">
                          <a:solidFill>
                            <a:srgbClr val="000000"/>
                          </a:solidFill>
                          <a:effectLst/>
                          <a:latin typeface="Univers Condensed" panose="020B0506020202050204" pitchFamily="34" charset="0"/>
                        </a:rPr>
                        <a:t>3</a:t>
                      </a:r>
                      <a:r>
                        <a:rPr lang="fr-CA" sz="1100" b="0" i="0" u="none" strike="noStrike">
                          <a:solidFill>
                            <a:srgbClr val="000000"/>
                          </a:solidFill>
                          <a:effectLst/>
                          <a:latin typeface="Univers Condensed" panose="020B0506020202050204" pitchFamily="34" charset="0"/>
                        </a:rPr>
                        <a:t> mm</a:t>
                      </a:r>
                      <a:r>
                        <a:rPr lang="fr-CA" sz="1100" b="0" i="0" u="none" strike="noStrike" baseline="30000">
                          <a:solidFill>
                            <a:srgbClr val="000000"/>
                          </a:solidFill>
                          <a:effectLst/>
                          <a:latin typeface="Univers Condensed" panose="020B0506020202050204" pitchFamily="34" charset="0"/>
                        </a:rPr>
                        <a:t>4</a:t>
                      </a:r>
                      <a:r>
                        <a:rPr lang="fr-CA" sz="1100" b="0" i="0" u="none" strike="noStrike">
                          <a:solidFill>
                            <a:srgbClr val="000000"/>
                          </a:solidFill>
                          <a:effectLst/>
                          <a:latin typeface="Univers Condensed" panose="020B0506020202050204" pitchFamily="34" charset="0"/>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3113752"/>
                  </a:ext>
                </a:extLst>
              </a:tr>
              <a:tr h="190500">
                <a:tc>
                  <a:txBody>
                    <a:bodyPr/>
                    <a:lstStyle/>
                    <a:p>
                      <a:pPr algn="ctr" fontAlgn="b"/>
                      <a:r>
                        <a:rPr lang="fr-CA" sz="1100" b="0" i="0" u="none" strike="noStrike" dirty="0">
                          <a:solidFill>
                            <a:srgbClr val="000000"/>
                          </a:solidFill>
                          <a:effectLst/>
                          <a:latin typeface="Univers Condensed" panose="020B0506020202050204" pitchFamily="34" charset="0"/>
                        </a:rPr>
                        <a:t>Cordes supérieures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Tube carré - coins carrés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203 x 203 x 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0,257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9677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578,67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dirty="0">
                          <a:solidFill>
                            <a:srgbClr val="000000"/>
                          </a:solidFill>
                          <a:effectLst/>
                          <a:latin typeface="Univers Condensed" panose="020B0506020202050204" pitchFamily="34" charset="0"/>
                        </a:rPr>
                        <a:t>90892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1263099"/>
                  </a:ext>
                </a:extLst>
              </a:tr>
            </a:tbl>
          </a:graphicData>
        </a:graphic>
      </p:graphicFrame>
    </p:spTree>
    <p:extLst>
      <p:ext uri="{BB962C8B-B14F-4D97-AF65-F5344CB8AC3E}">
        <p14:creationId xmlns:p14="http://schemas.microsoft.com/office/powerpoint/2010/main" val="1453458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52</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2"/>
                <a:ext cx="10513982" cy="4315199"/>
              </a:xfrm>
            </p:spPr>
            <p:txBody>
              <a:bodyPr>
                <a:noAutofit/>
              </a:bodyPr>
              <a:lstStyle/>
              <a:p>
                <a:r>
                  <a:rPr lang="fr-CA" dirty="0"/>
                  <a:t>Les étapes suivantes doivent être suivies afin de déterminer la résistance en compression de la corde supérieure.</a:t>
                </a:r>
              </a:p>
              <a:p>
                <a:r>
                  <a:rPr lang="fr-CA" b="1" u="sng" dirty="0"/>
                  <a:t>1- On détermine d’abord si les parois du profilé 203 x 203 x 12,7 peuvent voiler localement</a:t>
                </a:r>
                <a:r>
                  <a:rPr lang="fr-CA" b="1" dirty="0"/>
                  <a:t> [CSA S6:19 17.9.1.1] </a:t>
                </a:r>
              </a:p>
              <a:p>
                <a:r>
                  <a:rPr lang="fr-CA" i="1" u="sng" dirty="0"/>
                  <a:t>1.1 – On détermine l’élancement de la paroi</a:t>
                </a:r>
              </a:p>
              <a:p>
                <a:r>
                  <a:rPr lang="fr-CA" dirty="0"/>
                  <a:t>L’élancement d’une paroi retenue à ces 2 rives soumises à une contrainte de compression uniforme est déterminé selon l’article </a:t>
                </a:r>
                <a:r>
                  <a:rPr lang="fr-CA" b="1" dirty="0"/>
                  <a:t>[CSA S6:19 17.9.1.2.3]</a:t>
                </a:r>
                <a:r>
                  <a:rPr lang="fr-CA" dirty="0"/>
                  <a:t>. </a:t>
                </a:r>
              </a:p>
              <a:p>
                <a:pPr marL="285750" indent="-285750">
                  <a:lnSpc>
                    <a:spcPct val="150000"/>
                  </a:lnSpc>
                  <a:buFont typeface="Arial" panose="020B0604020202020204" pitchFamily="34" charset="0"/>
                  <a:buChar char="•"/>
                </a:pPr>
                <a14:m>
                  <m:oMath xmlns:m="http://schemas.openxmlformats.org/officeDocument/2006/math">
                    <m:r>
                      <a:rPr lang="fr-CA" i="1" smtClean="0">
                        <a:latin typeface="Cambria Math" panose="02040503050406030204" pitchFamily="18" charset="0"/>
                        <a:ea typeface="Cambria Math" panose="02040503050406030204" pitchFamily="18" charset="0"/>
                      </a:rPr>
                      <m:t>𝜆</m:t>
                    </m:r>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𝑚𝑏</m:t>
                        </m:r>
                      </m:num>
                      <m:den>
                        <m:r>
                          <a:rPr lang="fr-CA" b="0" i="1" smtClean="0">
                            <a:latin typeface="Cambria Math" panose="02040503050406030204" pitchFamily="18" charset="0"/>
                            <a:ea typeface="Cambria Math" panose="02040503050406030204" pitchFamily="18" charset="0"/>
                          </a:rPr>
                          <m:t>𝑡</m:t>
                        </m:r>
                      </m:den>
                    </m:f>
                  </m:oMath>
                </a14:m>
                <a:r>
                  <a:rPr lang="fr-CA" dirty="0"/>
                  <a:t> où </a:t>
                </a:r>
                <a14:m>
                  <m:oMath xmlns:m="http://schemas.openxmlformats.org/officeDocument/2006/math">
                    <m:r>
                      <a:rPr lang="fr-CA" b="0" i="1" smtClean="0">
                        <a:latin typeface="Cambria Math" panose="02040503050406030204" pitchFamily="18" charset="0"/>
                      </a:rPr>
                      <m:t>𝑚</m:t>
                    </m:r>
                    <m:r>
                      <a:rPr lang="fr-CA" b="0" i="1" smtClean="0">
                        <a:latin typeface="Cambria Math" panose="02040503050406030204" pitchFamily="18" charset="0"/>
                      </a:rPr>
                      <m:t>=1,25+</m:t>
                    </m:r>
                    <m:f>
                      <m:fPr>
                        <m:ctrlPr>
                          <a:rPr lang="fr-CA" b="0" i="1" smtClean="0">
                            <a:latin typeface="Cambria Math" panose="02040503050406030204" pitchFamily="18" charset="0"/>
                          </a:rPr>
                        </m:ctrlPr>
                      </m:fPr>
                      <m:num>
                        <m:r>
                          <a:rPr lang="fr-CA" b="0" i="1" smtClean="0">
                            <a:latin typeface="Cambria Math" panose="02040503050406030204" pitchFamily="18" charset="0"/>
                          </a:rPr>
                          <m:t>0,4</m:t>
                        </m:r>
                        <m:d>
                          <m:dPr>
                            <m:ctrlPr>
                              <a:rPr lang="fr-CA" b="0" i="1" smtClean="0">
                                <a:latin typeface="Cambria Math" panose="02040503050406030204" pitchFamily="18" charset="0"/>
                              </a:rPr>
                            </m:ctrlPr>
                          </m:dPr>
                          <m:e>
                            <m:f>
                              <m:fPr>
                                <m:type m:val="lin"/>
                                <m:ctrlPr>
                                  <a:rPr lang="fr-CA" b="0" i="1" smtClean="0">
                                    <a:latin typeface="Cambria Math" panose="02040503050406030204" pitchFamily="18" charset="0"/>
                                  </a:rPr>
                                </m:ctrlPr>
                              </m:fPr>
                              <m:num>
                                <m:r>
                                  <a:rPr lang="fr-CA" b="0" i="1" smtClean="0">
                                    <a:latin typeface="Cambria Math" panose="02040503050406030204" pitchFamily="18" charset="0"/>
                                  </a:rPr>
                                  <m:t>𝑎</m:t>
                                </m:r>
                              </m:num>
                              <m:den>
                                <m:r>
                                  <a:rPr lang="fr-CA" b="0" i="1" smtClean="0">
                                    <a:latin typeface="Cambria Math" panose="02040503050406030204" pitchFamily="18" charset="0"/>
                                  </a:rPr>
                                  <m:t>𝑤</m:t>
                                </m:r>
                              </m:den>
                            </m:f>
                          </m:e>
                        </m:d>
                      </m:num>
                      <m:den>
                        <m:d>
                          <m:dPr>
                            <m:ctrlPr>
                              <a:rPr lang="fr-CA" b="0" i="1" smtClean="0">
                                <a:latin typeface="Cambria Math" panose="02040503050406030204" pitchFamily="18" charset="0"/>
                              </a:rPr>
                            </m:ctrlPr>
                          </m:dPr>
                          <m:e>
                            <m:f>
                              <m:fPr>
                                <m:type m:val="lin"/>
                                <m:ctrlPr>
                                  <a:rPr lang="fr-CA" b="0" i="1" smtClean="0">
                                    <a:latin typeface="Cambria Math" panose="02040503050406030204" pitchFamily="18" charset="0"/>
                                  </a:rPr>
                                </m:ctrlPr>
                              </m:fPr>
                              <m:num>
                                <m:r>
                                  <a:rPr lang="fr-CA" b="0" i="1" smtClean="0">
                                    <a:latin typeface="Cambria Math" panose="02040503050406030204" pitchFamily="18" charset="0"/>
                                  </a:rPr>
                                  <m:t>𝑏</m:t>
                                </m:r>
                              </m:num>
                              <m:den>
                                <m:r>
                                  <a:rPr lang="fr-CA" b="0" i="1" smtClean="0">
                                    <a:latin typeface="Cambria Math" panose="02040503050406030204" pitchFamily="18" charset="0"/>
                                  </a:rPr>
                                  <m:t>𝑡</m:t>
                                </m:r>
                              </m:den>
                            </m:f>
                          </m:e>
                        </m:d>
                      </m:den>
                    </m:f>
                    <m:r>
                      <a:rPr lang="fr-CA" b="0" i="1" smtClean="0">
                        <a:latin typeface="Cambria Math" panose="02040503050406030204" pitchFamily="18" charset="0"/>
                        <a:ea typeface="Cambria Math" panose="02040503050406030204" pitchFamily="18" charset="0"/>
                      </a:rPr>
                      <m:t>≤1,65</m:t>
                    </m:r>
                  </m:oMath>
                </a14:m>
                <a:r>
                  <a:rPr lang="fr-CA" dirty="0"/>
                  <a:t> Lorsque b/t </a:t>
                </a:r>
                <a:r>
                  <a:rPr lang="fr-CA" dirty="0">
                    <a:latin typeface="Calibri" panose="020F0502020204030204" pitchFamily="34" charset="0"/>
                    <a:cs typeface="Calibri" panose="020F0502020204030204" pitchFamily="34" charset="0"/>
                  </a:rPr>
                  <a:t>≥ </a:t>
                </a:r>
                <a:r>
                  <a:rPr lang="fr-CA" dirty="0"/>
                  <a:t>a/w</a:t>
                </a:r>
              </a:p>
              <a:p>
                <a:r>
                  <a:rPr lang="fr-CA" dirty="0"/>
                  <a:t>Les dimensions suivantes sont utilisées pour calculer l’élancement des parois </a:t>
                </a:r>
                <a:r>
                  <a:rPr lang="fr-CA" b="1" dirty="0"/>
                  <a:t>[CSA S6:19 Figure 17.1] </a:t>
                </a:r>
                <a:endParaRPr lang="fr-CA" dirty="0"/>
              </a:p>
              <a:p>
                <a:pPr marL="285750" indent="-285750">
                  <a:buFont typeface="Arial" panose="020B0604020202020204" pitchFamily="34" charset="0"/>
                  <a:buChar char="•"/>
                </a:pPr>
                <a:r>
                  <a:rPr lang="fr-CA" dirty="0"/>
                  <a:t>a = b = 203,2 mm – 12,7 mm = 190,5 mm</a:t>
                </a:r>
              </a:p>
              <a:p>
                <a:pPr marL="285750" indent="-285750">
                  <a:buFont typeface="Arial" panose="020B0604020202020204" pitchFamily="34" charset="0"/>
                  <a:buChar char="•"/>
                </a:pPr>
                <a:r>
                  <a:rPr lang="fr-CA" dirty="0"/>
                  <a:t>t = w = 12,7 mm</a:t>
                </a:r>
              </a:p>
              <a:p>
                <a:pPr marL="285750" indent="-285750">
                  <a:buFont typeface="Arial" panose="020B0604020202020204" pitchFamily="34" charset="0"/>
                  <a:buChar char="•"/>
                </a:pPr>
                <a:r>
                  <a:rPr lang="fr-CA" dirty="0"/>
                  <a:t>a/w = b/t = 190,5 mm / 12,7 mm = 15</a:t>
                </a:r>
              </a:p>
              <a:p>
                <a:pPr marL="285750" indent="-285750">
                  <a:buFont typeface="Arial" panose="020B0604020202020204" pitchFamily="34" charset="0"/>
                  <a:buChar char="•"/>
                </a:pPr>
                <a:r>
                  <a:rPr lang="fr-CA" dirty="0"/>
                  <a:t>m=1,25 + 0,4 (15/15)=1,65</a:t>
                </a:r>
              </a:p>
              <a:p>
                <a:pPr marL="285750" indent="-285750">
                  <a:lnSpc>
                    <a:spcPct val="110000"/>
                  </a:lnSpc>
                  <a:buFont typeface="Arial" panose="020B0604020202020204" pitchFamily="34" charset="0"/>
                  <a:buChar char="•"/>
                </a:pPr>
                <a14:m>
                  <m:oMath xmlns:m="http://schemas.openxmlformats.org/officeDocument/2006/math">
                    <m:r>
                      <a:rPr lang="fr-CA" i="1" smtClean="0">
                        <a:latin typeface="Cambria Math" panose="02040503050406030204" pitchFamily="18" charset="0"/>
                        <a:ea typeface="Cambria Math" panose="02040503050406030204" pitchFamily="18" charset="0"/>
                      </a:rPr>
                      <m:t>𝜆</m:t>
                    </m:r>
                    <m:r>
                      <a:rPr lang="fr-CA" b="0" i="1" smtClean="0">
                        <a:latin typeface="Cambria Math" panose="02040503050406030204" pitchFamily="18" charset="0"/>
                        <a:ea typeface="Cambria Math" panose="02040503050406030204" pitchFamily="18" charset="0"/>
                      </a:rPr>
                      <m:t>=1,65∙15=24,75</m:t>
                    </m:r>
                  </m:oMath>
                </a14:m>
                <a:r>
                  <a:rPr lang="fr-CA" dirty="0"/>
                  <a:t> </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8"/>
                </p:custDataLst>
              </p:nvPr>
            </p:nvSpPr>
            <p:spPr>
              <a:xfrm>
                <a:off x="839788" y="1681162"/>
                <a:ext cx="10513982" cy="4315199"/>
              </a:xfrm>
              <a:blipFill>
                <a:blip r:embed="rId9"/>
                <a:stretch>
                  <a:fillRect l="-1218" t="-2119" b="-2119"/>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en compression de la corde supérieure</a:t>
            </a:r>
          </a:p>
        </p:txBody>
      </p:sp>
      <p:grpSp>
        <p:nvGrpSpPr>
          <p:cNvPr id="6" name="Group 3">
            <a:extLst>
              <a:ext uri="{FF2B5EF4-FFF2-40B4-BE49-F238E27FC236}">
                <a16:creationId xmlns:a16="http://schemas.microsoft.com/office/drawing/2014/main" id="{1CB2FDA5-737C-6226-2232-B789338A4F1C}"/>
              </a:ext>
            </a:extLst>
          </p:cNvPr>
          <p:cNvGrpSpPr>
            <a:grpSpLocks noChangeAspect="1"/>
          </p:cNvGrpSpPr>
          <p:nvPr>
            <p:custDataLst>
              <p:tags r:id="rId5"/>
            </p:custDataLst>
          </p:nvPr>
        </p:nvGrpSpPr>
        <p:grpSpPr bwMode="auto">
          <a:xfrm>
            <a:off x="7976486" y="3188301"/>
            <a:ext cx="4215514" cy="2808060"/>
            <a:chOff x="1378" y="520"/>
            <a:chExt cx="4924" cy="3280"/>
          </a:xfrm>
        </p:grpSpPr>
        <p:sp>
          <p:nvSpPr>
            <p:cNvPr id="7" name="AutoShape 2">
              <a:extLst>
                <a:ext uri="{FF2B5EF4-FFF2-40B4-BE49-F238E27FC236}">
                  <a16:creationId xmlns:a16="http://schemas.microsoft.com/office/drawing/2014/main" id="{FF3940BD-1856-F5E7-7FCD-8CC4327FB1DB}"/>
                </a:ext>
              </a:extLst>
            </p:cNvPr>
            <p:cNvSpPr>
              <a:spLocks noChangeAspect="1" noChangeArrowheads="1" noTextEdit="1"/>
            </p:cNvSpPr>
            <p:nvPr/>
          </p:nvSpPr>
          <p:spPr bwMode="auto">
            <a:xfrm>
              <a:off x="1378" y="520"/>
              <a:ext cx="4924" cy="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8" name="Picture 4">
              <a:extLst>
                <a:ext uri="{FF2B5EF4-FFF2-40B4-BE49-F238E27FC236}">
                  <a16:creationId xmlns:a16="http://schemas.microsoft.com/office/drawing/2014/main" id="{4653D146-9A75-07A0-0D67-0E9A5E772CFF}"/>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8" y="520"/>
              <a:ext cx="4930" cy="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ZoneTexte 9">
            <a:extLst>
              <a:ext uri="{FF2B5EF4-FFF2-40B4-BE49-F238E27FC236}">
                <a16:creationId xmlns:a16="http://schemas.microsoft.com/office/drawing/2014/main" id="{FB1E01C0-D92B-2562-C9D6-A636EEBE04FF}"/>
              </a:ext>
            </a:extLst>
          </p:cNvPr>
          <p:cNvSpPr txBox="1"/>
          <p:nvPr>
            <p:custDataLst>
              <p:tags r:id="rId6"/>
            </p:custDataLst>
          </p:nvPr>
        </p:nvSpPr>
        <p:spPr>
          <a:xfrm>
            <a:off x="839788" y="6362137"/>
            <a:ext cx="2416403" cy="276999"/>
          </a:xfrm>
          <a:prstGeom prst="rect">
            <a:avLst/>
          </a:prstGeom>
          <a:noFill/>
        </p:spPr>
        <p:txBody>
          <a:bodyPr wrap="square" rtlCol="0">
            <a:spAutoFit/>
          </a:bodyPr>
          <a:lstStyle/>
          <a:p>
            <a:r>
              <a:rPr lang="fr-CA" sz="1200" dirty="0"/>
              <a:t>Source : CSA S6:19 Figure 17.1</a:t>
            </a:r>
          </a:p>
        </p:txBody>
      </p:sp>
    </p:spTree>
    <p:extLst>
      <p:ext uri="{BB962C8B-B14F-4D97-AF65-F5344CB8AC3E}">
        <p14:creationId xmlns:p14="http://schemas.microsoft.com/office/powerpoint/2010/main" val="3875170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53</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2"/>
                <a:ext cx="10513982" cy="4675187"/>
              </a:xfrm>
            </p:spPr>
            <p:txBody>
              <a:bodyPr>
                <a:normAutofit/>
              </a:bodyPr>
              <a:lstStyle/>
              <a:p>
                <a:r>
                  <a:rPr lang="fr-CA" i="1" u="sng" dirty="0"/>
                  <a:t>1.2 - On détermine la contrainte limite pour la paroi</a:t>
                </a:r>
              </a:p>
              <a:p>
                <a:r>
                  <a:rPr lang="fr-CA" dirty="0"/>
                  <a:t>Peu importe s’il y a présence de soudure dans la paroi, tel qu’indiqué à l’article </a:t>
                </a:r>
                <a:r>
                  <a:rPr lang="fr-CA" b="1" dirty="0"/>
                  <a:t>[CSA S6:19 17.9.1.2.1]</a:t>
                </a:r>
                <a:r>
                  <a:rPr lang="fr-CA" dirty="0"/>
                  <a:t>, on utilise F</a:t>
                </a:r>
                <a:r>
                  <a:rPr lang="fr-CA" baseline="-25000" dirty="0"/>
                  <a:t>0</a:t>
                </a:r>
                <a:r>
                  <a:rPr lang="fr-CA" dirty="0"/>
                  <a:t>=F</a:t>
                </a:r>
                <a:r>
                  <a:rPr lang="fr-CA" baseline="-25000" dirty="0"/>
                  <a:t>y</a:t>
                </a:r>
                <a:r>
                  <a:rPr lang="fr-CA" dirty="0"/>
                  <a:t> pour déterminer la contrainte de voilement locale des parois. Les soudures sont prises en compte ultérieurement.</a:t>
                </a:r>
              </a:p>
              <a:p>
                <a:r>
                  <a:rPr lang="fr-CA" i="1" u="sng" dirty="0"/>
                  <a:t>1.3 - On détermine l’élancement normalisé</a:t>
                </a:r>
              </a:p>
              <a:p>
                <a:r>
                  <a:rPr lang="fr-CA" dirty="0"/>
                  <a:t>L’élancement normalisé est déterminé selon l’article </a:t>
                </a:r>
                <a:r>
                  <a:rPr lang="fr-CA" b="1" dirty="0"/>
                  <a:t>[CSA S6:19 17.11.2.1] </a:t>
                </a:r>
                <a:r>
                  <a:rPr lang="fr-CA" dirty="0"/>
                  <a:t>avec </a:t>
                </a:r>
              </a:p>
              <a:p>
                <a:pPr marL="285750" indent="-285750">
                  <a:lnSpc>
                    <a:spcPct val="100000"/>
                  </a:lnSpc>
                  <a:buFont typeface="Arial" panose="020B0604020202020204" pitchFamily="34" charset="0"/>
                  <a:buChar char="•"/>
                </a:pPr>
                <a14:m>
                  <m:oMath xmlns:m="http://schemas.openxmlformats.org/officeDocument/2006/math">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𝜆</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num>
                          <m:den>
                            <m:r>
                              <a:rPr lang="fr-CA" b="0" i="1" smtClean="0">
                                <a:latin typeface="Cambria Math" panose="02040503050406030204" pitchFamily="18" charset="0"/>
                              </a:rPr>
                              <m:t>𝐸</m:t>
                            </m:r>
                          </m:den>
                        </m:f>
                      </m:e>
                    </m:rad>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24,75</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r>
                              <a:rPr lang="fr-CA" b="0" i="1" smtClean="0">
                                <a:latin typeface="Cambria Math" panose="02040503050406030204" pitchFamily="18" charset="0"/>
                              </a:rPr>
                              <m:t>240 </m:t>
                            </m:r>
                            <m:r>
                              <a:rPr lang="fr-CA" b="0" i="1" smtClean="0">
                                <a:latin typeface="Cambria Math" panose="02040503050406030204" pitchFamily="18" charset="0"/>
                              </a:rPr>
                              <m:t>𝑀𝑃𝑎</m:t>
                            </m:r>
                          </m:num>
                          <m:den>
                            <m:r>
                              <a:rPr lang="fr-CA" b="0" i="1" smtClean="0">
                                <a:latin typeface="Cambria Math" panose="02040503050406030204" pitchFamily="18" charset="0"/>
                              </a:rPr>
                              <m:t>70000 </m:t>
                            </m:r>
                            <m:r>
                              <a:rPr lang="fr-CA" b="0" i="1" smtClean="0">
                                <a:latin typeface="Cambria Math" panose="02040503050406030204" pitchFamily="18" charset="0"/>
                              </a:rPr>
                              <m:t>𝑀𝑃𝑎</m:t>
                            </m:r>
                          </m:den>
                        </m:f>
                      </m:e>
                    </m:rad>
                    <m:r>
                      <a:rPr lang="fr-CA" b="0" i="1" smtClean="0">
                        <a:latin typeface="Cambria Math" panose="02040503050406030204" pitchFamily="18" charset="0"/>
                      </a:rPr>
                      <m:t>=0,461</m:t>
                    </m:r>
                  </m:oMath>
                </a14:m>
                <a:r>
                  <a:rPr lang="fr-CA" dirty="0"/>
                  <a:t> </a:t>
                </a:r>
              </a:p>
              <a:p>
                <a:pPr>
                  <a:lnSpc>
                    <a:spcPct val="100000"/>
                  </a:lnSpc>
                </a:pPr>
                <a:r>
                  <a:rPr lang="fr-CA" i="1" u="sng" dirty="0"/>
                  <a:t>1.4 – On détermine la contrainte de voilement normalisée</a:t>
                </a:r>
              </a:p>
              <a:p>
                <a:pPr>
                  <a:lnSpc>
                    <a:spcPct val="100000"/>
                  </a:lnSpc>
                </a:pPr>
                <a:r>
                  <a:rPr lang="fr-CA" dirty="0"/>
                  <a:t>La contrainte de voilement normalisée est déterminée selon l’article </a:t>
                </a:r>
                <a:r>
                  <a:rPr lang="fr-CA" b="1" dirty="0"/>
                  <a:t>[CSA S6:19 17.11.2.3] </a:t>
                </a:r>
                <a:r>
                  <a:rPr lang="fr-CA" dirty="0"/>
                  <a:t>avec</a:t>
                </a:r>
              </a:p>
              <a:p>
                <a:pPr marL="285750" indent="-285750">
                  <a:lnSpc>
                    <a:spcPct val="100000"/>
                  </a:lnSpc>
                  <a:buFont typeface="Arial" panose="020B0604020202020204" pitchFamily="34" charset="0"/>
                  <a:buChar char="•"/>
                </a:pPr>
                <a:r>
                  <a:rPr lang="fr-CA" dirty="0"/>
                  <a:t>a = 0,2 pour les alliages avec traitement T5 à T10 non soudé</a:t>
                </a:r>
              </a:p>
              <a:p>
                <a:pPr marL="285750" indent="-285750">
                  <a:lnSpc>
                    <a:spcPct val="100000"/>
                  </a:lnSpc>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e>
                      <m:sub>
                        <m:r>
                          <a:rPr lang="fr-CA" b="0" i="1" smtClean="0">
                            <a:latin typeface="Cambria Math" panose="02040503050406030204" pitchFamily="18" charset="0"/>
                          </a:rPr>
                          <m:t>0</m:t>
                        </m:r>
                      </m:sub>
                    </m:sSub>
                  </m:oMath>
                </a14:m>
                <a:r>
                  <a:rPr lang="fr-CA" dirty="0"/>
                  <a:t>=0,5 pour les parois </a:t>
                </a:r>
              </a:p>
              <a:p>
                <a:pPr>
                  <a:lnSpc>
                    <a:spcPct val="100000"/>
                  </a:lnSpc>
                </a:pPr>
                <a:r>
                  <a:rPr lang="fr-CA" dirty="0"/>
                  <a:t>Puisque </a:t>
                </a:r>
                <a14:m>
                  <m:oMath xmlns:m="http://schemas.openxmlformats.org/officeDocument/2006/math">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r>
                      <a:rPr lang="fr-CA" i="1" smtClean="0">
                        <a:latin typeface="Cambria Math" panose="02040503050406030204" pitchFamily="18" charset="0"/>
                        <a:ea typeface="Cambria Math" panose="02040503050406030204" pitchFamily="18" charset="0"/>
                      </a:rPr>
                      <m:t>≤</m:t>
                    </m:r>
                    <m:sSub>
                      <m:sSubPr>
                        <m:ctrlPr>
                          <a:rPr lang="fr-CA" i="1" smtClean="0">
                            <a:latin typeface="Cambria Math" panose="02040503050406030204" pitchFamily="18" charset="0"/>
                            <a:ea typeface="Cambria Math" panose="02040503050406030204" pitchFamily="18" charset="0"/>
                          </a:rPr>
                        </m:ctrlPr>
                      </m:sSubPr>
                      <m:e>
                        <m:acc>
                          <m:accPr>
                            <m:chr m:val="̅"/>
                            <m:ctrlPr>
                              <a:rPr lang="fr-CA" i="1" smtClean="0">
                                <a:latin typeface="Cambria Math" panose="02040503050406030204" pitchFamily="18" charset="0"/>
                                <a:ea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e>
                      <m:sub>
                        <m:r>
                          <a:rPr lang="fr-CA" b="0" i="1" smtClean="0">
                            <a:latin typeface="Cambria Math" panose="02040503050406030204" pitchFamily="18" charset="0"/>
                            <a:ea typeface="Cambria Math" panose="02040503050406030204" pitchFamily="18" charset="0"/>
                          </a:rPr>
                          <m:t>0</m:t>
                        </m:r>
                      </m:sub>
                    </m:sSub>
                  </m:oMath>
                </a14:m>
                <a:r>
                  <a:rPr lang="fr-CA" dirty="0"/>
                  <a:t>, il n’y aura pas de voilement local, la contrainte de voilement normalisée, </a:t>
                </a:r>
                <a14:m>
                  <m:oMath xmlns:m="http://schemas.openxmlformats.org/officeDocument/2006/math">
                    <m:acc>
                      <m:accPr>
                        <m:chr m:val="̅"/>
                        <m:ctrlPr>
                          <a:rPr lang="fr-CA" i="1" smtClean="0">
                            <a:latin typeface="Cambria Math" panose="02040503050406030204" pitchFamily="18" charset="0"/>
                          </a:rPr>
                        </m:ctrlPr>
                      </m:accPr>
                      <m:e>
                        <m:r>
                          <a:rPr lang="fr-CA" b="0" i="1" smtClean="0">
                            <a:latin typeface="Cambria Math" panose="02040503050406030204" pitchFamily="18" charset="0"/>
                          </a:rPr>
                          <m:t>𝐹</m:t>
                        </m:r>
                      </m:e>
                    </m:acc>
                  </m:oMath>
                </a14:m>
                <a:r>
                  <a:rPr lang="fr-CA" dirty="0"/>
                  <a:t>, est égale à 1,0 et </a:t>
                </a:r>
                <a:r>
                  <a:rPr lang="fr-CA" dirty="0" err="1"/>
                  <a:t>F</a:t>
                </a:r>
                <a:r>
                  <a:rPr lang="fr-CA" baseline="-25000" dirty="0" err="1"/>
                  <a:t>c</a:t>
                </a:r>
                <a:r>
                  <a:rPr lang="fr-CA" dirty="0"/>
                  <a:t>=F</a:t>
                </a:r>
                <a:r>
                  <a:rPr lang="fr-CA" baseline="-25000" dirty="0"/>
                  <a:t>y</a:t>
                </a:r>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681162"/>
                <a:ext cx="10513982" cy="4675187"/>
              </a:xfrm>
              <a:blipFill>
                <a:blip r:embed="rId7"/>
                <a:stretch>
                  <a:fillRect l="-1218" t="-1956"/>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en compression de la corde supérieure</a:t>
            </a:r>
          </a:p>
        </p:txBody>
      </p:sp>
    </p:spTree>
    <p:extLst>
      <p:ext uri="{BB962C8B-B14F-4D97-AF65-F5344CB8AC3E}">
        <p14:creationId xmlns:p14="http://schemas.microsoft.com/office/powerpoint/2010/main" val="240942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54</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normAutofit/>
              </a:bodyPr>
              <a:lstStyle/>
              <a:p>
                <a:r>
                  <a:rPr lang="fr-CA" b="1" u="sng" dirty="0"/>
                  <a:t>2- On prend en compte l’effet des soudures le long de la corde supérieure</a:t>
                </a:r>
              </a:p>
              <a:p>
                <a:r>
                  <a:rPr lang="fr-CA" i="1" u="sng" dirty="0"/>
                  <a:t>2.1 – On détermine la résistance effective de la section due à l’influence du soudage</a:t>
                </a:r>
              </a:p>
              <a:p>
                <a:r>
                  <a:rPr lang="fr-CA" dirty="0"/>
                  <a:t>À plusieurs endroits le long de la corde supérieure, la résistance du matériau est affectée par des soudures (soudures diagonales/corde, épissure dans la corde). La section critique se trouve dans l’épissure de la corde avec soudure bout à bout. La soudure est faite à 45° pour diminuer la zone affectée thermiquement telle qu’illustrée sur la figure ci-dessous. </a:t>
                </a:r>
              </a:p>
              <a:p>
                <a:r>
                  <a:rPr lang="fr-CA" dirty="0"/>
                  <a:t>La largeur de la ZAT est de 35 mm pour une paroi de 12 mm &lt; t ≤ 25 mm </a:t>
                </a:r>
                <a:r>
                  <a:rPr lang="fr-CA" b="1" dirty="0"/>
                  <a:t>[CSA S6:19 17.22.3.4.3]</a:t>
                </a:r>
              </a:p>
              <a:p>
                <a14:m>
                  <m:oMath xmlns:m="http://schemas.openxmlformats.org/officeDocument/2006/math">
                    <m:r>
                      <a:rPr lang="fr-CA" b="0" i="1" smtClean="0">
                        <a:latin typeface="Cambria Math" panose="02040503050406030204" pitchFamily="18" charset="0"/>
                      </a:rPr>
                      <m:t>𝐻</m:t>
                    </m:r>
                    <m:r>
                      <a:rPr lang="fr-CA" b="0" i="1" smtClean="0">
                        <a:latin typeface="Cambria Math" panose="02040503050406030204" pitchFamily="18" charset="0"/>
                      </a:rPr>
                      <m:t>=</m:t>
                    </m:r>
                    <m:sSub>
                      <m:sSubPr>
                        <m:ctrlPr>
                          <a:rPr lang="fr-CA" i="1" smtClean="0">
                            <a:latin typeface="Cambria Math" panose="02040503050406030204" pitchFamily="18" charset="0"/>
                          </a:rPr>
                        </m:ctrlPr>
                      </m:sSubPr>
                      <m:e>
                        <m:r>
                          <a:rPr lang="fr-CA" b="0" i="1" smtClean="0">
                            <a:latin typeface="Cambria Math" panose="02040503050406030204" pitchFamily="18" charset="0"/>
                          </a:rPr>
                          <m:t>𝑏</m:t>
                        </m:r>
                      </m:e>
                      <m:sub>
                        <m:r>
                          <a:rPr lang="fr-CA" b="0" i="1" smtClean="0">
                            <a:latin typeface="Cambria Math" panose="02040503050406030204" pitchFamily="18" charset="0"/>
                          </a:rPr>
                          <m:t>h𝑎𝑧</m:t>
                        </m:r>
                      </m:sub>
                    </m:sSub>
                    <m:d>
                      <m:dPr>
                        <m:ctrlPr>
                          <a:rPr lang="fr-CA" i="1" smtClean="0">
                            <a:latin typeface="Cambria Math" panose="02040503050406030204" pitchFamily="18" charset="0"/>
                          </a:rPr>
                        </m:ctrlPr>
                      </m:dPr>
                      <m:e>
                        <m:f>
                          <m:fPr>
                            <m:ctrlPr>
                              <a:rPr lang="fr-CA" i="1" smtClean="0">
                                <a:latin typeface="Cambria Math" panose="02040503050406030204" pitchFamily="18" charset="0"/>
                              </a:rPr>
                            </m:ctrlPr>
                          </m:fPr>
                          <m:num>
                            <m:r>
                              <a:rPr lang="fr-CA" b="0" i="1" smtClean="0">
                                <a:latin typeface="Cambria Math" panose="02040503050406030204" pitchFamily="18" charset="0"/>
                              </a:rPr>
                              <m:t>1</m:t>
                            </m:r>
                          </m:num>
                          <m:den>
                            <m:func>
                              <m:funcPr>
                                <m:ctrlPr>
                                  <a:rPr lang="fr-CA" i="1" smtClean="0">
                                    <a:latin typeface="Cambria Math" panose="02040503050406030204" pitchFamily="18" charset="0"/>
                                  </a:rPr>
                                </m:ctrlPr>
                              </m:funcPr>
                              <m:fName>
                                <m:r>
                                  <m:rPr>
                                    <m:sty m:val="p"/>
                                  </m:rPr>
                                  <a:rPr lang="fr-CA" b="0" i="0" smtClean="0">
                                    <a:latin typeface="Cambria Math" panose="02040503050406030204" pitchFamily="18" charset="0"/>
                                  </a:rPr>
                                  <m:t>sin</m:t>
                                </m:r>
                              </m:fName>
                              <m:e>
                                <m:r>
                                  <a:rPr lang="fr-CA" b="0" i="1" smtClean="0">
                                    <a:latin typeface="Cambria Math" panose="02040503050406030204" pitchFamily="18" charset="0"/>
                                    <a:ea typeface="Cambria Math" panose="02040503050406030204" pitchFamily="18" charset="0"/>
                                  </a:rPr>
                                  <m:t>𝛼</m:t>
                                </m:r>
                              </m:e>
                            </m:func>
                          </m:den>
                        </m:f>
                        <m:r>
                          <a:rPr lang="fr-CA" b="0" i="1" smtClean="0">
                            <a:latin typeface="Cambria Math" panose="02040503050406030204" pitchFamily="18" charset="0"/>
                          </a:rPr>
                          <m:t>+</m:t>
                        </m:r>
                        <m:func>
                          <m:funcPr>
                            <m:ctrlPr>
                              <a:rPr lang="fr-CA" i="1" smtClean="0">
                                <a:latin typeface="Cambria Math" panose="02040503050406030204" pitchFamily="18" charset="0"/>
                              </a:rPr>
                            </m:ctrlPr>
                          </m:funcPr>
                          <m:fName>
                            <m:r>
                              <m:rPr>
                                <m:sty m:val="p"/>
                              </m:rPr>
                              <a:rPr lang="fr-CA" b="0" i="0" smtClean="0">
                                <a:latin typeface="Cambria Math" panose="02040503050406030204" pitchFamily="18" charset="0"/>
                              </a:rPr>
                              <m:t>tan</m:t>
                            </m:r>
                          </m:fName>
                          <m:e>
                            <m:r>
                              <a:rPr lang="fr-CA" b="0" i="1" smtClean="0">
                                <a:latin typeface="Cambria Math" panose="02040503050406030204" pitchFamily="18" charset="0"/>
                                <a:ea typeface="Cambria Math" panose="02040503050406030204" pitchFamily="18" charset="0"/>
                              </a:rPr>
                              <m:t>𝛼</m:t>
                            </m:r>
                          </m:e>
                        </m:func>
                      </m:e>
                    </m:d>
                  </m:oMath>
                </a14:m>
                <a:r>
                  <a:rPr lang="fr-CA" dirty="0"/>
                  <a:t> </a:t>
                </a:r>
              </a:p>
              <a:p>
                <a14:m>
                  <m:oMath xmlns:m="http://schemas.openxmlformats.org/officeDocument/2006/math">
                    <m:r>
                      <a:rPr lang="fr-CA" b="0" i="1" smtClean="0">
                        <a:latin typeface="Cambria Math" panose="02040503050406030204" pitchFamily="18" charset="0"/>
                      </a:rPr>
                      <m:t>𝐻</m:t>
                    </m:r>
                    <m:r>
                      <a:rPr lang="fr-CA" b="0" i="1" smtClean="0">
                        <a:latin typeface="Cambria Math" panose="02040503050406030204" pitchFamily="18" charset="0"/>
                      </a:rPr>
                      <m:t>=35 </m:t>
                    </m:r>
                    <m:r>
                      <a:rPr lang="fr-CA" b="0" i="1" smtClean="0">
                        <a:latin typeface="Cambria Math" panose="02040503050406030204" pitchFamily="18" charset="0"/>
                      </a:rPr>
                      <m:t>𝑚𝑚</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1</m:t>
                            </m:r>
                          </m:num>
                          <m:den>
                            <m:func>
                              <m:funcPr>
                                <m:ctrlPr>
                                  <a:rPr lang="fr-CA" b="0" i="1" smtClean="0">
                                    <a:latin typeface="Cambria Math" panose="02040503050406030204" pitchFamily="18" charset="0"/>
                                  </a:rPr>
                                </m:ctrlPr>
                              </m:funcPr>
                              <m:fName>
                                <m:r>
                                  <m:rPr>
                                    <m:sty m:val="p"/>
                                  </m:rPr>
                                  <a:rPr lang="fr-CA" b="0" i="0" smtClean="0">
                                    <a:latin typeface="Cambria Math" panose="02040503050406030204" pitchFamily="18" charset="0"/>
                                  </a:rPr>
                                  <m:t>sin</m:t>
                                </m:r>
                              </m:fName>
                              <m:e>
                                <m:r>
                                  <a:rPr lang="fr-CA" b="0" i="1" smtClean="0">
                                    <a:latin typeface="Cambria Math" panose="02040503050406030204" pitchFamily="18" charset="0"/>
                                  </a:rPr>
                                  <m:t>45°</m:t>
                                </m:r>
                              </m:e>
                            </m:func>
                          </m:den>
                        </m:f>
                        <m:r>
                          <a:rPr lang="fr-CA" b="0" i="1" smtClean="0">
                            <a:latin typeface="Cambria Math" panose="02040503050406030204" pitchFamily="18" charset="0"/>
                          </a:rPr>
                          <m:t>+</m:t>
                        </m:r>
                        <m:func>
                          <m:funcPr>
                            <m:ctrlPr>
                              <a:rPr lang="fr-CA" b="0" i="1" smtClean="0">
                                <a:latin typeface="Cambria Math" panose="02040503050406030204" pitchFamily="18" charset="0"/>
                              </a:rPr>
                            </m:ctrlPr>
                          </m:funcPr>
                          <m:fName>
                            <m:r>
                              <m:rPr>
                                <m:sty m:val="p"/>
                              </m:rPr>
                              <a:rPr lang="fr-CA" b="0" i="0" smtClean="0">
                                <a:latin typeface="Cambria Math" panose="02040503050406030204" pitchFamily="18" charset="0"/>
                              </a:rPr>
                              <m:t>tan</m:t>
                            </m:r>
                          </m:fName>
                          <m:e>
                            <m:r>
                              <a:rPr lang="fr-CA" b="0" i="1" smtClean="0">
                                <a:latin typeface="Cambria Math" panose="02040503050406030204" pitchFamily="18" charset="0"/>
                              </a:rPr>
                              <m:t>45°</m:t>
                            </m:r>
                          </m:e>
                        </m:func>
                      </m:e>
                    </m:d>
                    <m:r>
                      <a:rPr lang="fr-CA" b="0" i="1" smtClean="0">
                        <a:latin typeface="Cambria Math" panose="02040503050406030204" pitchFamily="18" charset="0"/>
                      </a:rPr>
                      <m:t>=84,5 </m:t>
                    </m:r>
                    <m:r>
                      <a:rPr lang="fr-CA" b="0" i="1" smtClean="0">
                        <a:latin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≅85 </m:t>
                    </m:r>
                    <m:r>
                      <a:rPr lang="fr-CA" b="0" i="1" smtClean="0">
                        <a:latin typeface="Cambria Math" panose="02040503050406030204" pitchFamily="18" charset="0"/>
                        <a:ea typeface="Cambria Math" panose="02040503050406030204" pitchFamily="18" charset="0"/>
                      </a:rPr>
                      <m:t>𝑚𝑚</m:t>
                    </m:r>
                  </m:oMath>
                </a14:m>
                <a:r>
                  <a:rPr lang="fr-CA" dirty="0"/>
                  <a:t> </a:t>
                </a:r>
              </a:p>
              <a:p>
                <a:r>
                  <a:rPr lang="fr-CA" b="1" dirty="0"/>
                  <a:t> </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8"/>
                </p:custDataLst>
              </p:nvPr>
            </p:nvSpPr>
            <p:spPr>
              <a:blipFill>
                <a:blip r:embed="rId9"/>
                <a:stretch>
                  <a:fillRect l="-1218" t="-2262"/>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en compression de la corde supérieure</a:t>
            </a:r>
          </a:p>
        </p:txBody>
      </p:sp>
      <p:grpSp>
        <p:nvGrpSpPr>
          <p:cNvPr id="10" name="Group 4">
            <a:extLst>
              <a:ext uri="{FF2B5EF4-FFF2-40B4-BE49-F238E27FC236}">
                <a16:creationId xmlns:a16="http://schemas.microsoft.com/office/drawing/2014/main" id="{76C368A0-4258-95C6-C7BF-866BF83DD340}"/>
              </a:ext>
            </a:extLst>
          </p:cNvPr>
          <p:cNvGrpSpPr>
            <a:grpSpLocks noChangeAspect="1"/>
          </p:cNvGrpSpPr>
          <p:nvPr>
            <p:custDataLst>
              <p:tags r:id="rId5"/>
            </p:custDataLst>
          </p:nvPr>
        </p:nvGrpSpPr>
        <p:grpSpPr bwMode="auto">
          <a:xfrm>
            <a:off x="5793187" y="3166060"/>
            <a:ext cx="5432855" cy="3691940"/>
            <a:chOff x="1852" y="810"/>
            <a:chExt cx="3982" cy="2706"/>
          </a:xfrm>
        </p:grpSpPr>
        <p:sp>
          <p:nvSpPr>
            <p:cNvPr id="11" name="AutoShape 3">
              <a:extLst>
                <a:ext uri="{FF2B5EF4-FFF2-40B4-BE49-F238E27FC236}">
                  <a16:creationId xmlns:a16="http://schemas.microsoft.com/office/drawing/2014/main" id="{1825990E-3254-F91C-1FB9-D6C8EA56247C}"/>
                </a:ext>
              </a:extLst>
            </p:cNvPr>
            <p:cNvSpPr>
              <a:spLocks noChangeAspect="1" noChangeArrowheads="1" noTextEdit="1"/>
            </p:cNvSpPr>
            <p:nvPr/>
          </p:nvSpPr>
          <p:spPr bwMode="auto">
            <a:xfrm>
              <a:off x="1852" y="810"/>
              <a:ext cx="3976" cy="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12" name="Picture 5">
              <a:extLst>
                <a:ext uri="{FF2B5EF4-FFF2-40B4-BE49-F238E27FC236}">
                  <a16:creationId xmlns:a16="http://schemas.microsoft.com/office/drawing/2014/main" id="{D7ADC40F-1A42-68E6-AFEF-5AA2A1256028}"/>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2" y="810"/>
              <a:ext cx="3982" cy="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ZoneTexte 12">
            <a:extLst>
              <a:ext uri="{FF2B5EF4-FFF2-40B4-BE49-F238E27FC236}">
                <a16:creationId xmlns:a16="http://schemas.microsoft.com/office/drawing/2014/main" id="{95F05B8E-53C3-4A3D-B71B-BA2A4BB09B40}"/>
              </a:ext>
            </a:extLst>
          </p:cNvPr>
          <p:cNvSpPr txBox="1"/>
          <p:nvPr>
            <p:custDataLst>
              <p:tags r:id="rId6"/>
            </p:custDataLst>
          </p:nvPr>
        </p:nvSpPr>
        <p:spPr>
          <a:xfrm>
            <a:off x="690778" y="6444476"/>
            <a:ext cx="2416403" cy="276999"/>
          </a:xfrm>
          <a:prstGeom prst="rect">
            <a:avLst/>
          </a:prstGeom>
          <a:noFill/>
        </p:spPr>
        <p:txBody>
          <a:bodyPr wrap="square" rtlCol="0">
            <a:spAutoFit/>
          </a:bodyPr>
          <a:lstStyle/>
          <a:p>
            <a:r>
              <a:rPr lang="fr-CA" sz="1200" i="1" dirty="0">
                <a:latin typeface="Univers Condensed" panose="020B0506020202050204" pitchFamily="34" charset="0"/>
              </a:rPr>
              <a:t>Source : </a:t>
            </a:r>
            <a:r>
              <a:rPr lang="fr-CA" sz="1200" i="1" dirty="0" err="1">
                <a:latin typeface="Univers Condensed" panose="020B0506020202050204" pitchFamily="34" charset="0"/>
              </a:rPr>
              <a:t>Stantec</a:t>
            </a:r>
            <a:endParaRPr lang="fr-CA" sz="1200" i="1" dirty="0">
              <a:latin typeface="Univers Condensed" panose="020B0506020202050204" pitchFamily="34" charset="0"/>
            </a:endParaRPr>
          </a:p>
        </p:txBody>
      </p:sp>
    </p:spTree>
    <p:extLst>
      <p:ext uri="{BB962C8B-B14F-4D97-AF65-F5344CB8AC3E}">
        <p14:creationId xmlns:p14="http://schemas.microsoft.com/office/powerpoint/2010/main" val="1919093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55</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normAutofit/>
              </a:bodyPr>
              <a:lstStyle/>
              <a:p>
                <a:pPr marL="285750" indent="-285750">
                  <a:buFont typeface="Arial" panose="020B0604020202020204" pitchFamily="34" charset="0"/>
                  <a:buChar char="•"/>
                </a:pPr>
                <a:r>
                  <a:rPr lang="fr-CA" dirty="0"/>
                  <a:t>L’aire brute de la section </a:t>
                </a:r>
              </a:p>
              <a:p>
                <a:pPr lvl="1"/>
                <a:r>
                  <a:rPr lang="fr-CA" sz="1600" b="0" dirty="0">
                    <a:solidFill>
                      <a:schemeClr val="tx1"/>
                    </a:solidFill>
                  </a:rPr>
                  <a:t>A</a:t>
                </a:r>
                <a:r>
                  <a:rPr lang="fr-CA" sz="1600" b="0" baseline="-25000" dirty="0">
                    <a:solidFill>
                      <a:schemeClr val="tx1"/>
                    </a:solidFill>
                  </a:rPr>
                  <a:t>g</a:t>
                </a:r>
                <a:r>
                  <a:rPr lang="fr-CA" sz="1600" b="0" dirty="0">
                    <a:solidFill>
                      <a:schemeClr val="tx1"/>
                    </a:solidFill>
                  </a:rPr>
                  <a:t> =9677 mm²</a:t>
                </a:r>
              </a:p>
              <a:p>
                <a:pPr marL="285750" indent="-285750">
                  <a:buFont typeface="Arial" panose="020B0604020202020204" pitchFamily="34" charset="0"/>
                  <a:buChar char="•"/>
                </a:pPr>
                <a:r>
                  <a:rPr lang="fr-CA" dirty="0"/>
                  <a:t>L’aire de la section affectée thermiquement </a:t>
                </a:r>
              </a:p>
              <a:p>
                <a:pPr lvl="1"/>
                <a:r>
                  <a:rPr lang="fr-CA" sz="1600" b="0" dirty="0" err="1">
                    <a:solidFill>
                      <a:schemeClr val="tx1"/>
                    </a:solidFill>
                  </a:rPr>
                  <a:t>A</a:t>
                </a:r>
                <a:r>
                  <a:rPr lang="fr-CA" sz="1600" b="0" baseline="-25000" dirty="0" err="1">
                    <a:solidFill>
                      <a:schemeClr val="tx1"/>
                    </a:solidFill>
                  </a:rPr>
                  <a:t>w</a:t>
                </a:r>
                <a:r>
                  <a:rPr lang="fr-CA" sz="1600" b="0" dirty="0">
                    <a:solidFill>
                      <a:schemeClr val="tx1"/>
                    </a:solidFill>
                  </a:rPr>
                  <a:t> =203x12,7+2x(84,5-12,7)x12,7 = 4402 mm²</a:t>
                </a:r>
              </a:p>
              <a:p>
                <a:r>
                  <a:rPr lang="fr-CA" dirty="0"/>
                  <a:t>Contrainte effective sur la section </a:t>
                </a:r>
                <a:r>
                  <a:rPr lang="fr-CA" b="1" dirty="0"/>
                  <a:t>[CSA S6:19 17.8.4.2]</a:t>
                </a:r>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𝑚</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𝑦</m:t>
                        </m:r>
                      </m:sub>
                    </m:sSub>
                    <m:r>
                      <a:rPr lang="fr-CA" b="0" i="1" smtClean="0">
                        <a:latin typeface="Cambria Math" panose="02040503050406030204" pitchFamily="18" charset="0"/>
                      </a:rPr>
                      <m:t>−</m:t>
                    </m:r>
                    <m:d>
                      <m:dPr>
                        <m:ctrlPr>
                          <a:rPr lang="fr-CA" b="0" i="1" smtClean="0">
                            <a:latin typeface="Cambria Math" panose="02040503050406030204" pitchFamily="18" charset="0"/>
                          </a:rPr>
                        </m:ctrlPr>
                      </m:dPr>
                      <m:e>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𝑦</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𝑤𝑦</m:t>
                            </m:r>
                          </m:sub>
                        </m:sSub>
                      </m:e>
                    </m:d>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𝐴</m:t>
                                </m:r>
                              </m:e>
                              <m:sub>
                                <m:r>
                                  <a:rPr lang="fr-CA" b="0" i="1" smtClean="0">
                                    <a:latin typeface="Cambria Math" panose="02040503050406030204" pitchFamily="18" charset="0"/>
                                  </a:rPr>
                                  <m:t>𝑤</m:t>
                                </m:r>
                              </m:sub>
                            </m:sSub>
                          </m:num>
                          <m:den>
                            <m:sSub>
                              <m:sSubPr>
                                <m:ctrlPr>
                                  <a:rPr lang="fr-CA" b="0" i="1" smtClean="0">
                                    <a:latin typeface="Cambria Math" panose="02040503050406030204" pitchFamily="18" charset="0"/>
                                  </a:rPr>
                                </m:ctrlPr>
                              </m:sSubPr>
                              <m:e>
                                <m:r>
                                  <a:rPr lang="fr-CA" b="0" i="1" smtClean="0">
                                    <a:latin typeface="Cambria Math" panose="02040503050406030204" pitchFamily="18" charset="0"/>
                                  </a:rPr>
                                  <m:t>𝐴</m:t>
                                </m:r>
                              </m:e>
                              <m:sub>
                                <m:r>
                                  <a:rPr lang="fr-CA" b="0" i="1" smtClean="0">
                                    <a:latin typeface="Cambria Math" panose="02040503050406030204" pitchFamily="18" charset="0"/>
                                  </a:rPr>
                                  <m:t>𝑔</m:t>
                                </m:r>
                              </m:sub>
                            </m:sSub>
                          </m:den>
                        </m:f>
                      </m:e>
                    </m:d>
                    <m:r>
                      <a:rPr lang="fr-CA" b="0" i="1" smtClean="0">
                        <a:latin typeface="Cambria Math" panose="02040503050406030204" pitchFamily="18" charset="0"/>
                      </a:rPr>
                      <m:t>=240 </m:t>
                    </m:r>
                    <m:r>
                      <a:rPr lang="fr-CA" b="0" i="1" smtClean="0">
                        <a:latin typeface="Cambria Math" panose="02040503050406030204" pitchFamily="18" charset="0"/>
                      </a:rPr>
                      <m:t>𝑀𝑃𝑎</m:t>
                    </m:r>
                    <m:r>
                      <a:rPr lang="fr-CA" b="0" i="1" smtClean="0">
                        <a:latin typeface="Cambria Math" panose="02040503050406030204" pitchFamily="18" charset="0"/>
                      </a:rPr>
                      <m:t>−</m:t>
                    </m:r>
                    <m:d>
                      <m:dPr>
                        <m:ctrlPr>
                          <a:rPr lang="fr-CA" b="0" i="1" smtClean="0">
                            <a:latin typeface="Cambria Math" panose="02040503050406030204" pitchFamily="18" charset="0"/>
                          </a:rPr>
                        </m:ctrlPr>
                      </m:dPr>
                      <m:e>
                        <m:r>
                          <a:rPr lang="fr-CA" b="0" i="1" smtClean="0">
                            <a:latin typeface="Cambria Math" panose="02040503050406030204" pitchFamily="18" charset="0"/>
                          </a:rPr>
                          <m:t>240 </m:t>
                        </m:r>
                        <m:r>
                          <a:rPr lang="fr-CA" b="0" i="1" smtClean="0">
                            <a:latin typeface="Cambria Math" panose="02040503050406030204" pitchFamily="18" charset="0"/>
                          </a:rPr>
                          <m:t>𝑀𝑃𝑎</m:t>
                        </m:r>
                        <m:r>
                          <a:rPr lang="fr-CA" b="0" i="1" smtClean="0">
                            <a:latin typeface="Cambria Math" panose="02040503050406030204" pitchFamily="18" charset="0"/>
                          </a:rPr>
                          <m:t>−105 </m:t>
                        </m:r>
                        <m:r>
                          <a:rPr lang="fr-CA" b="0" i="1" smtClean="0">
                            <a:latin typeface="Cambria Math" panose="02040503050406030204" pitchFamily="18" charset="0"/>
                          </a:rPr>
                          <m:t>𝑀𝑃𝑎</m:t>
                        </m:r>
                      </m:e>
                    </m:d>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4402 </m:t>
                            </m:r>
                            <m:r>
                              <a:rPr lang="fr-CA" b="0" i="1" smtClean="0">
                                <a:latin typeface="Cambria Math" panose="02040503050406030204" pitchFamily="18" charset="0"/>
                              </a:rPr>
                              <m:t>𝑚</m:t>
                            </m:r>
                            <m:sSup>
                              <m:sSupPr>
                                <m:ctrlPr>
                                  <a:rPr lang="fr-CA" b="0" i="1" smtClean="0">
                                    <a:latin typeface="Cambria Math" panose="02040503050406030204" pitchFamily="18" charset="0"/>
                                  </a:rPr>
                                </m:ctrlPr>
                              </m:sSupPr>
                              <m:e>
                                <m:r>
                                  <a:rPr lang="fr-CA" b="0" i="1" smtClean="0">
                                    <a:latin typeface="Cambria Math" panose="02040503050406030204" pitchFamily="18" charset="0"/>
                                  </a:rPr>
                                  <m:t>𝑚</m:t>
                                </m:r>
                              </m:e>
                              <m:sup>
                                <m:r>
                                  <a:rPr lang="fr-CA" b="0" i="1" smtClean="0">
                                    <a:latin typeface="Cambria Math" panose="02040503050406030204" pitchFamily="18" charset="0"/>
                                  </a:rPr>
                                  <m:t>2</m:t>
                                </m:r>
                              </m:sup>
                            </m:sSup>
                          </m:num>
                          <m:den>
                            <m:r>
                              <a:rPr lang="fr-CA" b="0" i="1" smtClean="0">
                                <a:latin typeface="Cambria Math" panose="02040503050406030204" pitchFamily="18" charset="0"/>
                              </a:rPr>
                              <m:t>9677 </m:t>
                            </m:r>
                            <m:r>
                              <a:rPr lang="fr-CA" b="0" i="1" smtClean="0">
                                <a:latin typeface="Cambria Math" panose="02040503050406030204" pitchFamily="18" charset="0"/>
                              </a:rPr>
                              <m:t>𝑚</m:t>
                            </m:r>
                            <m:sSup>
                              <m:sSupPr>
                                <m:ctrlPr>
                                  <a:rPr lang="fr-CA" b="0" i="1" smtClean="0">
                                    <a:latin typeface="Cambria Math" panose="02040503050406030204" pitchFamily="18" charset="0"/>
                                  </a:rPr>
                                </m:ctrlPr>
                              </m:sSupPr>
                              <m:e>
                                <m:r>
                                  <a:rPr lang="fr-CA" b="0" i="1" smtClean="0">
                                    <a:latin typeface="Cambria Math" panose="02040503050406030204" pitchFamily="18" charset="0"/>
                                  </a:rPr>
                                  <m:t>𝑚</m:t>
                                </m:r>
                              </m:e>
                              <m:sup>
                                <m:r>
                                  <a:rPr lang="fr-CA" b="0" i="1" smtClean="0">
                                    <a:latin typeface="Cambria Math" panose="02040503050406030204" pitchFamily="18" charset="0"/>
                                  </a:rPr>
                                  <m:t>2</m:t>
                                </m:r>
                              </m:sup>
                            </m:sSup>
                          </m:den>
                        </m:f>
                      </m:e>
                    </m:d>
                    <m:r>
                      <a:rPr lang="fr-CA" b="0" i="1" smtClean="0">
                        <a:latin typeface="Cambria Math" panose="02040503050406030204" pitchFamily="18" charset="0"/>
                      </a:rPr>
                      <m:t>=179 </m:t>
                    </m:r>
                    <m:r>
                      <a:rPr lang="fr-CA" b="0" i="1" smtClean="0">
                        <a:latin typeface="Cambria Math" panose="02040503050406030204" pitchFamily="18" charset="0"/>
                      </a:rPr>
                      <m:t>𝑀𝑃𝑎</m:t>
                    </m:r>
                  </m:oMath>
                </a14:m>
                <a:r>
                  <a:rPr lang="fr-CA" dirty="0"/>
                  <a:t> </a:t>
                </a:r>
              </a:p>
              <a:p>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blipFill>
                <a:blip r:embed="rId7"/>
                <a:stretch>
                  <a:fillRect l="-1218" t="-2262"/>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dirty="0"/>
              <a:t>Étape 3. Résistance en compression de la corde supérieure</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C503E437-5890-F2FB-C612-F2249750E41B}"/>
                  </a:ext>
                </a:extLst>
              </p:cNvPr>
              <p:cNvSpPr txBox="1"/>
              <p:nvPr/>
            </p:nvSpPr>
            <p:spPr>
              <a:xfrm>
                <a:off x="6393363" y="4010025"/>
                <a:ext cx="1710324" cy="6510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fr-CA" sz="1600" i="1" smtClean="0">
                              <a:latin typeface="Cambria Math" panose="02040503050406030204" pitchFamily="18" charset="0"/>
                            </a:rPr>
                          </m:ctrlPr>
                        </m:dPr>
                        <m:e>
                          <m:f>
                            <m:fPr>
                              <m:ctrlPr>
                                <a:rPr lang="fr-CA" sz="1600" i="1" smtClean="0">
                                  <a:latin typeface="Cambria Math" panose="02040503050406030204" pitchFamily="18" charset="0"/>
                                </a:rPr>
                              </m:ctrlPr>
                            </m:fPr>
                            <m:num>
                              <m:sSub>
                                <m:sSubPr>
                                  <m:ctrlPr>
                                    <a:rPr lang="fr-CA" sz="1600" i="1" smtClean="0">
                                      <a:latin typeface="Cambria Math" panose="02040503050406030204" pitchFamily="18" charset="0"/>
                                    </a:rPr>
                                  </m:ctrlPr>
                                </m:sSubPr>
                                <m:e>
                                  <m:r>
                                    <a:rPr lang="fr-CA" sz="1600" b="0" i="1" smtClean="0">
                                      <a:latin typeface="Cambria Math" panose="02040503050406030204" pitchFamily="18" charset="0"/>
                                    </a:rPr>
                                    <m:t>𝐴</m:t>
                                  </m:r>
                                </m:e>
                                <m:sub>
                                  <m:r>
                                    <a:rPr lang="fr-CA" sz="1600" b="0" i="1" smtClean="0">
                                      <a:latin typeface="Cambria Math" panose="02040503050406030204" pitchFamily="18" charset="0"/>
                                    </a:rPr>
                                    <m:t>𝑤</m:t>
                                  </m:r>
                                </m:sub>
                              </m:sSub>
                            </m:num>
                            <m:den>
                              <m:sSub>
                                <m:sSubPr>
                                  <m:ctrlPr>
                                    <a:rPr lang="fr-CA" sz="1600" i="1" smtClean="0">
                                      <a:latin typeface="Cambria Math" panose="02040503050406030204" pitchFamily="18" charset="0"/>
                                    </a:rPr>
                                  </m:ctrlPr>
                                </m:sSubPr>
                                <m:e>
                                  <m:r>
                                    <a:rPr lang="fr-CA" sz="1600" b="0" i="1" smtClean="0">
                                      <a:latin typeface="Cambria Math" panose="02040503050406030204" pitchFamily="18" charset="0"/>
                                    </a:rPr>
                                    <m:t>𝐴</m:t>
                                  </m:r>
                                </m:e>
                                <m:sub>
                                  <m:r>
                                    <a:rPr lang="fr-CA" sz="1600" b="0" i="1" smtClean="0">
                                      <a:latin typeface="Cambria Math" panose="02040503050406030204" pitchFamily="18" charset="0"/>
                                    </a:rPr>
                                    <m:t>𝑔</m:t>
                                  </m:r>
                                </m:sub>
                              </m:sSub>
                            </m:den>
                          </m:f>
                        </m:e>
                      </m:d>
                      <m:r>
                        <a:rPr lang="fr-CA" sz="1600" b="0" i="1" smtClean="0">
                          <a:latin typeface="Cambria Math" panose="02040503050406030204" pitchFamily="18" charset="0"/>
                        </a:rPr>
                        <m:t>=0,455</m:t>
                      </m:r>
                    </m:oMath>
                  </m:oMathPara>
                </a14:m>
                <a:endParaRPr lang="fr-CA" sz="1600" dirty="0"/>
              </a:p>
            </p:txBody>
          </p:sp>
        </mc:Choice>
        <mc:Fallback xmlns="">
          <p:sp>
            <p:nvSpPr>
              <p:cNvPr id="6" name="ZoneTexte 5">
                <a:extLst>
                  <a:ext uri="{FF2B5EF4-FFF2-40B4-BE49-F238E27FC236}">
                    <a16:creationId xmlns:a16="http://schemas.microsoft.com/office/drawing/2014/main" id="{C503E437-5890-F2FB-C612-F2249750E41B}"/>
                  </a:ext>
                </a:extLst>
              </p:cNvPr>
              <p:cNvSpPr txBox="1">
                <a:spLocks noRot="1" noChangeAspect="1" noMove="1" noResize="1" noEditPoints="1" noAdjustHandles="1" noChangeArrowheads="1" noChangeShapeType="1" noTextEdit="1"/>
              </p:cNvSpPr>
              <p:nvPr/>
            </p:nvSpPr>
            <p:spPr>
              <a:xfrm>
                <a:off x="6393363" y="4010025"/>
                <a:ext cx="1710324" cy="651076"/>
              </a:xfrm>
              <a:prstGeom prst="rect">
                <a:avLst/>
              </a:prstGeom>
              <a:blipFill>
                <a:blip r:embed="rId8"/>
                <a:stretch>
                  <a:fillRect/>
                </a:stretch>
              </a:blipFill>
            </p:spPr>
            <p:txBody>
              <a:bodyPr/>
              <a:lstStyle/>
              <a:p>
                <a:r>
                  <a:rPr lang="fr-CA">
                    <a:noFill/>
                  </a:rPr>
                  <a:t> </a:t>
                </a:r>
              </a:p>
            </p:txBody>
          </p:sp>
        </mc:Fallback>
      </mc:AlternateContent>
      <p:sp>
        <p:nvSpPr>
          <p:cNvPr id="8" name="Accolade ouvrante 7">
            <a:extLst>
              <a:ext uri="{FF2B5EF4-FFF2-40B4-BE49-F238E27FC236}">
                <a16:creationId xmlns:a16="http://schemas.microsoft.com/office/drawing/2014/main" id="{BD5BB152-B01C-7796-26A0-6D05F90EDF66}"/>
              </a:ext>
            </a:extLst>
          </p:cNvPr>
          <p:cNvSpPr/>
          <p:nvPr/>
        </p:nvSpPr>
        <p:spPr>
          <a:xfrm rot="5400000">
            <a:off x="7070513" y="3089065"/>
            <a:ext cx="346498" cy="149542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12611023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56</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normAutofit/>
              </a:bodyPr>
              <a:lstStyle/>
              <a:p>
                <a:r>
                  <a:rPr lang="fr-CA" b="1" u="sng" dirty="0"/>
                  <a:t>3 – On détermine la résistance en compression globale de la membrure</a:t>
                </a:r>
              </a:p>
              <a:p>
                <a:r>
                  <a:rPr lang="fr-CA" i="1" u="sng" dirty="0"/>
                  <a:t>3.1 – On détermine l’élancement de la membrure</a:t>
                </a:r>
              </a:p>
              <a:p>
                <a:r>
                  <a:rPr lang="fr-CA" dirty="0"/>
                  <a:t>Pour le flambement en flexion, l’élancement de la membrure doit être </a:t>
                </a:r>
                <a14:m>
                  <m:oMath xmlns:m="http://schemas.openxmlformats.org/officeDocument/2006/math">
                    <m:r>
                      <a:rPr lang="fr-CA" i="1" smtClean="0">
                        <a:latin typeface="Cambria Math" panose="02040503050406030204" pitchFamily="18" charset="0"/>
                        <a:ea typeface="Cambria Math" panose="02040503050406030204" pitchFamily="18" charset="0"/>
                      </a:rPr>
                      <m:t>𝜆</m:t>
                    </m:r>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𝐾</m:t>
                        </m:r>
                        <m:r>
                          <a:rPr lang="fr-CA" b="0" i="1" smtClean="0">
                            <a:latin typeface="Cambria Math" panose="02040503050406030204" pitchFamily="18" charset="0"/>
                            <a:ea typeface="Cambria Math" panose="02040503050406030204" pitchFamily="18" charset="0"/>
                          </a:rPr>
                          <m:t> </m:t>
                        </m:r>
                        <m:r>
                          <a:rPr lang="fr-CA" b="0" i="1" smtClean="0">
                            <a:latin typeface="Cambria Math" panose="02040503050406030204" pitchFamily="18" charset="0"/>
                            <a:ea typeface="Cambria Math" panose="02040503050406030204" pitchFamily="18" charset="0"/>
                          </a:rPr>
                          <m:t>𝐿</m:t>
                        </m:r>
                      </m:num>
                      <m:den>
                        <m:r>
                          <a:rPr lang="fr-CA" b="0" i="1" smtClean="0">
                            <a:latin typeface="Cambria Math" panose="02040503050406030204" pitchFamily="18" charset="0"/>
                            <a:ea typeface="Cambria Math" panose="02040503050406030204" pitchFamily="18" charset="0"/>
                          </a:rPr>
                          <m:t>𝑟</m:t>
                        </m:r>
                      </m:den>
                    </m:f>
                  </m:oMath>
                </a14:m>
                <a:r>
                  <a:rPr lang="fr-CA" dirty="0"/>
                  <a:t> </a:t>
                </a:r>
                <a:r>
                  <a:rPr lang="fr-CA" b="1" dirty="0"/>
                  <a:t>[CSA S6:19 17.11.3.2]</a:t>
                </a:r>
                <a:r>
                  <a:rPr lang="fr-CA" dirty="0"/>
                  <a:t>. La longueur effective de la corde supérieure a été calculée précédemment et est de 5204 </a:t>
                </a:r>
                <a:r>
                  <a:rPr lang="fr-CA" dirty="0" err="1"/>
                  <a:t>mm.</a:t>
                </a:r>
                <a:r>
                  <a:rPr lang="fr-CA" dirty="0"/>
                  <a:t> L’élancement de la corde est donc :</a:t>
                </a:r>
              </a:p>
              <a:p>
                <a:pPr marL="285750" indent="-285750">
                  <a:buFont typeface="Arial" panose="020B0604020202020204" pitchFamily="34" charset="0"/>
                  <a:buChar char="•"/>
                </a:pPr>
                <a14:m>
                  <m:oMath xmlns:m="http://schemas.openxmlformats.org/officeDocument/2006/math">
                    <m:r>
                      <a:rPr lang="fr-CA" i="1" smtClean="0">
                        <a:latin typeface="Cambria Math" panose="02040503050406030204" pitchFamily="18" charset="0"/>
                        <a:ea typeface="Cambria Math" panose="02040503050406030204" pitchFamily="18" charset="0"/>
                      </a:rPr>
                      <m:t>𝜆</m:t>
                    </m:r>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𝐾</m:t>
                        </m:r>
                        <m:r>
                          <a:rPr lang="fr-CA" b="0" i="1" smtClean="0">
                            <a:latin typeface="Cambria Math" panose="02040503050406030204" pitchFamily="18" charset="0"/>
                            <a:ea typeface="Cambria Math" panose="02040503050406030204" pitchFamily="18" charset="0"/>
                          </a:rPr>
                          <m:t> </m:t>
                        </m:r>
                        <m:r>
                          <a:rPr lang="fr-CA" b="0" i="1" smtClean="0">
                            <a:latin typeface="Cambria Math" panose="02040503050406030204" pitchFamily="18" charset="0"/>
                            <a:ea typeface="Cambria Math" panose="02040503050406030204" pitchFamily="18" charset="0"/>
                          </a:rPr>
                          <m:t>𝐿</m:t>
                        </m:r>
                      </m:num>
                      <m:den>
                        <m:r>
                          <a:rPr lang="fr-CA" b="0" i="1" smtClean="0">
                            <a:latin typeface="Cambria Math" panose="02040503050406030204" pitchFamily="18" charset="0"/>
                            <a:ea typeface="Cambria Math" panose="02040503050406030204" pitchFamily="18" charset="0"/>
                          </a:rPr>
                          <m:t>𝑟</m:t>
                        </m:r>
                      </m:den>
                    </m:f>
                    <m:r>
                      <a:rPr lang="fr-CA" b="0" i="1" smtClean="0">
                        <a:latin typeface="Cambria Math" panose="02040503050406030204" pitchFamily="18" charset="0"/>
                        <a:ea typeface="Cambria Math" panose="02040503050406030204" pitchFamily="18" charset="0"/>
                      </a:rPr>
                      <m:t>= </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5177 </m:t>
                        </m:r>
                        <m:r>
                          <a:rPr lang="fr-CA" b="0" i="1" smtClean="0">
                            <a:latin typeface="Cambria Math" panose="02040503050406030204" pitchFamily="18" charset="0"/>
                            <a:ea typeface="Cambria Math" panose="02040503050406030204" pitchFamily="18" charset="0"/>
                          </a:rPr>
                          <m:t>𝑚𝑚</m:t>
                        </m:r>
                      </m:num>
                      <m:den>
                        <m:r>
                          <a:rPr lang="fr-CA" b="0" i="1" smtClean="0">
                            <a:latin typeface="Cambria Math" panose="02040503050406030204" pitchFamily="18" charset="0"/>
                            <a:ea typeface="Cambria Math" panose="02040503050406030204" pitchFamily="18" charset="0"/>
                          </a:rPr>
                          <m:t>77,9 </m:t>
                        </m:r>
                        <m:r>
                          <a:rPr lang="fr-CA" b="0" i="1" smtClean="0">
                            <a:latin typeface="Cambria Math" panose="02040503050406030204" pitchFamily="18" charset="0"/>
                            <a:ea typeface="Cambria Math" panose="02040503050406030204" pitchFamily="18" charset="0"/>
                          </a:rPr>
                          <m:t>𝑚𝑚</m:t>
                        </m:r>
                      </m:den>
                    </m:f>
                    <m:r>
                      <a:rPr lang="fr-CA" b="0" i="1" smtClean="0">
                        <a:latin typeface="Cambria Math" panose="02040503050406030204" pitchFamily="18" charset="0"/>
                        <a:ea typeface="Cambria Math" panose="02040503050406030204" pitchFamily="18" charset="0"/>
                      </a:rPr>
                      <m:t>=66,457</m:t>
                    </m:r>
                  </m:oMath>
                </a14:m>
                <a:r>
                  <a:rPr lang="fr-CA" b="1" dirty="0"/>
                  <a:t> </a:t>
                </a:r>
              </a:p>
              <a:p>
                <a:r>
                  <a:rPr lang="fr-CA" i="1" u="sng" dirty="0"/>
                  <a:t>3.2 - On détermine la contrainte limite pour la corde</a:t>
                </a:r>
              </a:p>
              <a:p>
                <a:r>
                  <a:rPr lang="fr-CA" dirty="0"/>
                  <a:t>La contrainte limite doit être déterminée selon l’article </a:t>
                </a:r>
                <a:r>
                  <a:rPr lang="fr-CA" b="1" dirty="0"/>
                  <a:t>[CSA S6:19 17.11.2.2]</a:t>
                </a:r>
                <a:r>
                  <a:rPr lang="fr-CA" dirty="0"/>
                  <a:t>. Pour un tube carré, on doit utiliser la plus petite valeur entre la résistance effective post voilement (17.11.2.2 c) ou la résistance effective due à l’influence des soudures (17.11.2.2 f). </a:t>
                </a:r>
              </a:p>
              <a:p>
                <a:r>
                  <a:rPr lang="fr-CA" dirty="0"/>
                  <a:t>Tel que déterminé précédemment, il n’y aura pas de voilement local des parois pour ce profilé et donc </a:t>
                </a: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r>
                      <a:rPr lang="fr-CA" b="0" i="1" smtClean="0">
                        <a:latin typeface="Cambria Math" panose="02040503050406030204" pitchFamily="18" charset="0"/>
                      </a:rPr>
                      <m:t>=</m:t>
                    </m:r>
                    <m:rad>
                      <m:radPr>
                        <m:degHide m:val="on"/>
                        <m:ctrlPr>
                          <a:rPr lang="fr-CA" b="0" i="1" smtClean="0">
                            <a:latin typeface="Cambria Math" panose="02040503050406030204" pitchFamily="18" charset="0"/>
                          </a:rPr>
                        </m:ctrlPr>
                      </m:radPr>
                      <m:deg/>
                      <m:e>
                        <m:acc>
                          <m:accPr>
                            <m:chr m:val="̅"/>
                            <m:ctrlPr>
                              <a:rPr lang="fr-CA" b="0" i="1" smtClean="0">
                                <a:latin typeface="Cambria Math" panose="02040503050406030204" pitchFamily="18" charset="0"/>
                              </a:rPr>
                            </m:ctrlPr>
                          </m:accPr>
                          <m:e>
                            <m:r>
                              <a:rPr lang="fr-CA" b="0" i="1" smtClean="0">
                                <a:latin typeface="Cambria Math" panose="02040503050406030204" pitchFamily="18" charset="0"/>
                              </a:rPr>
                              <m:t>𝐹</m:t>
                            </m:r>
                          </m:e>
                        </m:acc>
                      </m:e>
                    </m:rad>
                    <m:r>
                      <a:rPr lang="fr-CA" b="0" i="1" smtClean="0">
                        <a:latin typeface="Cambria Math" panose="02040503050406030204" pitchFamily="18" charset="0"/>
                      </a:rPr>
                      <m:t> </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𝑦</m:t>
                        </m:r>
                      </m:sub>
                    </m:sSub>
                    <m:r>
                      <a:rPr lang="fr-CA" b="0" i="1" smtClean="0">
                        <a:latin typeface="Cambria Math" panose="02040503050406030204" pitchFamily="18" charset="0"/>
                      </a:rPr>
                      <m:t>=240 </m:t>
                    </m:r>
                    <m:r>
                      <a:rPr lang="fr-CA" b="0" i="1" smtClean="0">
                        <a:latin typeface="Cambria Math" panose="02040503050406030204" pitchFamily="18" charset="0"/>
                      </a:rPr>
                      <m:t>𝑀𝑃𝑎</m:t>
                    </m:r>
                  </m:oMath>
                </a14:m>
                <a:r>
                  <a:rPr lang="fr-CA" dirty="0"/>
                  <a:t>.</a:t>
                </a:r>
              </a:p>
              <a:p>
                <a:r>
                  <a:rPr lang="fr-CA" dirty="0"/>
                  <a:t>Puisque la section critique n’est pas entièrement affectée thermiquement par la soudure, on peut associer la soudure à une soudure longitudinale et dans ce cas F</a:t>
                </a:r>
                <a:r>
                  <a:rPr lang="fr-CA" baseline="-25000" dirty="0"/>
                  <a:t>0</a:t>
                </a:r>
                <a:r>
                  <a:rPr lang="fr-CA" dirty="0"/>
                  <a:t>=F</a:t>
                </a:r>
                <a:r>
                  <a:rPr lang="fr-CA" baseline="-25000" dirty="0"/>
                  <a:t>m</a:t>
                </a:r>
                <a:r>
                  <a:rPr lang="fr-CA" dirty="0"/>
                  <a:t>=179 MPa.</a:t>
                </a:r>
              </a:p>
              <a:p>
                <a:r>
                  <a:rPr lang="fr-CA" dirty="0"/>
                  <a:t>C’est cette valeur qui est retenue F</a:t>
                </a:r>
                <a:r>
                  <a:rPr lang="fr-CA" baseline="-25000" dirty="0"/>
                  <a:t>0</a:t>
                </a:r>
                <a:r>
                  <a:rPr lang="fr-CA" dirty="0"/>
                  <a:t>=179 MPa.</a:t>
                </a:r>
              </a:p>
              <a:p>
                <a:endParaRPr lang="fr-CA" dirty="0"/>
              </a:p>
              <a:p>
                <a:endParaRPr lang="fr-CA" b="1"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blipFill>
                <a:blip r:embed="rId7"/>
                <a:stretch>
                  <a:fillRect l="-1218" t="-2262" b="-452"/>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en compression de la corde supérieure</a:t>
            </a:r>
          </a:p>
        </p:txBody>
      </p:sp>
    </p:spTree>
    <p:extLst>
      <p:ext uri="{BB962C8B-B14F-4D97-AF65-F5344CB8AC3E}">
        <p14:creationId xmlns:p14="http://schemas.microsoft.com/office/powerpoint/2010/main" val="293169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57</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2"/>
                <a:ext cx="10513982" cy="4675188"/>
              </a:xfrm>
            </p:spPr>
            <p:txBody>
              <a:bodyPr>
                <a:normAutofit/>
              </a:bodyPr>
              <a:lstStyle/>
              <a:p>
                <a:r>
                  <a:rPr lang="fr-CA" i="1" u="sng" dirty="0"/>
                  <a:t>3.3 - On détermine l’élancement normalisé</a:t>
                </a:r>
              </a:p>
              <a:p>
                <a:r>
                  <a:rPr lang="fr-CA" dirty="0"/>
                  <a:t>L’élancement normalisé est déterminé selon l’article </a:t>
                </a:r>
                <a:r>
                  <a:rPr lang="fr-CA" b="1" dirty="0"/>
                  <a:t>[CSA S6:19 17.11.2.1] </a:t>
                </a:r>
                <a:r>
                  <a:rPr lang="fr-CA" dirty="0"/>
                  <a:t>avec </a:t>
                </a:r>
              </a:p>
              <a:p>
                <a:pPr marL="285750" indent="-285750">
                  <a:lnSpc>
                    <a:spcPct val="100000"/>
                  </a:lnSpc>
                  <a:buFont typeface="Arial" panose="020B0604020202020204" pitchFamily="34" charset="0"/>
                  <a:buChar char="•"/>
                </a:pPr>
                <a14:m>
                  <m:oMath xmlns:m="http://schemas.openxmlformats.org/officeDocument/2006/math">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𝜆</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num>
                          <m:den>
                            <m:r>
                              <a:rPr lang="fr-CA" b="0" i="1" smtClean="0">
                                <a:latin typeface="Cambria Math" panose="02040503050406030204" pitchFamily="18" charset="0"/>
                              </a:rPr>
                              <m:t>𝐸</m:t>
                            </m:r>
                          </m:den>
                        </m:f>
                      </m:e>
                    </m:rad>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66,457</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r>
                              <a:rPr lang="fr-CA" b="0" i="1" smtClean="0">
                                <a:latin typeface="Cambria Math" panose="02040503050406030204" pitchFamily="18" charset="0"/>
                              </a:rPr>
                              <m:t>179 </m:t>
                            </m:r>
                            <m:r>
                              <a:rPr lang="fr-CA" b="0" i="1" smtClean="0">
                                <a:latin typeface="Cambria Math" panose="02040503050406030204" pitchFamily="18" charset="0"/>
                              </a:rPr>
                              <m:t>𝑀𝑃𝑎</m:t>
                            </m:r>
                          </m:num>
                          <m:den>
                            <m:r>
                              <a:rPr lang="fr-CA" b="0" i="1" smtClean="0">
                                <a:latin typeface="Cambria Math" panose="02040503050406030204" pitchFamily="18" charset="0"/>
                              </a:rPr>
                              <m:t>70000 </m:t>
                            </m:r>
                            <m:r>
                              <a:rPr lang="fr-CA" b="0" i="1" smtClean="0">
                                <a:latin typeface="Cambria Math" panose="02040503050406030204" pitchFamily="18" charset="0"/>
                              </a:rPr>
                              <m:t>𝑀𝑃𝑎</m:t>
                            </m:r>
                          </m:den>
                        </m:f>
                      </m:e>
                    </m:rad>
                    <m:r>
                      <a:rPr lang="fr-CA" b="0" i="1" smtClean="0">
                        <a:latin typeface="Cambria Math" panose="02040503050406030204" pitchFamily="18" charset="0"/>
                      </a:rPr>
                      <m:t>=1,070</m:t>
                    </m:r>
                  </m:oMath>
                </a14:m>
                <a:r>
                  <a:rPr lang="fr-CA" dirty="0"/>
                  <a:t> </a:t>
                </a:r>
              </a:p>
              <a:p>
                <a:pPr>
                  <a:lnSpc>
                    <a:spcPct val="100000"/>
                  </a:lnSpc>
                </a:pPr>
                <a:r>
                  <a:rPr lang="fr-CA" i="1" u="sng" dirty="0"/>
                  <a:t>3.4 – On détermine la contrainte de flambement normalisée</a:t>
                </a:r>
              </a:p>
              <a:p>
                <a:pPr>
                  <a:lnSpc>
                    <a:spcPct val="100000"/>
                  </a:lnSpc>
                </a:pPr>
                <a:r>
                  <a:rPr lang="fr-CA" dirty="0"/>
                  <a:t>La contrainte de voilement normalisée est déterminée selon l’article </a:t>
                </a:r>
                <a:r>
                  <a:rPr lang="fr-CA" b="1" dirty="0"/>
                  <a:t>[CSA S6:19 17.11.2.3] </a:t>
                </a:r>
                <a:r>
                  <a:rPr lang="fr-CA" dirty="0"/>
                  <a:t>avec</a:t>
                </a:r>
              </a:p>
              <a:p>
                <a:pPr marL="285750" indent="-285750">
                  <a:lnSpc>
                    <a:spcPct val="100000"/>
                  </a:lnSpc>
                  <a:buFont typeface="Arial" panose="020B0604020202020204" pitchFamily="34" charset="0"/>
                  <a:buChar char="•"/>
                </a:pPr>
                <a:r>
                  <a:rPr lang="fr-CA" dirty="0">
                    <a:latin typeface="Symbol" panose="05050102010706020507" pitchFamily="18" charset="2"/>
                  </a:rPr>
                  <a:t>a</a:t>
                </a:r>
                <a:r>
                  <a:rPr lang="fr-CA" dirty="0"/>
                  <a:t> = 0,4 pour les alliages avec traitement T5 à T10 qui sont soudés</a:t>
                </a:r>
              </a:p>
              <a:p>
                <a:pPr marL="285750" indent="-285750">
                  <a:lnSpc>
                    <a:spcPct val="100000"/>
                  </a:lnSpc>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e>
                      <m:sub>
                        <m:r>
                          <a:rPr lang="fr-CA" b="0" i="1" smtClean="0">
                            <a:latin typeface="Cambria Math" panose="02040503050406030204" pitchFamily="18" charset="0"/>
                          </a:rPr>
                          <m:t>0</m:t>
                        </m:r>
                      </m:sub>
                    </m:sSub>
                  </m:oMath>
                </a14:m>
                <a:r>
                  <a:rPr lang="fr-CA" dirty="0"/>
                  <a:t>=0,3 pour les membrures </a:t>
                </a:r>
              </a:p>
              <a:p>
                <a:pPr marL="285750" indent="-285750">
                  <a:lnSpc>
                    <a:spcPct val="100000"/>
                  </a:lnSpc>
                  <a:buFont typeface="Arial" panose="020B0604020202020204" pitchFamily="34" charset="0"/>
                  <a:buChar char="•"/>
                </a:pPr>
                <a14:m>
                  <m:oMath xmlns:m="http://schemas.openxmlformats.org/officeDocument/2006/math">
                    <m:r>
                      <a:rPr lang="fr-CA" i="1" smtClean="0">
                        <a:latin typeface="Cambria Math" panose="02040503050406030204" pitchFamily="18" charset="0"/>
                        <a:ea typeface="Cambria Math" panose="02040503050406030204" pitchFamily="18" charset="0"/>
                      </a:rPr>
                      <m:t>𝛽</m:t>
                    </m:r>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d>
                          <m:dPr>
                            <m:begChr m:val="["/>
                            <m:endChr m:val="]"/>
                            <m:ctrlPr>
                              <a:rPr lang="fr-CA" b="0" i="1" smtClean="0">
                                <a:latin typeface="Cambria Math" panose="02040503050406030204" pitchFamily="18" charset="0"/>
                                <a:ea typeface="Cambria Math" panose="02040503050406030204" pitchFamily="18" charset="0"/>
                              </a:rPr>
                            </m:ctrlPr>
                          </m:dPr>
                          <m:e>
                            <m:r>
                              <a:rPr lang="fr-CA" b="0" i="1" smtClean="0">
                                <a:latin typeface="Cambria Math" panose="02040503050406030204" pitchFamily="18" charset="0"/>
                                <a:ea typeface="Cambria Math" panose="02040503050406030204" pitchFamily="18" charset="0"/>
                              </a:rPr>
                              <m:t>1+</m:t>
                            </m:r>
                            <m:r>
                              <a:rPr lang="fr-CA" b="0" i="1" smtClean="0">
                                <a:latin typeface="Cambria Math" panose="02040503050406030204" pitchFamily="18" charset="0"/>
                                <a:ea typeface="Cambria Math" panose="02040503050406030204" pitchFamily="18" charset="0"/>
                              </a:rPr>
                              <m:t>𝛼</m:t>
                            </m:r>
                            <m:d>
                              <m:dPr>
                                <m:ctrlPr>
                                  <a:rPr lang="fr-CA" b="0" i="1" smtClean="0">
                                    <a:latin typeface="Cambria Math" panose="02040503050406030204" pitchFamily="18" charset="0"/>
                                    <a:ea typeface="Cambria Math" panose="02040503050406030204" pitchFamily="18" charset="0"/>
                                  </a:rPr>
                                </m:ctrlPr>
                              </m:dPr>
                              <m:e>
                                <m:acc>
                                  <m:accPr>
                                    <m:chr m:val="̅"/>
                                    <m:ctrlPr>
                                      <a:rPr lang="fr-CA" b="0" i="1" smtClean="0">
                                        <a:latin typeface="Cambria Math" panose="02040503050406030204" pitchFamily="18" charset="0"/>
                                        <a:ea typeface="Cambria Math" panose="02040503050406030204" pitchFamily="18" charset="0"/>
                                      </a:rPr>
                                    </m:ctrlPr>
                                  </m:accPr>
                                  <m:e>
                                    <m:r>
                                      <a:rPr lang="fr-CA" b="0" i="1" smtClean="0">
                                        <a:latin typeface="Cambria Math" panose="02040503050406030204" pitchFamily="18" charset="0"/>
                                        <a:ea typeface="Cambria Math" panose="02040503050406030204" pitchFamily="18" charset="0"/>
                                      </a:rPr>
                                      <m:t>𝜆</m:t>
                                    </m:r>
                                  </m:e>
                                </m:acc>
                                <m:r>
                                  <a:rPr lang="fr-CA" b="0" i="1" smtClean="0">
                                    <a:latin typeface="Cambria Math" panose="02040503050406030204" pitchFamily="18" charset="0"/>
                                    <a:ea typeface="Cambria Math" panose="02040503050406030204" pitchFamily="18" charset="0"/>
                                  </a:rPr>
                                  <m:t>−</m:t>
                                </m:r>
                                <m:sSub>
                                  <m:sSubPr>
                                    <m:ctrlPr>
                                      <a:rPr lang="fr-CA" b="0" i="1" smtClean="0">
                                        <a:latin typeface="Cambria Math" panose="02040503050406030204" pitchFamily="18" charset="0"/>
                                        <a:ea typeface="Cambria Math" panose="02040503050406030204" pitchFamily="18" charset="0"/>
                                      </a:rPr>
                                    </m:ctrlPr>
                                  </m:sSubPr>
                                  <m:e>
                                    <m:acc>
                                      <m:accPr>
                                        <m:chr m:val="̅"/>
                                        <m:ctrlPr>
                                          <a:rPr lang="fr-CA" b="0" i="1" smtClean="0">
                                            <a:latin typeface="Cambria Math" panose="02040503050406030204" pitchFamily="18" charset="0"/>
                                            <a:ea typeface="Cambria Math" panose="02040503050406030204" pitchFamily="18" charset="0"/>
                                          </a:rPr>
                                        </m:ctrlPr>
                                      </m:accPr>
                                      <m:e>
                                        <m:r>
                                          <a:rPr lang="fr-CA" b="0" i="1" smtClean="0">
                                            <a:latin typeface="Cambria Math" panose="02040503050406030204" pitchFamily="18" charset="0"/>
                                            <a:ea typeface="Cambria Math" panose="02040503050406030204" pitchFamily="18" charset="0"/>
                                          </a:rPr>
                                          <m:t>𝜆</m:t>
                                        </m:r>
                                      </m:e>
                                    </m:acc>
                                  </m:e>
                                  <m:sub>
                                    <m:r>
                                      <a:rPr lang="fr-CA" b="0" i="1" smtClean="0">
                                        <a:latin typeface="Cambria Math" panose="02040503050406030204" pitchFamily="18" charset="0"/>
                                        <a:ea typeface="Cambria Math" panose="02040503050406030204" pitchFamily="18" charset="0"/>
                                      </a:rPr>
                                      <m:t>0</m:t>
                                    </m:r>
                                  </m:sub>
                                </m:sSub>
                              </m:e>
                            </m:d>
                            <m:r>
                              <a:rPr lang="fr-CA" b="0" i="1" smtClean="0">
                                <a:latin typeface="Cambria Math" panose="02040503050406030204" pitchFamily="18" charset="0"/>
                                <a:ea typeface="Cambria Math" panose="02040503050406030204" pitchFamily="18" charset="0"/>
                              </a:rPr>
                              <m:t>+</m:t>
                            </m:r>
                            <m:sSup>
                              <m:sSupPr>
                                <m:ctrlPr>
                                  <a:rPr lang="fr-CA" b="0" i="1" smtClean="0">
                                    <a:latin typeface="Cambria Math" panose="02040503050406030204" pitchFamily="18" charset="0"/>
                                    <a:ea typeface="Cambria Math" panose="02040503050406030204" pitchFamily="18" charset="0"/>
                                  </a:rPr>
                                </m:ctrlPr>
                              </m:sSupPr>
                              <m:e>
                                <m:acc>
                                  <m:accPr>
                                    <m:chr m:val="̅"/>
                                    <m:ctrlPr>
                                      <a:rPr lang="fr-CA" i="1">
                                        <a:latin typeface="Cambria Math" panose="02040503050406030204" pitchFamily="18" charset="0"/>
                                        <a:ea typeface="Cambria Math" panose="02040503050406030204" pitchFamily="18" charset="0"/>
                                      </a:rPr>
                                    </m:ctrlPr>
                                  </m:accPr>
                                  <m:e>
                                    <m:r>
                                      <a:rPr lang="fr-CA" i="1">
                                        <a:latin typeface="Cambria Math" panose="02040503050406030204" pitchFamily="18" charset="0"/>
                                        <a:ea typeface="Cambria Math" panose="02040503050406030204" pitchFamily="18" charset="0"/>
                                      </a:rPr>
                                      <m:t>𝜆</m:t>
                                    </m:r>
                                  </m:e>
                                </m:acc>
                              </m:e>
                              <m:sup>
                                <m:r>
                                  <a:rPr lang="fr-CA" b="0" i="1" smtClean="0">
                                    <a:latin typeface="Cambria Math" panose="02040503050406030204" pitchFamily="18" charset="0"/>
                                    <a:ea typeface="Cambria Math" panose="02040503050406030204" pitchFamily="18" charset="0"/>
                                  </a:rPr>
                                  <m:t>2</m:t>
                                </m:r>
                              </m:sup>
                            </m:sSup>
                          </m:e>
                        </m:d>
                      </m:num>
                      <m:den>
                        <m:r>
                          <a:rPr lang="fr-CA" b="0" i="1" smtClean="0">
                            <a:latin typeface="Cambria Math" panose="02040503050406030204" pitchFamily="18" charset="0"/>
                            <a:ea typeface="Cambria Math" panose="02040503050406030204" pitchFamily="18" charset="0"/>
                          </a:rPr>
                          <m:t>2</m:t>
                        </m:r>
                        <m:sSup>
                          <m:sSupPr>
                            <m:ctrlPr>
                              <a:rPr lang="fr-CA" i="1">
                                <a:latin typeface="Cambria Math" panose="02040503050406030204" pitchFamily="18" charset="0"/>
                                <a:ea typeface="Cambria Math" panose="02040503050406030204" pitchFamily="18" charset="0"/>
                              </a:rPr>
                            </m:ctrlPr>
                          </m:sSupPr>
                          <m:e>
                            <m:acc>
                              <m:accPr>
                                <m:chr m:val="̅"/>
                                <m:ctrlPr>
                                  <a:rPr lang="fr-CA" i="1">
                                    <a:latin typeface="Cambria Math" panose="02040503050406030204" pitchFamily="18" charset="0"/>
                                    <a:ea typeface="Cambria Math" panose="02040503050406030204" pitchFamily="18" charset="0"/>
                                  </a:rPr>
                                </m:ctrlPr>
                              </m:accPr>
                              <m:e>
                                <m:r>
                                  <a:rPr lang="fr-CA" i="1">
                                    <a:latin typeface="Cambria Math" panose="02040503050406030204" pitchFamily="18" charset="0"/>
                                    <a:ea typeface="Cambria Math" panose="02040503050406030204" pitchFamily="18" charset="0"/>
                                  </a:rPr>
                                  <m:t>𝜆</m:t>
                                </m:r>
                              </m:e>
                            </m:acc>
                          </m:e>
                          <m:sup>
                            <m:r>
                              <a:rPr lang="fr-CA" i="1">
                                <a:latin typeface="Cambria Math" panose="02040503050406030204" pitchFamily="18" charset="0"/>
                                <a:ea typeface="Cambria Math" panose="02040503050406030204" pitchFamily="18" charset="0"/>
                              </a:rPr>
                              <m:t>2</m:t>
                            </m:r>
                          </m:sup>
                        </m:sSup>
                      </m:den>
                    </m:f>
                    <m:r>
                      <a:rPr lang="fr-CA" b="0" i="1" smtClean="0">
                        <a:latin typeface="Cambria Math" panose="02040503050406030204" pitchFamily="18" charset="0"/>
                        <a:ea typeface="Cambria Math" panose="02040503050406030204" pitchFamily="18" charset="0"/>
                      </a:rPr>
                      <m:t>=</m:t>
                    </m:r>
                    <m:f>
                      <m:fPr>
                        <m:ctrlPr>
                          <a:rPr lang="fr-CA" i="1">
                            <a:latin typeface="Cambria Math" panose="02040503050406030204" pitchFamily="18" charset="0"/>
                            <a:ea typeface="Cambria Math" panose="02040503050406030204" pitchFamily="18" charset="0"/>
                          </a:rPr>
                        </m:ctrlPr>
                      </m:fPr>
                      <m:num>
                        <m:d>
                          <m:dPr>
                            <m:begChr m:val="["/>
                            <m:endChr m:val="]"/>
                            <m:ctrlPr>
                              <a:rPr lang="fr-CA" i="1">
                                <a:latin typeface="Cambria Math" panose="02040503050406030204" pitchFamily="18" charset="0"/>
                                <a:ea typeface="Cambria Math" panose="02040503050406030204" pitchFamily="18" charset="0"/>
                              </a:rPr>
                            </m:ctrlPr>
                          </m:dPr>
                          <m:e>
                            <m:r>
                              <a:rPr lang="fr-CA" i="1">
                                <a:latin typeface="Cambria Math" panose="02040503050406030204" pitchFamily="18" charset="0"/>
                                <a:ea typeface="Cambria Math" panose="02040503050406030204" pitchFamily="18" charset="0"/>
                              </a:rPr>
                              <m:t>1+</m:t>
                            </m:r>
                            <m:r>
                              <a:rPr lang="fr-CA" b="0" i="1" smtClean="0">
                                <a:latin typeface="Cambria Math" panose="02040503050406030204" pitchFamily="18" charset="0"/>
                                <a:ea typeface="Cambria Math" panose="02040503050406030204" pitchFamily="18" charset="0"/>
                              </a:rPr>
                              <m:t>0,4</m:t>
                            </m:r>
                            <m:d>
                              <m:dPr>
                                <m:ctrlPr>
                                  <a:rPr lang="fr-CA" i="1">
                                    <a:latin typeface="Cambria Math" panose="02040503050406030204" pitchFamily="18" charset="0"/>
                                    <a:ea typeface="Cambria Math" panose="02040503050406030204" pitchFamily="18" charset="0"/>
                                  </a:rPr>
                                </m:ctrlPr>
                              </m:dPr>
                              <m:e>
                                <m:r>
                                  <a:rPr lang="fr-CA" b="0" i="1" smtClean="0">
                                    <a:latin typeface="Cambria Math" panose="02040503050406030204" pitchFamily="18" charset="0"/>
                                    <a:ea typeface="Cambria Math" panose="02040503050406030204" pitchFamily="18" charset="0"/>
                                  </a:rPr>
                                  <m:t>1,070</m:t>
                                </m:r>
                                <m:r>
                                  <a:rPr lang="fr-CA" i="1">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0,3</m:t>
                                </m:r>
                              </m:e>
                            </m:d>
                            <m:r>
                              <a:rPr lang="fr-CA" i="1">
                                <a:latin typeface="Cambria Math" panose="02040503050406030204" pitchFamily="18" charset="0"/>
                                <a:ea typeface="Cambria Math" panose="02040503050406030204" pitchFamily="18" charset="0"/>
                              </a:rPr>
                              <m:t>+</m:t>
                            </m:r>
                            <m:sSup>
                              <m:sSupPr>
                                <m:ctrlPr>
                                  <a:rPr lang="fr-CA" i="1">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1,070</m:t>
                                </m:r>
                              </m:e>
                              <m:sup>
                                <m:r>
                                  <a:rPr lang="fr-CA" i="1">
                                    <a:latin typeface="Cambria Math" panose="02040503050406030204" pitchFamily="18" charset="0"/>
                                    <a:ea typeface="Cambria Math" panose="02040503050406030204" pitchFamily="18" charset="0"/>
                                  </a:rPr>
                                  <m:t>2</m:t>
                                </m:r>
                              </m:sup>
                            </m:sSup>
                          </m:e>
                        </m:d>
                      </m:num>
                      <m:den>
                        <m:r>
                          <a:rPr lang="fr-CA" i="1">
                            <a:latin typeface="Cambria Math" panose="02040503050406030204" pitchFamily="18" charset="0"/>
                            <a:ea typeface="Cambria Math" panose="02040503050406030204" pitchFamily="18" charset="0"/>
                          </a:rPr>
                          <m:t>2</m:t>
                        </m:r>
                        <m:sSup>
                          <m:sSupPr>
                            <m:ctrlPr>
                              <a:rPr lang="fr-CA" i="1">
                                <a:latin typeface="Cambria Math" panose="02040503050406030204" pitchFamily="18" charset="0"/>
                                <a:ea typeface="Cambria Math" panose="02040503050406030204" pitchFamily="18" charset="0"/>
                              </a:rPr>
                            </m:ctrlPr>
                          </m:sSupPr>
                          <m:e>
                            <m:r>
                              <a:rPr lang="fr-CA"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1,070</m:t>
                            </m:r>
                          </m:e>
                          <m:sup>
                            <m:r>
                              <a:rPr lang="fr-CA" i="1">
                                <a:latin typeface="Cambria Math" panose="02040503050406030204" pitchFamily="18" charset="0"/>
                                <a:ea typeface="Cambria Math" panose="02040503050406030204" pitchFamily="18" charset="0"/>
                              </a:rPr>
                              <m:t>2</m:t>
                            </m:r>
                          </m:sup>
                        </m:sSup>
                      </m:den>
                    </m:f>
                    <m:r>
                      <a:rPr lang="fr-CA" b="0" i="1" smtClean="0">
                        <a:latin typeface="Cambria Math" panose="02040503050406030204" pitchFamily="18" charset="0"/>
                        <a:ea typeface="Cambria Math" panose="02040503050406030204" pitchFamily="18" charset="0"/>
                      </a:rPr>
                      <m:t>=1,071</m:t>
                    </m:r>
                  </m:oMath>
                </a14:m>
                <a:r>
                  <a:rPr lang="fr-CA" dirty="0"/>
                  <a:t> </a:t>
                </a:r>
              </a:p>
              <a:p>
                <a:pPr marL="285750" indent="-285750">
                  <a:lnSpc>
                    <a:spcPct val="100000"/>
                  </a:lnSpc>
                  <a:buFont typeface="Arial" panose="020B0604020202020204" pitchFamily="34" charset="0"/>
                  <a:buChar char="•"/>
                </a:pPr>
                <a14:m>
                  <m:oMath xmlns:m="http://schemas.openxmlformats.org/officeDocument/2006/math">
                    <m:acc>
                      <m:accPr>
                        <m:chr m:val="̅"/>
                        <m:ctrlPr>
                          <a:rPr lang="fr-CA" i="1" smtClean="0">
                            <a:latin typeface="Cambria Math" panose="02040503050406030204" pitchFamily="18" charset="0"/>
                          </a:rPr>
                        </m:ctrlPr>
                      </m:accPr>
                      <m:e>
                        <m:r>
                          <a:rPr lang="fr-CA" b="0" i="1" smtClean="0">
                            <a:latin typeface="Cambria Math" panose="02040503050406030204" pitchFamily="18" charset="0"/>
                          </a:rPr>
                          <m:t>𝐹</m:t>
                        </m:r>
                      </m:e>
                    </m:acc>
                    <m:r>
                      <a:rPr lang="fr-CA" b="0" i="1" smtClean="0">
                        <a:latin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𝛽</m:t>
                    </m:r>
                    <m:r>
                      <a:rPr lang="fr-CA" b="0" i="1" smtClean="0">
                        <a:latin typeface="Cambria Math" panose="02040503050406030204" pitchFamily="18" charset="0"/>
                        <a:ea typeface="Cambria Math" panose="02040503050406030204" pitchFamily="18" charset="0"/>
                      </a:rPr>
                      <m:t>−</m:t>
                    </m:r>
                    <m:rad>
                      <m:radPr>
                        <m:degHide m:val="on"/>
                        <m:ctrlPr>
                          <a:rPr lang="fr-CA" b="0" i="1" smtClean="0">
                            <a:latin typeface="Cambria Math" panose="02040503050406030204" pitchFamily="18" charset="0"/>
                            <a:ea typeface="Cambria Math" panose="02040503050406030204" pitchFamily="18" charset="0"/>
                          </a:rPr>
                        </m:ctrlPr>
                      </m:radPr>
                      <m:deg/>
                      <m:e>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𝛽</m:t>
                            </m:r>
                          </m:e>
                          <m:sup>
                            <m:r>
                              <a:rPr lang="fr-CA" b="0" i="1" smtClean="0">
                                <a:latin typeface="Cambria Math" panose="02040503050406030204" pitchFamily="18" charset="0"/>
                                <a:ea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1</m:t>
                            </m:r>
                          </m:num>
                          <m:den>
                            <m:sSup>
                              <m:sSupPr>
                                <m:ctrlPr>
                                  <a:rPr lang="fr-CA" b="0" i="1" smtClean="0">
                                    <a:latin typeface="Cambria Math" panose="02040503050406030204" pitchFamily="18" charset="0"/>
                                    <a:ea typeface="Cambria Math" panose="02040503050406030204" pitchFamily="18" charset="0"/>
                                  </a:rPr>
                                </m:ctrlPr>
                              </m:sSupPr>
                              <m:e>
                                <m:acc>
                                  <m:accPr>
                                    <m:chr m:val="̅"/>
                                    <m:ctrlPr>
                                      <a:rPr lang="fr-CA" b="0" i="1" smtClean="0">
                                        <a:latin typeface="Cambria Math" panose="02040503050406030204" pitchFamily="18" charset="0"/>
                                        <a:ea typeface="Cambria Math" panose="02040503050406030204" pitchFamily="18" charset="0"/>
                                      </a:rPr>
                                    </m:ctrlPr>
                                  </m:accPr>
                                  <m:e>
                                    <m:r>
                                      <a:rPr lang="fr-CA" b="0" i="1" smtClean="0">
                                        <a:latin typeface="Cambria Math" panose="02040503050406030204" pitchFamily="18" charset="0"/>
                                        <a:ea typeface="Cambria Math" panose="02040503050406030204" pitchFamily="18" charset="0"/>
                                      </a:rPr>
                                      <m:t>𝜆</m:t>
                                    </m:r>
                                  </m:e>
                                </m:acc>
                              </m:e>
                              <m:sup>
                                <m:r>
                                  <a:rPr lang="fr-CA" b="0" i="1" smtClean="0">
                                    <a:latin typeface="Cambria Math" panose="02040503050406030204" pitchFamily="18" charset="0"/>
                                    <a:ea typeface="Cambria Math" panose="02040503050406030204" pitchFamily="18" charset="0"/>
                                  </a:rPr>
                                  <m:t>2</m:t>
                                </m:r>
                              </m:sup>
                            </m:sSup>
                          </m:den>
                        </m:f>
                      </m:e>
                    </m:rad>
                    <m:r>
                      <a:rPr lang="fr-CA" b="0" i="1" smtClean="0">
                        <a:latin typeface="Cambria Math" panose="02040503050406030204" pitchFamily="18" charset="0"/>
                        <a:ea typeface="Cambria Math" panose="02040503050406030204" pitchFamily="18" charset="0"/>
                      </a:rPr>
                      <m:t>=1,071−</m:t>
                    </m:r>
                    <m:rad>
                      <m:radPr>
                        <m:degHide m:val="on"/>
                        <m:ctrlPr>
                          <a:rPr lang="fr-CA" b="0" i="1" smtClean="0">
                            <a:latin typeface="Cambria Math" panose="02040503050406030204" pitchFamily="18" charset="0"/>
                            <a:ea typeface="Cambria Math" panose="02040503050406030204" pitchFamily="18" charset="0"/>
                          </a:rPr>
                        </m:ctrlPr>
                      </m:radPr>
                      <m:deg/>
                      <m:e>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1,071</m:t>
                            </m:r>
                          </m:e>
                          <m:sup>
                            <m:r>
                              <a:rPr lang="fr-CA" b="0" i="1" smtClean="0">
                                <a:latin typeface="Cambria Math" panose="02040503050406030204" pitchFamily="18" charset="0"/>
                                <a:ea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1</m:t>
                            </m:r>
                          </m:num>
                          <m:den>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1,070</m:t>
                                </m:r>
                              </m:e>
                              <m:sup>
                                <m:r>
                                  <a:rPr lang="fr-CA" b="0" i="1" smtClean="0">
                                    <a:latin typeface="Cambria Math" panose="02040503050406030204" pitchFamily="18" charset="0"/>
                                    <a:ea typeface="Cambria Math" panose="02040503050406030204" pitchFamily="18" charset="0"/>
                                  </a:rPr>
                                  <m:t>2</m:t>
                                </m:r>
                              </m:sup>
                            </m:sSup>
                          </m:den>
                        </m:f>
                      </m:e>
                    </m:rad>
                    <m:r>
                      <a:rPr lang="fr-CA" b="0" i="1" smtClean="0">
                        <a:latin typeface="Cambria Math" panose="02040503050406030204" pitchFamily="18" charset="0"/>
                        <a:ea typeface="Cambria Math" panose="02040503050406030204" pitchFamily="18" charset="0"/>
                      </a:rPr>
                      <m:t>=0,548≤1,0</m:t>
                    </m:r>
                  </m:oMath>
                </a14:m>
                <a:r>
                  <a:rPr lang="fr-CA" dirty="0"/>
                  <a:t> </a:t>
                </a:r>
              </a:p>
              <a:p>
                <a:pPr>
                  <a:lnSpc>
                    <a:spcPct val="100000"/>
                  </a:lnSpc>
                </a:pPr>
                <a:r>
                  <a:rPr lang="fr-CA" i="1" u="sng" dirty="0"/>
                  <a:t>3.5 – On détermine la contrainte de flambement</a:t>
                </a:r>
                <a:endParaRPr lang="fr-CA" dirty="0"/>
              </a:p>
              <a:p>
                <a:pPr marL="285750" indent="-285750">
                  <a:lnSpc>
                    <a:spcPct val="100000"/>
                  </a:lnSpc>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𝑐</m:t>
                        </m:r>
                      </m:sub>
                    </m:sSub>
                    <m:r>
                      <a:rPr lang="fr-CA" b="0" i="1" smtClean="0">
                        <a:latin typeface="Cambria Math" panose="02040503050406030204" pitchFamily="18" charset="0"/>
                      </a:rPr>
                      <m:t>=</m:t>
                    </m:r>
                    <m:acc>
                      <m:accPr>
                        <m:chr m:val="̅"/>
                        <m:ctrlPr>
                          <a:rPr lang="fr-CA" b="0" i="1" smtClean="0">
                            <a:latin typeface="Cambria Math" panose="02040503050406030204" pitchFamily="18" charset="0"/>
                          </a:rPr>
                        </m:ctrlPr>
                      </m:accPr>
                      <m:e>
                        <m:r>
                          <a:rPr lang="fr-CA" b="0" i="1" smtClean="0">
                            <a:latin typeface="Cambria Math" panose="02040503050406030204" pitchFamily="18" charset="0"/>
                          </a:rPr>
                          <m:t>𝐹</m:t>
                        </m:r>
                      </m:e>
                    </m:acc>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r>
                      <a:rPr lang="fr-CA" b="0" i="1" smtClean="0">
                        <a:latin typeface="Cambria Math" panose="02040503050406030204" pitchFamily="18" charset="0"/>
                      </a:rPr>
                      <m:t>=0,548</m:t>
                    </m:r>
                    <m:r>
                      <a:rPr lang="fr-CA" b="0" i="1" smtClean="0">
                        <a:latin typeface="Cambria Math" panose="02040503050406030204" pitchFamily="18" charset="0"/>
                        <a:ea typeface="Cambria Math" panose="02040503050406030204" pitchFamily="18" charset="0"/>
                      </a:rPr>
                      <m:t>∙179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=98,1 </m:t>
                    </m:r>
                    <m:r>
                      <a:rPr lang="fr-CA" b="0" i="1" smtClean="0">
                        <a:latin typeface="Cambria Math" panose="02040503050406030204" pitchFamily="18" charset="0"/>
                        <a:ea typeface="Cambria Math" panose="02040503050406030204" pitchFamily="18" charset="0"/>
                      </a:rPr>
                      <m:t>𝑀𝑃𝑎</m:t>
                    </m:r>
                  </m:oMath>
                </a14:m>
                <a:r>
                  <a:rPr lang="fr-CA" dirty="0"/>
                  <a:t> </a:t>
                </a:r>
                <a:endParaRPr lang="fr-CA" dirty="0">
                  <a:solidFill>
                    <a:srgbClr val="FF0000"/>
                  </a:solidFill>
                </a:endParaRPr>
              </a:p>
              <a:p>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8"/>
                </p:custDataLst>
              </p:nvPr>
            </p:nvSpPr>
            <p:spPr>
              <a:xfrm>
                <a:off x="839788" y="1681162"/>
                <a:ext cx="10513982" cy="4675188"/>
              </a:xfrm>
              <a:blipFill>
                <a:blip r:embed="rId9"/>
                <a:stretch>
                  <a:fillRect l="-1218" t="-1956" b="-522"/>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en compression de la corde supérieure</a:t>
            </a:r>
          </a:p>
        </p:txBody>
      </p:sp>
    </p:spTree>
    <p:extLst>
      <p:ext uri="{BB962C8B-B14F-4D97-AF65-F5344CB8AC3E}">
        <p14:creationId xmlns:p14="http://schemas.microsoft.com/office/powerpoint/2010/main" val="694711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58</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3"/>
                <a:ext cx="10513982" cy="4546382"/>
              </a:xfrm>
            </p:spPr>
            <p:txBody>
              <a:bodyPr>
                <a:noAutofit/>
              </a:bodyPr>
              <a:lstStyle/>
              <a:p>
                <a:pPr>
                  <a:lnSpc>
                    <a:spcPct val="100000"/>
                  </a:lnSpc>
                </a:pPr>
                <a:r>
                  <a:rPr lang="fr-CA" i="1" u="sng" dirty="0"/>
                  <a:t>3.6 – On détermine la résistance en compression de la membrure</a:t>
                </a:r>
              </a:p>
              <a:p>
                <a:pPr>
                  <a:lnSpc>
                    <a:spcPct val="100000"/>
                  </a:lnSpc>
                </a:pPr>
                <a:r>
                  <a:rPr lang="fr-CA" dirty="0"/>
                  <a:t>La résistance en compression de la membrure est déterminée selon l’article </a:t>
                </a:r>
                <a:r>
                  <a:rPr lang="fr-CA" b="1" dirty="0"/>
                  <a:t>[CSA S6:19 17.11.3.1]</a:t>
                </a:r>
              </a:p>
              <a:p>
                <a:pPr>
                  <a:lnSpc>
                    <a:spcPct val="100000"/>
                  </a:lnSpc>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𝐶</m:t>
                        </m:r>
                      </m:e>
                      <m:sub>
                        <m:r>
                          <a:rPr lang="fr-CA" b="0" i="1" smtClean="0">
                            <a:latin typeface="Cambria Math" panose="02040503050406030204" pitchFamily="18" charset="0"/>
                          </a:rPr>
                          <m:t>𝑟</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𝑦</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𝐴</m:t>
                        </m:r>
                      </m:e>
                      <m:sub>
                        <m:r>
                          <a:rPr lang="fr-CA" b="0" i="1" smtClean="0">
                            <a:latin typeface="Cambria Math" panose="02040503050406030204" pitchFamily="18" charset="0"/>
                          </a:rPr>
                          <m:t>𝑔</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𝑐</m:t>
                        </m:r>
                      </m:sub>
                    </m:sSub>
                    <m:r>
                      <a:rPr lang="fr-CA" b="0" i="1" smtClean="0">
                        <a:latin typeface="Cambria Math" panose="02040503050406030204" pitchFamily="18" charset="0"/>
                      </a:rPr>
                      <m:t>=0,9</m:t>
                    </m:r>
                    <m:r>
                      <a:rPr lang="fr-CA" b="0" i="1" smtClean="0">
                        <a:latin typeface="Cambria Math" panose="02040503050406030204" pitchFamily="18" charset="0"/>
                        <a:ea typeface="Cambria Math" panose="02040503050406030204" pitchFamily="18" charset="0"/>
                      </a:rPr>
                      <m:t>∙9677 </m:t>
                    </m:r>
                    <m:r>
                      <a:rPr lang="fr-CA" b="0" i="1" smtClean="0">
                        <a:latin typeface="Cambria Math" panose="02040503050406030204" pitchFamily="18" charset="0"/>
                        <a:ea typeface="Cambria Math" panose="02040503050406030204" pitchFamily="18" charset="0"/>
                      </a:rPr>
                      <m:t>𝑚</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𝑚</m:t>
                        </m:r>
                      </m:e>
                      <m:sup>
                        <m:r>
                          <a:rPr lang="fr-CA" b="0" i="1" smtClean="0">
                            <a:latin typeface="Cambria Math" panose="02040503050406030204" pitchFamily="18" charset="0"/>
                            <a:ea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∙98,1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=854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&lt;</m:t>
                    </m:r>
                    <m:sSub>
                      <m:sSubPr>
                        <m:ctrlPr>
                          <a:rPr lang="fr-CA" b="0" i="1" smtClean="0">
                            <a:solidFill>
                              <a:srgbClr val="FF0000"/>
                            </a:solidFill>
                            <a:latin typeface="Cambria Math" panose="02040503050406030204" pitchFamily="18" charset="0"/>
                            <a:ea typeface="Cambria Math" panose="02040503050406030204" pitchFamily="18" charset="0"/>
                          </a:rPr>
                        </m:ctrlPr>
                      </m:sSubPr>
                      <m:e>
                        <m:r>
                          <a:rPr lang="fr-CA" b="0" i="1" smtClean="0">
                            <a:solidFill>
                              <a:srgbClr val="FF0000"/>
                            </a:solidFill>
                            <a:latin typeface="Cambria Math" panose="02040503050406030204" pitchFamily="18" charset="0"/>
                            <a:ea typeface="Cambria Math" panose="02040503050406030204" pitchFamily="18" charset="0"/>
                          </a:rPr>
                          <m:t>𝐶</m:t>
                        </m:r>
                      </m:e>
                      <m:sub>
                        <m:r>
                          <a:rPr lang="fr-CA" b="0" i="1" smtClean="0">
                            <a:solidFill>
                              <a:srgbClr val="FF0000"/>
                            </a:solidFill>
                            <a:latin typeface="Cambria Math" panose="02040503050406030204" pitchFamily="18" charset="0"/>
                            <a:ea typeface="Cambria Math" panose="02040503050406030204" pitchFamily="18" charset="0"/>
                          </a:rPr>
                          <m:t>𝑓</m:t>
                        </m:r>
                      </m:sub>
                    </m:sSub>
                    <m:r>
                      <a:rPr lang="fr-CA" b="0" i="1" smtClean="0">
                        <a:solidFill>
                          <a:srgbClr val="FF0000"/>
                        </a:solidFill>
                        <a:latin typeface="Cambria Math" panose="02040503050406030204" pitchFamily="18" charset="0"/>
                        <a:ea typeface="Cambria Math" panose="02040503050406030204" pitchFamily="18" charset="0"/>
                      </a:rPr>
                      <m:t>=944 </m:t>
                    </m:r>
                    <m:r>
                      <a:rPr lang="fr-CA" b="0" i="1" smtClean="0">
                        <a:solidFill>
                          <a:srgbClr val="FF0000"/>
                        </a:solidFill>
                        <a:latin typeface="Cambria Math" panose="02040503050406030204" pitchFamily="18" charset="0"/>
                        <a:ea typeface="Cambria Math" panose="02040503050406030204" pitchFamily="18" charset="0"/>
                      </a:rPr>
                      <m:t>𝑘𝑁</m:t>
                    </m:r>
                    <m:r>
                      <a:rPr lang="fr-CA" b="0" i="1" smtClean="0">
                        <a:solidFill>
                          <a:srgbClr val="FF0000"/>
                        </a:solidFill>
                        <a:latin typeface="Cambria Math" panose="02040503050406030204" pitchFamily="18" charset="0"/>
                        <a:ea typeface="Cambria Math" panose="02040503050406030204" pitchFamily="18" charset="0"/>
                      </a:rPr>
                      <m:t> ∴</m:t>
                    </m:r>
                    <m:r>
                      <a:rPr lang="fr-CA" b="0" i="1" smtClean="0">
                        <a:solidFill>
                          <a:srgbClr val="FF0000"/>
                        </a:solidFill>
                        <a:latin typeface="Cambria Math" panose="02040503050406030204" pitchFamily="18" charset="0"/>
                        <a:ea typeface="Cambria Math" panose="02040503050406030204" pitchFamily="18" charset="0"/>
                      </a:rPr>
                      <m:t>𝑁𝐺</m:t>
                    </m:r>
                  </m:oMath>
                </a14:m>
                <a:r>
                  <a:rPr lang="fr-CA" dirty="0">
                    <a:solidFill>
                      <a:srgbClr val="FF0000"/>
                    </a:solidFill>
                  </a:rPr>
                  <a:t>  (sollicitation 111 %)</a:t>
                </a:r>
              </a:p>
              <a:p>
                <a:pPr>
                  <a:lnSpc>
                    <a:spcPct val="100000"/>
                  </a:lnSpc>
                </a:pPr>
                <a:r>
                  <a:rPr lang="fr-CA" dirty="0"/>
                  <a:t>La résistance de la membrure est donc insuffisante pour reprendre les efforts de compression pour l’état limite ultime. On doit donc apporter des modifications à la structure.</a:t>
                </a:r>
              </a:p>
              <a:p>
                <a:pPr>
                  <a:lnSpc>
                    <a:spcPct val="100000"/>
                  </a:lnSpc>
                </a:pPr>
                <a:r>
                  <a:rPr lang="fr-CA" dirty="0"/>
                  <a:t>Solutions possibles :</a:t>
                </a:r>
              </a:p>
              <a:p>
                <a:pPr marL="285750" indent="-285750">
                  <a:lnSpc>
                    <a:spcPct val="100000"/>
                  </a:lnSpc>
                  <a:buFont typeface="Arial" panose="020B0604020202020204" pitchFamily="34" charset="0"/>
                  <a:buChar char="•"/>
                </a:pPr>
                <a:r>
                  <a:rPr lang="fr-CA" dirty="0"/>
                  <a:t>Augmenter la rigidité des diagonales pour diminuer la longueur effective de la corde supérieure. On pourrait utiliser des profilés 152 x 152 x 12,7 au lieu de 152 x 152 x 6,4 pour les diagonales et les entretoises supérieures. Cette modification occasionne un ajout de ~1850 kg d’aluminium dans la charpente;</a:t>
                </a:r>
              </a:p>
              <a:p>
                <a:pPr marL="285750" indent="-285750">
                  <a:lnSpc>
                    <a:spcPct val="100000"/>
                  </a:lnSpc>
                  <a:buFont typeface="Arial" panose="020B0604020202020204" pitchFamily="34" charset="0"/>
                  <a:buChar char="•"/>
                </a:pPr>
                <a:r>
                  <a:rPr lang="fr-CA" dirty="0"/>
                  <a:t>Augmenter la rigidité des cordes en remplaçant le profilé 203 x 203 x 12,7 par un profilé 254 x 254 x 12,7. Cette modification occasionne un ajout de ~928 kg d’aluminium dans la charpente. Cependant, il faut valider la disponibilité des profilés de cette dimension. De plus, un intérêt particulier doit être porté pour s’assurer que les diagonales ne peuvent pas poinçonner ou déformer la paroi de la corde;</a:t>
                </a:r>
              </a:p>
              <a:p>
                <a:pPr marL="285750" indent="-285750">
                  <a:lnSpc>
                    <a:spcPct val="100000"/>
                  </a:lnSpc>
                  <a:buFont typeface="Arial" panose="020B0604020202020204" pitchFamily="34" charset="0"/>
                  <a:buChar char="•"/>
                </a:pPr>
                <a:r>
                  <a:rPr lang="fr-CA" dirty="0"/>
                  <a:t>Augmenter la hauteur de la ferme afin de pouvoir mettre des contreventements latéraux sur la corde supérieure. Cette solution change complètement l’aspect de la passerelle. Elle doit être suffisamment haute pour permettre un dégagement vertical aux cyclistes. La hauteur peut alors occasionner des problèmes au niveau du transport vers le site.</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681163"/>
                <a:ext cx="10513982" cy="4546382"/>
              </a:xfrm>
              <a:blipFill>
                <a:blip r:embed="rId7"/>
                <a:stretch>
                  <a:fillRect l="-1218" t="-1475" r="-1218" b="-3217"/>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en compression de la corde supérieure</a:t>
            </a:r>
          </a:p>
        </p:txBody>
      </p:sp>
    </p:spTree>
    <p:extLst>
      <p:ext uri="{BB962C8B-B14F-4D97-AF65-F5344CB8AC3E}">
        <p14:creationId xmlns:p14="http://schemas.microsoft.com/office/powerpoint/2010/main" val="2817730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59</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normAutofit/>
              </a:bodyPr>
              <a:lstStyle/>
              <a:p>
                <a:r>
                  <a:rPr lang="fr-CA" dirty="0"/>
                  <a:t>En raison de la disponibilité des sections, la solution retenue consiste à modifier les profilés des diagonales et des entretoises supérieures pour des profilés 152 x 152 x 13.</a:t>
                </a:r>
              </a:p>
              <a:p>
                <a:pPr marL="285750" indent="-285750">
                  <a:buFont typeface="Arial" panose="020B0604020202020204" pitchFamily="34" charset="0"/>
                  <a:buChar char="•"/>
                </a:pPr>
                <a:r>
                  <a:rPr lang="fr-CA" dirty="0"/>
                  <a:t>En modifiant les profilés tels que décrits, la rigidité latérale des diagonales passe de 307 N/mm à 480 N/mm ; </a:t>
                </a:r>
              </a:p>
              <a:p>
                <a:pPr marL="285750" indent="-285750">
                  <a:buFont typeface="Arial" panose="020B0604020202020204" pitchFamily="34" charset="0"/>
                  <a:buChar char="•"/>
                </a:pPr>
                <a:r>
                  <a:rPr lang="fr-CA" dirty="0"/>
                  <a:t>La longueur effective de la membrure supérieure passe de 5177 mm à 4603 mm ;</a:t>
                </a:r>
              </a:p>
              <a:p>
                <a:pPr marL="285750" indent="-285750">
                  <a:buFont typeface="Arial" panose="020B0604020202020204" pitchFamily="34" charset="0"/>
                  <a:buChar char="•"/>
                </a:pPr>
                <a:r>
                  <a:rPr lang="fr-CA" dirty="0"/>
                  <a:t>L’élancement devient </a:t>
                </a:r>
                <a14:m>
                  <m:oMath xmlns:m="http://schemas.openxmlformats.org/officeDocument/2006/math">
                    <m:r>
                      <a:rPr lang="fr-CA">
                        <a:latin typeface="Cambria Math" panose="02040503050406030204" pitchFamily="18" charset="0"/>
                      </a:rPr>
                      <m:t>𝜆</m:t>
                    </m:r>
                    <m:r>
                      <a:rPr lang="fr-CA">
                        <a:latin typeface="Cambria Math" panose="02040503050406030204" pitchFamily="18" charset="0"/>
                      </a:rPr>
                      <m:t>=</m:t>
                    </m:r>
                    <m:f>
                      <m:fPr>
                        <m:ctrlPr>
                          <a:rPr lang="fr-CA" i="1">
                            <a:latin typeface="Cambria Math" panose="02040503050406030204" pitchFamily="18" charset="0"/>
                          </a:rPr>
                        </m:ctrlPr>
                      </m:fPr>
                      <m:num>
                        <m:r>
                          <a:rPr lang="fr-CA">
                            <a:latin typeface="Cambria Math" panose="02040503050406030204" pitchFamily="18" charset="0"/>
                          </a:rPr>
                          <m:t>𝐾</m:t>
                        </m:r>
                        <m:r>
                          <a:rPr lang="fr-CA">
                            <a:latin typeface="Cambria Math" panose="02040503050406030204" pitchFamily="18" charset="0"/>
                          </a:rPr>
                          <m:t> </m:t>
                        </m:r>
                        <m:r>
                          <a:rPr lang="fr-CA">
                            <a:latin typeface="Cambria Math" panose="02040503050406030204" pitchFamily="18" charset="0"/>
                          </a:rPr>
                          <m:t>𝐿</m:t>
                        </m:r>
                      </m:num>
                      <m:den>
                        <m:r>
                          <a:rPr lang="fr-CA">
                            <a:latin typeface="Cambria Math" panose="02040503050406030204" pitchFamily="18" charset="0"/>
                          </a:rPr>
                          <m:t>𝑟</m:t>
                        </m:r>
                      </m:den>
                    </m:f>
                    <m:r>
                      <a:rPr lang="fr-CA">
                        <a:latin typeface="Cambria Math" panose="02040503050406030204" pitchFamily="18" charset="0"/>
                      </a:rPr>
                      <m:t>= </m:t>
                    </m:r>
                    <m:f>
                      <m:fPr>
                        <m:ctrlPr>
                          <a:rPr lang="fr-CA" i="1">
                            <a:latin typeface="Cambria Math" panose="02040503050406030204" pitchFamily="18" charset="0"/>
                          </a:rPr>
                        </m:ctrlPr>
                      </m:fPr>
                      <m:num>
                        <m:r>
                          <a:rPr lang="fr-CA">
                            <a:latin typeface="Cambria Math" panose="02040503050406030204" pitchFamily="18" charset="0"/>
                          </a:rPr>
                          <m:t>46</m:t>
                        </m:r>
                        <m:r>
                          <a:rPr lang="fr-CA" b="0" i="0" smtClean="0">
                            <a:latin typeface="Cambria Math" panose="02040503050406030204" pitchFamily="18" charset="0"/>
                          </a:rPr>
                          <m:t>03</m:t>
                        </m:r>
                        <m:r>
                          <a:rPr lang="fr-CA">
                            <a:latin typeface="Cambria Math" panose="02040503050406030204" pitchFamily="18" charset="0"/>
                          </a:rPr>
                          <m:t> </m:t>
                        </m:r>
                        <m:r>
                          <a:rPr lang="fr-CA">
                            <a:latin typeface="Cambria Math" panose="02040503050406030204" pitchFamily="18" charset="0"/>
                          </a:rPr>
                          <m:t>𝑚𝑚</m:t>
                        </m:r>
                      </m:num>
                      <m:den>
                        <m:r>
                          <a:rPr lang="fr-CA">
                            <a:latin typeface="Cambria Math" panose="02040503050406030204" pitchFamily="18" charset="0"/>
                          </a:rPr>
                          <m:t>77,9 </m:t>
                        </m:r>
                        <m:r>
                          <a:rPr lang="fr-CA">
                            <a:latin typeface="Cambria Math" panose="02040503050406030204" pitchFamily="18" charset="0"/>
                          </a:rPr>
                          <m:t>𝑚𝑚</m:t>
                        </m:r>
                      </m:den>
                    </m:f>
                    <m:r>
                      <a:rPr lang="fr-CA">
                        <a:latin typeface="Cambria Math" panose="02040503050406030204" pitchFamily="18" charset="0"/>
                      </a:rPr>
                      <m:t>=59,</m:t>
                    </m:r>
                    <m:r>
                      <a:rPr lang="fr-CA" b="0" i="0" smtClean="0">
                        <a:latin typeface="Cambria Math" panose="02040503050406030204" pitchFamily="18" charset="0"/>
                      </a:rPr>
                      <m:t>088</m:t>
                    </m:r>
                  </m:oMath>
                </a14:m>
                <a:r>
                  <a:rPr lang="fr-CA" b="1" dirty="0"/>
                  <a:t> </a:t>
                </a:r>
                <a:r>
                  <a:rPr lang="fr-CA" dirty="0"/>
                  <a:t>et </a:t>
                </a:r>
                <a14:m>
                  <m:oMath xmlns:m="http://schemas.openxmlformats.org/officeDocument/2006/math">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r>
                      <a:rPr lang="fr-CA" b="0" i="1" smtClean="0">
                        <a:latin typeface="Cambria Math" panose="02040503050406030204" pitchFamily="18" charset="0"/>
                      </a:rPr>
                      <m:t>=0,951</m:t>
                    </m:r>
                  </m:oMath>
                </a14:m>
                <a:r>
                  <a:rPr lang="fr-CA" dirty="0"/>
                  <a:t> ;</a:t>
                </a:r>
              </a:p>
              <a:p>
                <a:pPr marL="285750" indent="-285750">
                  <a:buFont typeface="Arial" panose="020B0604020202020204" pitchFamily="34" charset="0"/>
                  <a:buChar char="•"/>
                </a:pPr>
                <a:r>
                  <a:rPr lang="fr-CA" dirty="0"/>
                  <a:t>La contrainte de flambement normalisée est égale à </a:t>
                </a:r>
                <a14:m>
                  <m:oMath xmlns:m="http://schemas.openxmlformats.org/officeDocument/2006/math">
                    <m:acc>
                      <m:accPr>
                        <m:chr m:val="̅"/>
                        <m:ctrlPr>
                          <a:rPr lang="fr-CA" i="1" smtClean="0">
                            <a:latin typeface="Cambria Math" panose="02040503050406030204" pitchFamily="18" charset="0"/>
                          </a:rPr>
                        </m:ctrlPr>
                      </m:accPr>
                      <m:e>
                        <m:r>
                          <a:rPr lang="fr-CA" b="0" i="1" smtClean="0">
                            <a:latin typeface="Cambria Math" panose="02040503050406030204" pitchFamily="18" charset="0"/>
                          </a:rPr>
                          <m:t>𝐹</m:t>
                        </m:r>
                      </m:e>
                    </m:acc>
                    <m:r>
                      <a:rPr lang="fr-CA" b="0" i="1" smtClean="0">
                        <a:latin typeface="Cambria Math" panose="02040503050406030204" pitchFamily="18" charset="0"/>
                      </a:rPr>
                      <m:t>=0,625</m:t>
                    </m:r>
                  </m:oMath>
                </a14:m>
                <a:r>
                  <a:rPr lang="fr-CA" dirty="0"/>
                  <a:t> et la contrainte de flambement globale </a:t>
                </a: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𝑐</m:t>
                        </m:r>
                      </m:sub>
                    </m:sSub>
                    <m:r>
                      <a:rPr lang="fr-CA" b="0" i="1" smtClean="0">
                        <a:latin typeface="Cambria Math" panose="02040503050406030204" pitchFamily="18" charset="0"/>
                      </a:rPr>
                      <m:t>=</m:t>
                    </m:r>
                    <m:acc>
                      <m:accPr>
                        <m:chr m:val="̅"/>
                        <m:ctrlPr>
                          <a:rPr lang="fr-CA" b="0" i="1" smtClean="0">
                            <a:latin typeface="Cambria Math" panose="02040503050406030204" pitchFamily="18" charset="0"/>
                          </a:rPr>
                        </m:ctrlPr>
                      </m:accPr>
                      <m:e>
                        <m:r>
                          <a:rPr lang="fr-CA" b="0" i="1" smtClean="0">
                            <a:latin typeface="Cambria Math" panose="02040503050406030204" pitchFamily="18" charset="0"/>
                          </a:rPr>
                          <m:t>𝐹</m:t>
                        </m:r>
                      </m:e>
                    </m:acc>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r>
                      <a:rPr lang="fr-CA" b="0" i="1" smtClean="0">
                        <a:latin typeface="Cambria Math" panose="02040503050406030204" pitchFamily="18" charset="0"/>
                      </a:rPr>
                      <m:t>=111,9 </m:t>
                    </m:r>
                    <m:r>
                      <a:rPr lang="fr-CA" b="0" i="1" smtClean="0">
                        <a:latin typeface="Cambria Math" panose="02040503050406030204" pitchFamily="18" charset="0"/>
                      </a:rPr>
                      <m:t>𝑀𝑃𝑎</m:t>
                    </m:r>
                  </m:oMath>
                </a14:m>
                <a:r>
                  <a:rPr lang="fr-CA" dirty="0"/>
                  <a:t> ;</a:t>
                </a:r>
              </a:p>
              <a:p>
                <a:pPr marL="285750" indent="-285750">
                  <a:buFont typeface="Arial" panose="020B0604020202020204" pitchFamily="34" charset="0"/>
                  <a:buChar char="•"/>
                </a:pPr>
                <a:r>
                  <a:rPr lang="fr-CA" dirty="0"/>
                  <a:t>Et </a:t>
                </a: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𝐶</m:t>
                        </m:r>
                      </m:e>
                      <m:sub>
                        <m:r>
                          <a:rPr lang="fr-CA" b="0" i="1" smtClean="0">
                            <a:latin typeface="Cambria Math" panose="02040503050406030204" pitchFamily="18" charset="0"/>
                          </a:rPr>
                          <m:t>𝑟</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𝑦</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𝐴</m:t>
                        </m:r>
                      </m:e>
                      <m:sub>
                        <m:r>
                          <a:rPr lang="fr-CA" b="0" i="1" smtClean="0">
                            <a:latin typeface="Cambria Math" panose="02040503050406030204" pitchFamily="18" charset="0"/>
                          </a:rPr>
                          <m:t>𝑔</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𝑐</m:t>
                        </m:r>
                      </m:sub>
                    </m:sSub>
                    <m:r>
                      <a:rPr lang="fr-CA" b="0" i="1" smtClean="0">
                        <a:latin typeface="Cambria Math" panose="02040503050406030204" pitchFamily="18" charset="0"/>
                      </a:rPr>
                      <m:t>=0,9</m:t>
                    </m:r>
                    <m:r>
                      <a:rPr lang="fr-CA" b="0" i="1" smtClean="0">
                        <a:latin typeface="Cambria Math" panose="02040503050406030204" pitchFamily="18" charset="0"/>
                        <a:ea typeface="Cambria Math" panose="02040503050406030204" pitchFamily="18" charset="0"/>
                      </a:rPr>
                      <m:t>∙9677 </m:t>
                    </m:r>
                    <m:r>
                      <a:rPr lang="fr-CA" b="0" i="1" smtClean="0">
                        <a:latin typeface="Cambria Math" panose="02040503050406030204" pitchFamily="18" charset="0"/>
                        <a:ea typeface="Cambria Math" panose="02040503050406030204" pitchFamily="18" charset="0"/>
                      </a:rPr>
                      <m:t>𝑚</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𝑚</m:t>
                        </m:r>
                      </m:e>
                      <m:sup>
                        <m:r>
                          <a:rPr lang="fr-CA" b="0" i="1" smtClean="0">
                            <a:latin typeface="Cambria Math" panose="02040503050406030204" pitchFamily="18" charset="0"/>
                            <a:ea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∙111,9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=975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&gt;</m:t>
                    </m:r>
                    <m:sSub>
                      <m:sSubPr>
                        <m:ctrlPr>
                          <a:rPr lang="fr-CA" b="0" i="1" smtClean="0">
                            <a:solidFill>
                              <a:schemeClr val="tx1"/>
                            </a:solidFill>
                            <a:latin typeface="Cambria Math" panose="02040503050406030204" pitchFamily="18" charset="0"/>
                            <a:ea typeface="Cambria Math" panose="02040503050406030204" pitchFamily="18" charset="0"/>
                          </a:rPr>
                        </m:ctrlPr>
                      </m:sSubPr>
                      <m:e>
                        <m:r>
                          <a:rPr lang="fr-CA" b="0" i="1" smtClean="0">
                            <a:solidFill>
                              <a:schemeClr val="tx1"/>
                            </a:solidFill>
                            <a:latin typeface="Cambria Math" panose="02040503050406030204" pitchFamily="18" charset="0"/>
                            <a:ea typeface="Cambria Math" panose="02040503050406030204" pitchFamily="18" charset="0"/>
                          </a:rPr>
                          <m:t>𝐶</m:t>
                        </m:r>
                      </m:e>
                      <m:sub>
                        <m:r>
                          <a:rPr lang="fr-CA" b="0" i="1" smtClean="0">
                            <a:solidFill>
                              <a:schemeClr val="tx1"/>
                            </a:solidFill>
                            <a:latin typeface="Cambria Math" panose="02040503050406030204" pitchFamily="18" charset="0"/>
                            <a:ea typeface="Cambria Math" panose="02040503050406030204" pitchFamily="18" charset="0"/>
                          </a:rPr>
                          <m:t>𝑓</m:t>
                        </m:r>
                      </m:sub>
                    </m:sSub>
                    <m:r>
                      <a:rPr lang="fr-CA" b="0" i="1" smtClean="0">
                        <a:solidFill>
                          <a:schemeClr val="tx1"/>
                        </a:solidFill>
                        <a:latin typeface="Cambria Math" panose="02040503050406030204" pitchFamily="18" charset="0"/>
                        <a:ea typeface="Cambria Math" panose="02040503050406030204" pitchFamily="18" charset="0"/>
                      </a:rPr>
                      <m:t>=963 </m:t>
                    </m:r>
                    <m:r>
                      <a:rPr lang="fr-CA" b="0" i="1" smtClean="0">
                        <a:solidFill>
                          <a:schemeClr val="tx1"/>
                        </a:solidFill>
                        <a:latin typeface="Cambria Math" panose="02040503050406030204" pitchFamily="18" charset="0"/>
                        <a:ea typeface="Cambria Math" panose="02040503050406030204" pitchFamily="18" charset="0"/>
                      </a:rPr>
                      <m:t>𝑘𝑁</m:t>
                    </m:r>
                    <m:r>
                      <a:rPr lang="fr-CA" b="0" i="1" smtClean="0">
                        <a:solidFill>
                          <a:schemeClr val="tx1"/>
                        </a:solidFill>
                        <a:latin typeface="Cambria Math" panose="02040503050406030204" pitchFamily="18" charset="0"/>
                        <a:ea typeface="Cambria Math" panose="02040503050406030204" pitchFamily="18" charset="0"/>
                      </a:rPr>
                      <m:t> ∴</m:t>
                    </m:r>
                    <m:r>
                      <a:rPr lang="fr-CA" b="0" i="1" smtClean="0">
                        <a:solidFill>
                          <a:schemeClr val="tx1"/>
                        </a:solidFill>
                        <a:latin typeface="Cambria Math" panose="02040503050406030204" pitchFamily="18" charset="0"/>
                        <a:ea typeface="Cambria Math" panose="02040503050406030204" pitchFamily="18" charset="0"/>
                      </a:rPr>
                      <m:t>𝑂𝐾</m:t>
                    </m:r>
                  </m:oMath>
                </a14:m>
                <a:r>
                  <a:rPr lang="fr-CA" dirty="0">
                    <a:solidFill>
                      <a:schemeClr val="tx1"/>
                    </a:solidFill>
                  </a:rPr>
                  <a:t>  (sollicitation </a:t>
                </a:r>
                <a:r>
                  <a:rPr lang="fr-CA" dirty="0"/>
                  <a:t>99 </a:t>
                </a:r>
                <a:r>
                  <a:rPr lang="fr-CA" dirty="0">
                    <a:solidFill>
                      <a:schemeClr val="tx1"/>
                    </a:solidFill>
                  </a:rPr>
                  <a:t>%).</a:t>
                </a:r>
                <a:endParaRPr lang="fr-CA" dirty="0">
                  <a:solidFill>
                    <a:srgbClr val="FF0000"/>
                  </a:solidFill>
                </a:endParaRPr>
              </a:p>
              <a:p>
                <a:r>
                  <a:rPr lang="fr-CA" dirty="0"/>
                  <a:t>En modifiant les diagonales, la charge morte de la structure a augmenté, ce qui a eu pour effet de faire augmenter l’effort de compression pondéré dans la corde de 944 kN à 963 kN.</a:t>
                </a:r>
              </a:p>
              <a:p>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7"/>
                </p:custDataLst>
              </p:nvPr>
            </p:nvSpPr>
            <p:spPr>
              <a:blipFill>
                <a:blip r:embed="rId8"/>
                <a:stretch>
                  <a:fillRect l="-1218" t="-2262"/>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en compression de la corde supérieure</a:t>
            </a:r>
          </a:p>
        </p:txBody>
      </p:sp>
    </p:spTree>
    <p:extLst>
      <p:ext uri="{BB962C8B-B14F-4D97-AF65-F5344CB8AC3E}">
        <p14:creationId xmlns:p14="http://schemas.microsoft.com/office/powerpoint/2010/main" val="2220376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Introduction et mise en contexte</a:t>
            </a:r>
          </a:p>
        </p:txBody>
      </p:sp>
      <p:sp>
        <p:nvSpPr>
          <p:cNvPr id="4" name="Espace réservé du pied de page 3"/>
          <p:cNvSpPr>
            <a:spLocks noGrp="1"/>
          </p:cNvSpPr>
          <p:nvPr>
            <p:ph type="ftr" sz="quarter" idx="11"/>
            <p:custDataLst>
              <p:tags r:id="rId2"/>
            </p:custDataLst>
          </p:nvPr>
        </p:nvSpPr>
        <p:spPr/>
        <p:txBody>
          <a:bodyPr/>
          <a:lstStyle/>
          <a:p>
            <a:r>
              <a:rPr lang="fr-FR"/>
              <a:t>ALU-COMPÉTENCES</a:t>
            </a:r>
          </a:p>
        </p:txBody>
      </p:sp>
      <p:sp>
        <p:nvSpPr>
          <p:cNvPr id="5" name="Espace réservé du numéro de diapositive 4"/>
          <p:cNvSpPr>
            <a:spLocks noGrp="1"/>
          </p:cNvSpPr>
          <p:nvPr>
            <p:ph type="sldNum" sz="quarter" idx="12"/>
            <p:custDataLst>
              <p:tags r:id="rId3"/>
            </p:custDataLst>
          </p:nvPr>
        </p:nvSpPr>
        <p:spPr/>
        <p:txBody>
          <a:bodyPr/>
          <a:lstStyle/>
          <a:p>
            <a:fld id="{82B63C5F-247B-BE4F-ACBC-7BDD67617F3E}" type="slidenum">
              <a:rPr lang="fr-FR" smtClean="0"/>
              <a:t>6</a:t>
            </a:fld>
            <a:endParaRPr lang="fr-FR"/>
          </a:p>
        </p:txBody>
      </p:sp>
    </p:spTree>
    <p:extLst>
      <p:ext uri="{BB962C8B-B14F-4D97-AF65-F5344CB8AC3E}">
        <p14:creationId xmlns:p14="http://schemas.microsoft.com/office/powerpoint/2010/main" val="27604263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60</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lstStyle/>
              <a:p>
                <a:r>
                  <a:rPr lang="fr-CA" dirty="0"/>
                  <a:t>La corde supérieure étant continue, il y a de petits moments de flexions qui se développent également dans la membrure. Pour la combinaison qui donne la charge de compression axiale maximale, il n’y a pas de moment dans la direction hors plan de la membrure et donc on ne considère pas d’interaction Moment-Force de compression dans la direction du flambement global. Dans la direction en plan, un moment positif de l’ordre de 6,8 </a:t>
                </a:r>
                <a:r>
                  <a:rPr lang="fr-CA" dirty="0" err="1"/>
                  <a:t>kN.m</a:t>
                </a:r>
                <a:r>
                  <a:rPr lang="fr-CA" dirty="0"/>
                  <a:t> est présent à la jonction des diagonales et de la corde. On fait une vérification pour s’assurer qu’il n’y a pas de plastification dans ce secteur.</a:t>
                </a:r>
              </a:p>
              <a:p>
                <a:r>
                  <a:rPr lang="fr-CA" dirty="0"/>
                  <a:t>À la fibre supérieure</a:t>
                </a:r>
              </a:p>
              <a:p>
                <a:pPr marL="285750" indent="-285750">
                  <a:buFont typeface="Arial" panose="020B0604020202020204" pitchFamily="34" charset="0"/>
                  <a:buChar char="•"/>
                </a:pPr>
                <a14:m>
                  <m:oMath xmlns:m="http://schemas.openxmlformats.org/officeDocument/2006/math">
                    <m:f>
                      <m:fPr>
                        <m:ctrlPr>
                          <a:rPr lang="fr-CA" i="1" smtClean="0">
                            <a:latin typeface="Cambria Math" panose="02040503050406030204" pitchFamily="18" charset="0"/>
                          </a:rPr>
                        </m:ctrlPr>
                      </m:fPr>
                      <m:num>
                        <m:sSub>
                          <m:sSubPr>
                            <m:ctrlPr>
                              <a:rPr lang="fr-CA" i="1" smtClean="0">
                                <a:latin typeface="Cambria Math" panose="02040503050406030204" pitchFamily="18" charset="0"/>
                              </a:rPr>
                            </m:ctrlPr>
                          </m:sSubPr>
                          <m:e>
                            <m:r>
                              <a:rPr lang="fr-CA" b="0" i="1" smtClean="0">
                                <a:latin typeface="Cambria Math" panose="02040503050406030204" pitchFamily="18" charset="0"/>
                              </a:rPr>
                              <m:t>𝐶</m:t>
                            </m:r>
                          </m:e>
                          <m:sub>
                            <m:r>
                              <a:rPr lang="fr-CA" b="0" i="1" smtClean="0">
                                <a:latin typeface="Cambria Math" panose="02040503050406030204" pitchFamily="18" charset="0"/>
                              </a:rPr>
                              <m:t>𝑓</m:t>
                            </m:r>
                          </m:sub>
                        </m:sSub>
                      </m:num>
                      <m:den>
                        <m:r>
                          <a:rPr lang="fr-CA" b="0" i="1" smtClean="0">
                            <a:latin typeface="Cambria Math" panose="02040503050406030204" pitchFamily="18" charset="0"/>
                          </a:rPr>
                          <m:t>𝐴</m:t>
                        </m:r>
                      </m:den>
                    </m:f>
                    <m:r>
                      <a:rPr lang="fr-CA" b="0" i="1" smtClean="0">
                        <a:latin typeface="Cambria Math" panose="02040503050406030204" pitchFamily="18" charset="0"/>
                      </a:rPr>
                      <m:t>+</m:t>
                    </m:r>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𝑀</m:t>
                            </m:r>
                          </m:e>
                          <m:sub>
                            <m:r>
                              <a:rPr lang="fr-CA" b="0" i="1" smtClean="0">
                                <a:latin typeface="Cambria Math" panose="02040503050406030204" pitchFamily="18" charset="0"/>
                              </a:rPr>
                              <m:t>𝑓</m:t>
                            </m:r>
                          </m:sub>
                        </m:sSub>
                      </m:num>
                      <m:den>
                        <m:sSub>
                          <m:sSubPr>
                            <m:ctrlPr>
                              <a:rPr lang="fr-CA" b="0" i="1" smtClean="0">
                                <a:latin typeface="Cambria Math" panose="02040503050406030204" pitchFamily="18" charset="0"/>
                              </a:rPr>
                            </m:ctrlPr>
                          </m:sSubPr>
                          <m:e>
                            <m:r>
                              <a:rPr lang="fr-CA" b="0" i="1" smtClean="0">
                                <a:latin typeface="Cambria Math" panose="02040503050406030204" pitchFamily="18" charset="0"/>
                              </a:rPr>
                              <m:t>𝑆</m:t>
                            </m:r>
                          </m:e>
                          <m:sub>
                            <m:r>
                              <a:rPr lang="fr-CA" b="0" i="1" smtClean="0">
                                <a:latin typeface="Cambria Math" panose="02040503050406030204" pitchFamily="18" charset="0"/>
                              </a:rPr>
                              <m:t>𝑐</m:t>
                            </m:r>
                          </m:sub>
                        </m:sSub>
                      </m:den>
                    </m:f>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963 </m:t>
                        </m:r>
                        <m:r>
                          <a:rPr lang="fr-CA" b="0" i="1" smtClean="0">
                            <a:latin typeface="Cambria Math" panose="02040503050406030204" pitchFamily="18" charset="0"/>
                          </a:rPr>
                          <m:t>𝑘𝑁</m:t>
                        </m:r>
                      </m:num>
                      <m:den>
                        <m:r>
                          <a:rPr lang="fr-CA" b="0" i="1" smtClean="0">
                            <a:latin typeface="Cambria Math" panose="02040503050406030204" pitchFamily="18" charset="0"/>
                          </a:rPr>
                          <m:t>9677 </m:t>
                        </m:r>
                        <m:r>
                          <a:rPr lang="fr-CA" b="0" i="1" smtClean="0">
                            <a:latin typeface="Cambria Math" panose="02040503050406030204" pitchFamily="18" charset="0"/>
                          </a:rPr>
                          <m:t>𝑚𝑚</m:t>
                        </m:r>
                        <m:r>
                          <a:rPr lang="fr-CA" b="0" i="1" smtClean="0">
                            <a:latin typeface="Cambria Math" panose="02040503050406030204" pitchFamily="18" charset="0"/>
                          </a:rPr>
                          <m:t>²</m:t>
                        </m:r>
                      </m:den>
                    </m:f>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6,8 </m:t>
                        </m:r>
                        <m:r>
                          <a:rPr lang="fr-CA" b="0" i="1" smtClean="0">
                            <a:latin typeface="Cambria Math" panose="02040503050406030204" pitchFamily="18" charset="0"/>
                          </a:rPr>
                          <m:t>𝑘𝑁</m:t>
                        </m:r>
                        <m:r>
                          <a:rPr lang="fr-CA" b="0" i="1" smtClean="0">
                            <a:latin typeface="Cambria Math" panose="02040503050406030204" pitchFamily="18" charset="0"/>
                          </a:rPr>
                          <m:t>.</m:t>
                        </m:r>
                        <m:r>
                          <a:rPr lang="fr-CA" b="0" i="1" smtClean="0">
                            <a:latin typeface="Cambria Math" panose="02040503050406030204" pitchFamily="18" charset="0"/>
                          </a:rPr>
                          <m:t>𝑚</m:t>
                        </m:r>
                      </m:num>
                      <m:den>
                        <m:r>
                          <a:rPr lang="fr-CA" b="0" i="1" smtClean="0">
                            <a:latin typeface="Cambria Math" panose="02040503050406030204" pitchFamily="18" charset="0"/>
                          </a:rPr>
                          <m:t>578 670 </m:t>
                        </m:r>
                        <m:r>
                          <a:rPr lang="fr-CA" b="0" i="1" smtClean="0">
                            <a:latin typeface="Cambria Math" panose="02040503050406030204" pitchFamily="18" charset="0"/>
                          </a:rPr>
                          <m:t>𝑚𝑚</m:t>
                        </m:r>
                        <m:r>
                          <a:rPr lang="fr-CA" b="0" i="1" smtClean="0">
                            <a:latin typeface="Cambria Math" panose="02040503050406030204" pitchFamily="18" charset="0"/>
                          </a:rPr>
                          <m:t>³</m:t>
                        </m:r>
                      </m:den>
                    </m:f>
                    <m:r>
                      <a:rPr lang="fr-CA" b="0" i="1" smtClean="0">
                        <a:latin typeface="Cambria Math" panose="02040503050406030204" pitchFamily="18" charset="0"/>
                      </a:rPr>
                      <m:t>=99,51 </m:t>
                    </m:r>
                    <m:r>
                      <a:rPr lang="fr-CA" b="0" i="1" smtClean="0">
                        <a:latin typeface="Cambria Math" panose="02040503050406030204" pitchFamily="18" charset="0"/>
                      </a:rPr>
                      <m:t>𝑀𝑃𝑎</m:t>
                    </m:r>
                    <m:r>
                      <a:rPr lang="fr-CA" b="0" i="1" smtClean="0">
                        <a:latin typeface="Cambria Math" panose="02040503050406030204" pitchFamily="18" charset="0"/>
                      </a:rPr>
                      <m:t>+11,75 </m:t>
                    </m:r>
                    <m:r>
                      <a:rPr lang="fr-CA" b="0" i="1" smtClean="0">
                        <a:latin typeface="Cambria Math" panose="02040503050406030204" pitchFamily="18" charset="0"/>
                      </a:rPr>
                      <m:t>𝑀𝑃𝑎</m:t>
                    </m:r>
                    <m:r>
                      <a:rPr lang="fr-CA" b="0" i="1" smtClean="0">
                        <a:latin typeface="Cambria Math" panose="02040503050406030204" pitchFamily="18" charset="0"/>
                      </a:rPr>
                      <m:t>=111,26 </m:t>
                    </m:r>
                    <m:r>
                      <a:rPr lang="fr-CA" b="0" i="1" smtClean="0">
                        <a:latin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m:t>
                    </m:r>
                    <m:sSub>
                      <m:sSubPr>
                        <m:ctrlPr>
                          <a:rPr lang="fr-CA" b="0" i="1" smtClean="0">
                            <a:latin typeface="Cambria Math" panose="02040503050406030204" pitchFamily="18" charset="0"/>
                            <a:ea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ea typeface="Cambria Math" panose="02040503050406030204" pitchFamily="18" charset="0"/>
                          </a:rPr>
                          <m:t>𝑦</m:t>
                        </m:r>
                      </m:sub>
                    </m:sSub>
                    <m:sSub>
                      <m:sSubPr>
                        <m:ctrlPr>
                          <a:rPr lang="fr-CA" b="0" i="1" smtClean="0">
                            <a:latin typeface="Cambria Math" panose="02040503050406030204" pitchFamily="18" charset="0"/>
                            <a:ea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𝐹</m:t>
                        </m:r>
                      </m:e>
                      <m:sub>
                        <m:r>
                          <a:rPr lang="fr-CA" b="0" i="1" smtClean="0">
                            <a:latin typeface="Cambria Math" panose="02040503050406030204" pitchFamily="18" charset="0"/>
                            <a:ea typeface="Cambria Math" panose="02040503050406030204" pitchFamily="18" charset="0"/>
                          </a:rPr>
                          <m:t>𝑦</m:t>
                        </m:r>
                      </m:sub>
                    </m:sSub>
                    <m:r>
                      <a:rPr lang="fr-CA" b="0" i="1" smtClean="0">
                        <a:latin typeface="Cambria Math" panose="02040503050406030204" pitchFamily="18" charset="0"/>
                        <a:ea typeface="Cambria Math" panose="02040503050406030204" pitchFamily="18" charset="0"/>
                      </a:rPr>
                      <m:t>=0,9∙240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=216 </m:t>
                    </m:r>
                    <m:r>
                      <a:rPr lang="fr-CA" b="0" i="1" smtClean="0">
                        <a:latin typeface="Cambria Math" panose="02040503050406030204" pitchFamily="18" charset="0"/>
                        <a:ea typeface="Cambria Math" panose="02040503050406030204" pitchFamily="18" charset="0"/>
                      </a:rPr>
                      <m:t>𝑀𝑃𝑎</m:t>
                    </m:r>
                  </m:oMath>
                </a14:m>
                <a:r>
                  <a:rPr lang="fr-CA" dirty="0"/>
                  <a:t> </a:t>
                </a:r>
              </a:p>
              <a:p>
                <a:r>
                  <a:rPr lang="fr-CA" dirty="0"/>
                  <a:t>À la fibre inférieure</a:t>
                </a:r>
              </a:p>
              <a:p>
                <a:pPr marL="285750" indent="-285750">
                  <a:buFont typeface="Arial" panose="020B0604020202020204" pitchFamily="34" charset="0"/>
                  <a:buChar char="•"/>
                </a:pPr>
                <a14:m>
                  <m:oMath xmlns:m="http://schemas.openxmlformats.org/officeDocument/2006/math">
                    <m:f>
                      <m:fPr>
                        <m:ctrlPr>
                          <a:rPr lang="fr-CA" i="1" smtClean="0">
                            <a:latin typeface="Cambria Math" panose="02040503050406030204" pitchFamily="18" charset="0"/>
                          </a:rPr>
                        </m:ctrlPr>
                      </m:fPr>
                      <m:num>
                        <m:sSub>
                          <m:sSubPr>
                            <m:ctrlPr>
                              <a:rPr lang="fr-CA" i="1" smtClean="0">
                                <a:latin typeface="Cambria Math" panose="02040503050406030204" pitchFamily="18" charset="0"/>
                              </a:rPr>
                            </m:ctrlPr>
                          </m:sSubPr>
                          <m:e>
                            <m:r>
                              <a:rPr lang="fr-CA" b="0" i="1" smtClean="0">
                                <a:latin typeface="Cambria Math" panose="02040503050406030204" pitchFamily="18" charset="0"/>
                              </a:rPr>
                              <m:t>𝐶</m:t>
                            </m:r>
                          </m:e>
                          <m:sub>
                            <m:r>
                              <a:rPr lang="fr-CA" b="0" i="1" smtClean="0">
                                <a:latin typeface="Cambria Math" panose="02040503050406030204" pitchFamily="18" charset="0"/>
                              </a:rPr>
                              <m:t>𝑓</m:t>
                            </m:r>
                          </m:sub>
                        </m:sSub>
                      </m:num>
                      <m:den>
                        <m:r>
                          <a:rPr lang="fr-CA" b="0" i="1" smtClean="0">
                            <a:latin typeface="Cambria Math" panose="02040503050406030204" pitchFamily="18" charset="0"/>
                          </a:rPr>
                          <m:t>𝐴</m:t>
                        </m:r>
                      </m:den>
                    </m:f>
                    <m:r>
                      <a:rPr lang="fr-CA" b="0" i="1" smtClean="0">
                        <a:latin typeface="Cambria Math" panose="02040503050406030204" pitchFamily="18" charset="0"/>
                      </a:rPr>
                      <m:t>−</m:t>
                    </m:r>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𝑀</m:t>
                            </m:r>
                          </m:e>
                          <m:sub>
                            <m:r>
                              <a:rPr lang="fr-CA" b="0" i="1" smtClean="0">
                                <a:latin typeface="Cambria Math" panose="02040503050406030204" pitchFamily="18" charset="0"/>
                              </a:rPr>
                              <m:t>𝑓</m:t>
                            </m:r>
                          </m:sub>
                        </m:sSub>
                      </m:num>
                      <m:den>
                        <m:sSub>
                          <m:sSubPr>
                            <m:ctrlPr>
                              <a:rPr lang="fr-CA" b="0" i="1" smtClean="0">
                                <a:latin typeface="Cambria Math" panose="02040503050406030204" pitchFamily="18" charset="0"/>
                              </a:rPr>
                            </m:ctrlPr>
                          </m:sSubPr>
                          <m:e>
                            <m:r>
                              <a:rPr lang="fr-CA" b="0" i="1" smtClean="0">
                                <a:latin typeface="Cambria Math" panose="02040503050406030204" pitchFamily="18" charset="0"/>
                              </a:rPr>
                              <m:t>𝑆</m:t>
                            </m:r>
                          </m:e>
                          <m:sub>
                            <m:r>
                              <a:rPr lang="fr-CA" b="0" i="1" smtClean="0">
                                <a:latin typeface="Cambria Math" panose="02040503050406030204" pitchFamily="18" charset="0"/>
                              </a:rPr>
                              <m:t>𝑡</m:t>
                            </m:r>
                          </m:sub>
                        </m:sSub>
                      </m:den>
                    </m:f>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963 </m:t>
                        </m:r>
                        <m:r>
                          <a:rPr lang="fr-CA" b="0" i="1" smtClean="0">
                            <a:latin typeface="Cambria Math" panose="02040503050406030204" pitchFamily="18" charset="0"/>
                          </a:rPr>
                          <m:t>𝑘𝑁</m:t>
                        </m:r>
                      </m:num>
                      <m:den>
                        <m:r>
                          <a:rPr lang="fr-CA" b="0" i="1" smtClean="0">
                            <a:latin typeface="Cambria Math" panose="02040503050406030204" pitchFamily="18" charset="0"/>
                          </a:rPr>
                          <m:t>9677 </m:t>
                        </m:r>
                        <m:r>
                          <a:rPr lang="fr-CA" b="0" i="1" smtClean="0">
                            <a:latin typeface="Cambria Math" panose="02040503050406030204" pitchFamily="18" charset="0"/>
                          </a:rPr>
                          <m:t>𝑚</m:t>
                        </m:r>
                        <m:sSup>
                          <m:sSupPr>
                            <m:ctrlPr>
                              <a:rPr lang="fr-CA" b="0" i="1" smtClean="0">
                                <a:latin typeface="Cambria Math" panose="02040503050406030204" pitchFamily="18" charset="0"/>
                              </a:rPr>
                            </m:ctrlPr>
                          </m:sSupPr>
                          <m:e>
                            <m:r>
                              <a:rPr lang="fr-CA" b="0" i="1" smtClean="0">
                                <a:latin typeface="Cambria Math" panose="02040503050406030204" pitchFamily="18" charset="0"/>
                              </a:rPr>
                              <m:t>𝑚</m:t>
                            </m:r>
                          </m:e>
                          <m:sup>
                            <m:r>
                              <a:rPr lang="fr-CA" b="0" i="1" smtClean="0">
                                <a:latin typeface="Cambria Math" panose="02040503050406030204" pitchFamily="18" charset="0"/>
                              </a:rPr>
                              <m:t>2</m:t>
                            </m:r>
                          </m:sup>
                        </m:sSup>
                      </m:den>
                    </m:f>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6,8 </m:t>
                        </m:r>
                        <m:r>
                          <a:rPr lang="fr-CA" b="0" i="1" smtClean="0">
                            <a:latin typeface="Cambria Math" panose="02040503050406030204" pitchFamily="18" charset="0"/>
                          </a:rPr>
                          <m:t>𝑘𝑁</m:t>
                        </m:r>
                        <m:r>
                          <a:rPr lang="fr-CA" b="0" i="1" smtClean="0">
                            <a:latin typeface="Cambria Math" panose="02040503050406030204" pitchFamily="18" charset="0"/>
                          </a:rPr>
                          <m:t>.</m:t>
                        </m:r>
                        <m:r>
                          <a:rPr lang="fr-CA" b="0" i="1" smtClean="0">
                            <a:latin typeface="Cambria Math" panose="02040503050406030204" pitchFamily="18" charset="0"/>
                          </a:rPr>
                          <m:t>𝑚</m:t>
                        </m:r>
                      </m:num>
                      <m:den>
                        <m:r>
                          <a:rPr lang="fr-CA" b="0" i="1" smtClean="0">
                            <a:latin typeface="Cambria Math" panose="02040503050406030204" pitchFamily="18" charset="0"/>
                          </a:rPr>
                          <m:t>578 670 </m:t>
                        </m:r>
                        <m:r>
                          <a:rPr lang="fr-CA" b="0" i="1" smtClean="0">
                            <a:latin typeface="Cambria Math" panose="02040503050406030204" pitchFamily="18" charset="0"/>
                          </a:rPr>
                          <m:t>𝑚</m:t>
                        </m:r>
                        <m:sSup>
                          <m:sSupPr>
                            <m:ctrlPr>
                              <a:rPr lang="fr-CA" b="0" i="1" smtClean="0">
                                <a:latin typeface="Cambria Math" panose="02040503050406030204" pitchFamily="18" charset="0"/>
                              </a:rPr>
                            </m:ctrlPr>
                          </m:sSupPr>
                          <m:e>
                            <m:r>
                              <a:rPr lang="fr-CA" b="0" i="1" smtClean="0">
                                <a:latin typeface="Cambria Math" panose="02040503050406030204" pitchFamily="18" charset="0"/>
                              </a:rPr>
                              <m:t>𝑚</m:t>
                            </m:r>
                          </m:e>
                          <m:sup>
                            <m:r>
                              <a:rPr lang="fr-CA" b="0" i="1" smtClean="0">
                                <a:latin typeface="Cambria Math" panose="02040503050406030204" pitchFamily="18" charset="0"/>
                              </a:rPr>
                              <m:t>3</m:t>
                            </m:r>
                          </m:sup>
                        </m:sSup>
                      </m:den>
                    </m:f>
                    <m:r>
                      <a:rPr lang="fr-CA" b="0" i="1" smtClean="0">
                        <a:latin typeface="Cambria Math" panose="02040503050406030204" pitchFamily="18" charset="0"/>
                      </a:rPr>
                      <m:t>=99,51 </m:t>
                    </m:r>
                    <m:r>
                      <a:rPr lang="fr-CA" b="0" i="1" smtClean="0">
                        <a:latin typeface="Cambria Math" panose="02040503050406030204" pitchFamily="18" charset="0"/>
                      </a:rPr>
                      <m:t>𝑀𝑃𝑎</m:t>
                    </m:r>
                    <m:r>
                      <a:rPr lang="fr-CA" b="0" i="1" smtClean="0">
                        <a:latin typeface="Cambria Math" panose="02040503050406030204" pitchFamily="18" charset="0"/>
                      </a:rPr>
                      <m:t>−11,75 </m:t>
                    </m:r>
                    <m:r>
                      <a:rPr lang="fr-CA" b="0" i="1" smtClean="0">
                        <a:latin typeface="Cambria Math" panose="02040503050406030204" pitchFamily="18" charset="0"/>
                      </a:rPr>
                      <m:t>𝑀𝑃𝑎</m:t>
                    </m:r>
                    <m:r>
                      <a:rPr lang="fr-CA" b="0" i="1" smtClean="0">
                        <a:latin typeface="Cambria Math" panose="02040503050406030204" pitchFamily="18" charset="0"/>
                      </a:rPr>
                      <m:t>=87,76 </m:t>
                    </m:r>
                    <m:r>
                      <a:rPr lang="fr-CA" b="0" i="1" smtClean="0">
                        <a:latin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m:t>
                    </m:r>
                    <m:sSub>
                      <m:sSubPr>
                        <m:ctrlPr>
                          <a:rPr lang="fr-CA" b="0" i="1" smtClean="0">
                            <a:latin typeface="Cambria Math" panose="02040503050406030204" pitchFamily="18" charset="0"/>
                            <a:ea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ea typeface="Cambria Math" panose="02040503050406030204" pitchFamily="18" charset="0"/>
                          </a:rPr>
                          <m:t>𝑦</m:t>
                        </m:r>
                      </m:sub>
                    </m:sSub>
                    <m:sSub>
                      <m:sSubPr>
                        <m:ctrlPr>
                          <a:rPr lang="fr-CA" b="0" i="1" smtClean="0">
                            <a:latin typeface="Cambria Math" panose="02040503050406030204" pitchFamily="18" charset="0"/>
                            <a:ea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𝐹</m:t>
                        </m:r>
                      </m:e>
                      <m:sub>
                        <m:r>
                          <a:rPr lang="fr-CA" b="0" i="1" smtClean="0">
                            <a:latin typeface="Cambria Math" panose="02040503050406030204" pitchFamily="18" charset="0"/>
                            <a:ea typeface="Cambria Math" panose="02040503050406030204" pitchFamily="18" charset="0"/>
                          </a:rPr>
                          <m:t>𝑤𝑦</m:t>
                        </m:r>
                      </m:sub>
                    </m:sSub>
                    <m:r>
                      <a:rPr lang="fr-CA" b="0" i="1" smtClean="0">
                        <a:latin typeface="Cambria Math" panose="02040503050406030204" pitchFamily="18" charset="0"/>
                        <a:ea typeface="Cambria Math" panose="02040503050406030204" pitchFamily="18" charset="0"/>
                      </a:rPr>
                      <m:t>=0,9∙105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=94,5 </m:t>
                    </m:r>
                    <m:r>
                      <a:rPr lang="fr-CA" b="0" i="1" smtClean="0">
                        <a:latin typeface="Cambria Math" panose="02040503050406030204" pitchFamily="18" charset="0"/>
                        <a:ea typeface="Cambria Math" panose="02040503050406030204" pitchFamily="18" charset="0"/>
                      </a:rPr>
                      <m:t>𝑀𝑃𝑎</m:t>
                    </m:r>
                  </m:oMath>
                </a14:m>
                <a:r>
                  <a:rPr lang="fr-CA" dirty="0"/>
                  <a:t> </a:t>
                </a:r>
              </a:p>
              <a:p>
                <a:r>
                  <a:rPr lang="fr-CA" dirty="0"/>
                  <a:t>Il n’y a donc pas de plastification dans la ZAT au ÉLUL. La corde supérieure est donc jugée adéquate.</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nvPr>
            </p:nvSpPr>
            <p:spPr>
              <a:blipFill>
                <a:blip r:embed="rId7"/>
                <a:stretch>
                  <a:fillRect l="-1218" t="-2262" r="-928"/>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dirty="0"/>
              <a:t>Étape 3. Résistance en compression de la corde supérieure</a:t>
            </a:r>
          </a:p>
        </p:txBody>
      </p:sp>
    </p:spTree>
    <p:extLst>
      <p:ext uri="{BB962C8B-B14F-4D97-AF65-F5344CB8AC3E}">
        <p14:creationId xmlns:p14="http://schemas.microsoft.com/office/powerpoint/2010/main" val="27002178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61</a:t>
            </a:fld>
            <a:endParaRPr lang="fr-FR" dirty="0"/>
          </a:p>
        </p:txBody>
      </p:sp>
      <p:sp>
        <p:nvSpPr>
          <p:cNvPr id="4" name="Espace réservé du texte 3"/>
          <p:cNvSpPr>
            <a:spLocks noGrp="1"/>
          </p:cNvSpPr>
          <p:nvPr>
            <p:ph type="body" idx="1"/>
            <p:custDataLst>
              <p:tags r:id="rId3"/>
            </p:custDataLst>
          </p:nvPr>
        </p:nvSpPr>
        <p:spPr/>
        <p:txBody>
          <a:bodyPr>
            <a:normAutofit/>
          </a:bodyPr>
          <a:lstStyle/>
          <a:p>
            <a:r>
              <a:rPr lang="fr-CA" b="0" dirty="0"/>
              <a:t>La section critique pour la résistance en traction se situe à la jonction des diagonale</a:t>
            </a:r>
            <a:r>
              <a:rPr lang="fr-CA" dirty="0"/>
              <a:t>s, des entretoises et de la corde.</a:t>
            </a:r>
          </a:p>
          <a:p>
            <a:r>
              <a:rPr lang="fr-CA" dirty="0"/>
              <a:t>En considérant une </a:t>
            </a:r>
            <a:r>
              <a:rPr lang="fr-CA" dirty="0" err="1"/>
              <a:t>b</a:t>
            </a:r>
            <a:r>
              <a:rPr lang="fr-CA" baseline="-25000" dirty="0" err="1"/>
              <a:t>haz</a:t>
            </a:r>
            <a:r>
              <a:rPr lang="fr-CA" dirty="0"/>
              <a:t> de 35 mm, l’aire de la ZAT sur la section de la corde inférieure est de </a:t>
            </a:r>
            <a:r>
              <a:rPr lang="fr-CA" dirty="0" err="1"/>
              <a:t>A</a:t>
            </a:r>
            <a:r>
              <a:rPr lang="fr-CA" baseline="-25000" dirty="0" err="1"/>
              <a:t>w</a:t>
            </a:r>
            <a:r>
              <a:rPr lang="fr-CA" dirty="0"/>
              <a:t>=7864 mm² sur une aire totale de A</a:t>
            </a:r>
            <a:r>
              <a:rPr lang="fr-CA" baseline="-25000" dirty="0"/>
              <a:t>g</a:t>
            </a:r>
            <a:r>
              <a:rPr lang="fr-CA" dirty="0"/>
              <a:t>=9677 mm².</a:t>
            </a:r>
            <a:endParaRPr lang="fr-CA" b="0" dirty="0"/>
          </a:p>
          <a:p>
            <a:endParaRPr lang="fr-CA" b="0" dirty="0"/>
          </a:p>
          <a:p>
            <a:endParaRPr lang="fr-CA" dirty="0"/>
          </a:p>
        </p:txBody>
      </p:sp>
      <p:sp>
        <p:nvSpPr>
          <p:cNvPr id="5" name="Titre 4"/>
          <p:cNvSpPr>
            <a:spLocks noGrp="1"/>
          </p:cNvSpPr>
          <p:nvPr>
            <p:ph type="title"/>
            <p:custDataLst>
              <p:tags r:id="rId4"/>
            </p:custDataLst>
          </p:nvPr>
        </p:nvSpPr>
        <p:spPr/>
        <p:txBody>
          <a:bodyPr>
            <a:normAutofit/>
          </a:bodyPr>
          <a:lstStyle/>
          <a:p>
            <a:r>
              <a:rPr lang="fr-CA"/>
              <a:t>Étape 3. </a:t>
            </a:r>
            <a:r>
              <a:rPr lang="fr-CA" dirty="0"/>
              <a:t>Résistance en traction de la corde inférieure</a:t>
            </a:r>
          </a:p>
        </p:txBody>
      </p:sp>
      <p:grpSp>
        <p:nvGrpSpPr>
          <p:cNvPr id="8" name="Group 4">
            <a:extLst>
              <a:ext uri="{FF2B5EF4-FFF2-40B4-BE49-F238E27FC236}">
                <a16:creationId xmlns:a16="http://schemas.microsoft.com/office/drawing/2014/main" id="{9CF81C30-7C9C-67F9-1A44-277778F8B0A7}"/>
              </a:ext>
            </a:extLst>
          </p:cNvPr>
          <p:cNvGrpSpPr>
            <a:grpSpLocks noChangeAspect="1"/>
          </p:cNvGrpSpPr>
          <p:nvPr>
            <p:custDataLst>
              <p:tags r:id="rId5"/>
            </p:custDataLst>
          </p:nvPr>
        </p:nvGrpSpPr>
        <p:grpSpPr bwMode="auto">
          <a:xfrm>
            <a:off x="-145537" y="2648250"/>
            <a:ext cx="7041779" cy="3547130"/>
            <a:chOff x="1559" y="1011"/>
            <a:chExt cx="4562" cy="2298"/>
          </a:xfrm>
        </p:grpSpPr>
        <p:sp>
          <p:nvSpPr>
            <p:cNvPr id="9" name="AutoShape 3">
              <a:extLst>
                <a:ext uri="{FF2B5EF4-FFF2-40B4-BE49-F238E27FC236}">
                  <a16:creationId xmlns:a16="http://schemas.microsoft.com/office/drawing/2014/main" id="{B9F95447-7546-0067-8599-E0A13A03AE22}"/>
                </a:ext>
              </a:extLst>
            </p:cNvPr>
            <p:cNvSpPr>
              <a:spLocks noChangeAspect="1" noChangeArrowheads="1" noTextEdit="1"/>
            </p:cNvSpPr>
            <p:nvPr/>
          </p:nvSpPr>
          <p:spPr bwMode="auto">
            <a:xfrm>
              <a:off x="1559" y="1011"/>
              <a:ext cx="4562" cy="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2053" name="Picture 5">
              <a:extLst>
                <a:ext uri="{FF2B5EF4-FFF2-40B4-BE49-F238E27FC236}">
                  <a16:creationId xmlns:a16="http://schemas.microsoft.com/office/drawing/2014/main" id="{B238A36A-CFEC-3841-01EB-D46084465ECC}"/>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9" y="1011"/>
              <a:ext cx="4568"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8">
            <a:extLst>
              <a:ext uri="{FF2B5EF4-FFF2-40B4-BE49-F238E27FC236}">
                <a16:creationId xmlns:a16="http://schemas.microsoft.com/office/drawing/2014/main" id="{2314B3D1-78E6-7C03-10ED-8EB9A6704903}"/>
              </a:ext>
            </a:extLst>
          </p:cNvPr>
          <p:cNvGrpSpPr>
            <a:grpSpLocks noChangeAspect="1"/>
          </p:cNvGrpSpPr>
          <p:nvPr>
            <p:custDataLst>
              <p:tags r:id="rId6"/>
            </p:custDataLst>
          </p:nvPr>
        </p:nvGrpSpPr>
        <p:grpSpPr bwMode="auto">
          <a:xfrm>
            <a:off x="5748924" y="2514544"/>
            <a:ext cx="6010073" cy="3524842"/>
            <a:chOff x="1886" y="1014"/>
            <a:chExt cx="3908" cy="2292"/>
          </a:xfrm>
        </p:grpSpPr>
        <p:sp>
          <p:nvSpPr>
            <p:cNvPr id="16" name="AutoShape 7">
              <a:extLst>
                <a:ext uri="{FF2B5EF4-FFF2-40B4-BE49-F238E27FC236}">
                  <a16:creationId xmlns:a16="http://schemas.microsoft.com/office/drawing/2014/main" id="{04D61EAC-B5EA-FE4E-4106-BD7C7DC0B61D}"/>
                </a:ext>
              </a:extLst>
            </p:cNvPr>
            <p:cNvSpPr>
              <a:spLocks noChangeAspect="1" noChangeArrowheads="1" noTextEdit="1"/>
            </p:cNvSpPr>
            <p:nvPr/>
          </p:nvSpPr>
          <p:spPr bwMode="auto">
            <a:xfrm>
              <a:off x="1886" y="1014"/>
              <a:ext cx="3908" cy="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2057" name="Picture 9">
              <a:extLst>
                <a:ext uri="{FF2B5EF4-FFF2-40B4-BE49-F238E27FC236}">
                  <a16:creationId xmlns:a16="http://schemas.microsoft.com/office/drawing/2014/main" id="{A4E05AF7-3305-5B97-AFF6-4CD6AA0A2BAC}"/>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6" y="1014"/>
              <a:ext cx="3914" cy="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714AF86B-2D80-B06A-D40C-17F5F4356105}"/>
                  </a:ext>
                </a:extLst>
              </p:cNvPr>
              <p:cNvSpPr txBox="1"/>
              <p:nvPr>
                <p:custDataLst>
                  <p:tags r:id="rId7"/>
                </p:custDataLst>
              </p:nvPr>
            </p:nvSpPr>
            <p:spPr>
              <a:xfrm>
                <a:off x="5748924" y="6096919"/>
                <a:ext cx="584993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CA" sz="1400" i="1" smtClean="0">
                              <a:latin typeface="Cambria Math" panose="02040503050406030204" pitchFamily="18" charset="0"/>
                            </a:rPr>
                          </m:ctrlPr>
                        </m:sSubPr>
                        <m:e>
                          <m:r>
                            <a:rPr lang="fr-CA" sz="1400" b="0" i="1" smtClean="0">
                              <a:latin typeface="Cambria Math" panose="02040503050406030204" pitchFamily="18" charset="0"/>
                            </a:rPr>
                            <m:t>𝐴</m:t>
                          </m:r>
                        </m:e>
                        <m:sub>
                          <m:r>
                            <a:rPr lang="fr-CA" sz="1400" b="0" i="1" smtClean="0">
                              <a:latin typeface="Cambria Math" panose="02040503050406030204" pitchFamily="18" charset="0"/>
                            </a:rPr>
                            <m:t>𝑤</m:t>
                          </m:r>
                        </m:sub>
                      </m:sSub>
                      <m:r>
                        <a:rPr lang="fr-CA" sz="1400" b="0" i="1" smtClean="0">
                          <a:latin typeface="Cambria Math" panose="02040503050406030204" pitchFamily="18" charset="0"/>
                        </a:rPr>
                        <m:t>=9677 </m:t>
                      </m:r>
                      <m:r>
                        <a:rPr lang="fr-CA" sz="1400" b="0" i="1" smtClean="0">
                          <a:latin typeface="Cambria Math" panose="02040503050406030204" pitchFamily="18" charset="0"/>
                        </a:rPr>
                        <m:t>𝑚</m:t>
                      </m:r>
                      <m:sSup>
                        <m:sSupPr>
                          <m:ctrlPr>
                            <a:rPr lang="fr-CA" sz="1400" b="0" i="1" smtClean="0">
                              <a:latin typeface="Cambria Math" panose="02040503050406030204" pitchFamily="18" charset="0"/>
                            </a:rPr>
                          </m:ctrlPr>
                        </m:sSupPr>
                        <m:e>
                          <m:r>
                            <a:rPr lang="fr-CA" sz="1400" b="0" i="1" smtClean="0">
                              <a:latin typeface="Cambria Math" panose="02040503050406030204" pitchFamily="18" charset="0"/>
                            </a:rPr>
                            <m:t>𝑚</m:t>
                          </m:r>
                        </m:e>
                        <m:sup>
                          <m:r>
                            <a:rPr lang="fr-CA" sz="1400" b="0" i="1" smtClean="0">
                              <a:latin typeface="Cambria Math" panose="02040503050406030204" pitchFamily="18" charset="0"/>
                            </a:rPr>
                            <m:t>2</m:t>
                          </m:r>
                        </m:sup>
                      </m:sSup>
                      <m:r>
                        <a:rPr lang="fr-CA" sz="1400" b="0" i="1" smtClean="0">
                          <a:latin typeface="Cambria Math" panose="02040503050406030204" pitchFamily="18" charset="0"/>
                        </a:rPr>
                        <m:t>−</m:t>
                      </m:r>
                      <m:d>
                        <m:dPr>
                          <m:ctrlPr>
                            <a:rPr lang="fr-CA" sz="1400" b="0" i="1" smtClean="0">
                              <a:latin typeface="Cambria Math" panose="02040503050406030204" pitchFamily="18" charset="0"/>
                            </a:rPr>
                          </m:ctrlPr>
                        </m:dPr>
                        <m:e>
                          <m:r>
                            <a:rPr lang="fr-CA" sz="1400" b="0" i="1" smtClean="0">
                              <a:latin typeface="Cambria Math" panose="02040503050406030204" pitchFamily="18" charset="0"/>
                            </a:rPr>
                            <m:t>203,4 </m:t>
                          </m:r>
                          <m:r>
                            <a:rPr lang="fr-CA" sz="1400" b="0" i="1" smtClean="0">
                              <a:latin typeface="Cambria Math" panose="02040503050406030204" pitchFamily="18" charset="0"/>
                            </a:rPr>
                            <m:t>𝑚𝑚</m:t>
                          </m:r>
                          <m:r>
                            <a:rPr lang="fr-CA" sz="1400" b="0" i="1" smtClean="0">
                              <a:latin typeface="Cambria Math" panose="02040503050406030204" pitchFamily="18" charset="0"/>
                            </a:rPr>
                            <m:t>−30 </m:t>
                          </m:r>
                          <m:r>
                            <a:rPr lang="fr-CA" sz="1400" b="0" i="1" smtClean="0">
                              <a:latin typeface="Cambria Math" panose="02040503050406030204" pitchFamily="18" charset="0"/>
                            </a:rPr>
                            <m:t>𝑚𝑚</m:t>
                          </m:r>
                          <m:r>
                            <a:rPr lang="fr-CA" sz="1400" b="0" i="1" smtClean="0">
                              <a:latin typeface="Cambria Math" panose="02040503050406030204" pitchFamily="18" charset="0"/>
                            </a:rPr>
                            <m:t>−35 </m:t>
                          </m:r>
                          <m:r>
                            <a:rPr lang="fr-CA" sz="1400" b="0" i="1" smtClean="0">
                              <a:latin typeface="Cambria Math" panose="02040503050406030204" pitchFamily="18" charset="0"/>
                            </a:rPr>
                            <m:t>𝑚𝑚</m:t>
                          </m:r>
                        </m:e>
                      </m:d>
                      <m:r>
                        <a:rPr lang="fr-CA" sz="1400" b="0" i="1" smtClean="0">
                          <a:latin typeface="Cambria Math" panose="02040503050406030204" pitchFamily="18" charset="0"/>
                          <a:ea typeface="Cambria Math" panose="02040503050406030204" pitchFamily="18" charset="0"/>
                        </a:rPr>
                        <m:t>∙12,7 </m:t>
                      </m:r>
                      <m:r>
                        <a:rPr lang="fr-CA" sz="1400" b="0" i="1" smtClean="0">
                          <a:latin typeface="Cambria Math" panose="02040503050406030204" pitchFamily="18" charset="0"/>
                          <a:ea typeface="Cambria Math" panose="02040503050406030204" pitchFamily="18" charset="0"/>
                        </a:rPr>
                        <m:t>𝑚𝑚</m:t>
                      </m:r>
                      <m:r>
                        <a:rPr lang="fr-CA" sz="1400" b="0" i="1" smtClean="0">
                          <a:latin typeface="Cambria Math" panose="02040503050406030204" pitchFamily="18" charset="0"/>
                          <a:ea typeface="Cambria Math" panose="02040503050406030204" pitchFamily="18" charset="0"/>
                        </a:rPr>
                        <m:t>=7919 </m:t>
                      </m:r>
                      <m:r>
                        <a:rPr lang="fr-CA" sz="1400" b="0" i="1" smtClean="0">
                          <a:latin typeface="Cambria Math" panose="02040503050406030204" pitchFamily="18" charset="0"/>
                          <a:ea typeface="Cambria Math" panose="02040503050406030204" pitchFamily="18" charset="0"/>
                        </a:rPr>
                        <m:t>𝑚𝑚</m:t>
                      </m:r>
                      <m:r>
                        <a:rPr lang="fr-CA" sz="1400" b="0" i="1" smtClean="0">
                          <a:latin typeface="Cambria Math" panose="02040503050406030204" pitchFamily="18" charset="0"/>
                          <a:ea typeface="Cambria Math" panose="02040503050406030204" pitchFamily="18" charset="0"/>
                        </a:rPr>
                        <m:t>²</m:t>
                      </m:r>
                    </m:oMath>
                  </m:oMathPara>
                </a14:m>
                <a:endParaRPr lang="fr-CA" sz="1400" dirty="0"/>
              </a:p>
            </p:txBody>
          </p:sp>
        </mc:Choice>
        <mc:Fallback xmlns="">
          <p:sp>
            <p:nvSpPr>
              <p:cNvPr id="6" name="ZoneTexte 5">
                <a:extLst>
                  <a:ext uri="{FF2B5EF4-FFF2-40B4-BE49-F238E27FC236}">
                    <a16:creationId xmlns:a16="http://schemas.microsoft.com/office/drawing/2014/main" id="{714AF86B-2D80-B06A-D40C-17F5F4356105}"/>
                  </a:ext>
                </a:extLst>
              </p:cNvPr>
              <p:cNvSpPr txBox="1">
                <a:spLocks noRot="1" noChangeAspect="1" noMove="1" noResize="1" noEditPoints="1" noAdjustHandles="1" noChangeArrowheads="1" noChangeShapeType="1" noTextEdit="1"/>
              </p:cNvSpPr>
              <p:nvPr>
                <p:custDataLst>
                  <p:tags r:id="rId12"/>
                </p:custDataLst>
              </p:nvPr>
            </p:nvSpPr>
            <p:spPr>
              <a:xfrm>
                <a:off x="5748924" y="6096919"/>
                <a:ext cx="5849935" cy="215444"/>
              </a:xfrm>
              <a:prstGeom prst="rect">
                <a:avLst/>
              </a:prstGeom>
              <a:blipFill>
                <a:blip r:embed="rId13"/>
                <a:stretch>
                  <a:fillRect l="-208" t="-2857" r="-313" b="-14286"/>
                </a:stretch>
              </a:blipFill>
            </p:spPr>
            <p:txBody>
              <a:bodyPr/>
              <a:lstStyle/>
              <a:p>
                <a:r>
                  <a:rPr lang="fr-CA">
                    <a:noFill/>
                  </a:rPr>
                  <a:t> </a:t>
                </a:r>
              </a:p>
            </p:txBody>
          </p:sp>
        </mc:Fallback>
      </mc:AlternateContent>
    </p:spTree>
    <p:extLst>
      <p:ext uri="{BB962C8B-B14F-4D97-AF65-F5344CB8AC3E}">
        <p14:creationId xmlns:p14="http://schemas.microsoft.com/office/powerpoint/2010/main" val="10520678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62</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92146"/>
                <a:ext cx="10513982" cy="4041258"/>
              </a:xfrm>
            </p:spPr>
            <p:txBody>
              <a:bodyPr>
                <a:normAutofit/>
              </a:bodyPr>
              <a:lstStyle/>
              <a:p>
                <a:r>
                  <a:rPr lang="fr-CA" dirty="0"/>
                  <a:t>La résistance effective de la section affectée par le soudage est déterminée selon </a:t>
                </a:r>
                <a:r>
                  <a:rPr lang="fr-CA" b="1" dirty="0"/>
                  <a:t>[CSA S6:19 17.8.4.2].</a:t>
                </a:r>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𝑚</m:t>
                        </m:r>
                      </m:sub>
                    </m:sSub>
                    <m:r>
                      <a:rPr lang="fr-CA" b="0" i="1" smtClean="0">
                        <a:latin typeface="Cambria Math" panose="02040503050406030204" pitchFamily="18" charset="0"/>
                      </a:rPr>
                      <m:t>=</m:t>
                    </m:r>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𝑦</m:t>
                        </m:r>
                      </m:sub>
                    </m:sSub>
                    <m:r>
                      <a:rPr lang="fr-CA" b="0" i="1" smtClean="0">
                        <a:latin typeface="Cambria Math" panose="02040503050406030204" pitchFamily="18" charset="0"/>
                      </a:rPr>
                      <m:t>−</m:t>
                    </m:r>
                    <m:d>
                      <m:dPr>
                        <m:ctrlPr>
                          <a:rPr lang="fr-CA" i="1" smtClean="0">
                            <a:latin typeface="Cambria Math" panose="02040503050406030204" pitchFamily="18" charset="0"/>
                          </a:rPr>
                        </m:ctrlPr>
                      </m:dPr>
                      <m:e>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𝑦</m:t>
                            </m:r>
                          </m:sub>
                        </m:sSub>
                        <m:r>
                          <a:rPr lang="fr-CA" b="0" i="1" smtClean="0">
                            <a:latin typeface="Cambria Math" panose="02040503050406030204" pitchFamily="18" charset="0"/>
                          </a:rPr>
                          <m:t>−</m:t>
                        </m:r>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𝑤𝑦</m:t>
                            </m:r>
                          </m:sub>
                        </m:sSub>
                      </m:e>
                    </m:d>
                    <m:d>
                      <m:dPr>
                        <m:ctrlPr>
                          <a:rPr lang="fr-CA" i="1" smtClean="0">
                            <a:latin typeface="Cambria Math" panose="02040503050406030204" pitchFamily="18" charset="0"/>
                          </a:rPr>
                        </m:ctrlPr>
                      </m:dPr>
                      <m:e>
                        <m:f>
                          <m:fPr>
                            <m:ctrlPr>
                              <a:rPr lang="fr-CA" i="1" smtClean="0">
                                <a:latin typeface="Cambria Math" panose="02040503050406030204" pitchFamily="18" charset="0"/>
                              </a:rPr>
                            </m:ctrlPr>
                          </m:fPr>
                          <m:num>
                            <m:sSub>
                              <m:sSubPr>
                                <m:ctrlPr>
                                  <a:rPr lang="fr-CA" i="1" smtClean="0">
                                    <a:latin typeface="Cambria Math" panose="02040503050406030204" pitchFamily="18" charset="0"/>
                                  </a:rPr>
                                </m:ctrlPr>
                              </m:sSubPr>
                              <m:e>
                                <m:r>
                                  <a:rPr lang="fr-CA" b="0" i="1" smtClean="0">
                                    <a:latin typeface="Cambria Math" panose="02040503050406030204" pitchFamily="18" charset="0"/>
                                  </a:rPr>
                                  <m:t>𝐴</m:t>
                                </m:r>
                              </m:e>
                              <m:sub>
                                <m:r>
                                  <a:rPr lang="fr-CA" b="0" i="1" smtClean="0">
                                    <a:latin typeface="Cambria Math" panose="02040503050406030204" pitchFamily="18" charset="0"/>
                                  </a:rPr>
                                  <m:t>𝑤</m:t>
                                </m:r>
                              </m:sub>
                            </m:sSub>
                          </m:num>
                          <m:den>
                            <m:sSub>
                              <m:sSubPr>
                                <m:ctrlPr>
                                  <a:rPr lang="fr-CA" i="1" smtClean="0">
                                    <a:latin typeface="Cambria Math" panose="02040503050406030204" pitchFamily="18" charset="0"/>
                                  </a:rPr>
                                </m:ctrlPr>
                              </m:sSubPr>
                              <m:e>
                                <m:r>
                                  <a:rPr lang="fr-CA" b="0" i="1" smtClean="0">
                                    <a:latin typeface="Cambria Math" panose="02040503050406030204" pitchFamily="18" charset="0"/>
                                  </a:rPr>
                                  <m:t>𝐴</m:t>
                                </m:r>
                              </m:e>
                              <m:sub>
                                <m:r>
                                  <a:rPr lang="fr-CA" b="0" i="1" smtClean="0">
                                    <a:latin typeface="Cambria Math" panose="02040503050406030204" pitchFamily="18" charset="0"/>
                                  </a:rPr>
                                  <m:t>𝑔</m:t>
                                </m:r>
                              </m:sub>
                            </m:sSub>
                          </m:den>
                        </m:f>
                      </m:e>
                    </m:d>
                    <m:r>
                      <a:rPr lang="fr-CA" b="0" i="1" smtClean="0">
                        <a:latin typeface="Cambria Math" panose="02040503050406030204" pitchFamily="18" charset="0"/>
                      </a:rPr>
                      <m:t>=240 </m:t>
                    </m:r>
                    <m:r>
                      <a:rPr lang="fr-CA" b="0" i="1" smtClean="0">
                        <a:latin typeface="Cambria Math" panose="02040503050406030204" pitchFamily="18" charset="0"/>
                      </a:rPr>
                      <m:t>𝑀𝑃𝑎</m:t>
                    </m:r>
                    <m:r>
                      <a:rPr lang="fr-CA" b="0" i="1" smtClean="0">
                        <a:latin typeface="Cambria Math" panose="02040503050406030204" pitchFamily="18" charset="0"/>
                      </a:rPr>
                      <m:t>−</m:t>
                    </m:r>
                    <m:d>
                      <m:dPr>
                        <m:ctrlPr>
                          <a:rPr lang="fr-CA" b="0" i="1" smtClean="0">
                            <a:latin typeface="Cambria Math" panose="02040503050406030204" pitchFamily="18" charset="0"/>
                          </a:rPr>
                        </m:ctrlPr>
                      </m:dPr>
                      <m:e>
                        <m:r>
                          <a:rPr lang="fr-CA" b="0" i="1" smtClean="0">
                            <a:latin typeface="Cambria Math" panose="02040503050406030204" pitchFamily="18" charset="0"/>
                          </a:rPr>
                          <m:t>240 </m:t>
                        </m:r>
                        <m:r>
                          <a:rPr lang="fr-CA" b="0" i="1" smtClean="0">
                            <a:latin typeface="Cambria Math" panose="02040503050406030204" pitchFamily="18" charset="0"/>
                          </a:rPr>
                          <m:t>𝑀𝑃𝑎</m:t>
                        </m:r>
                        <m:r>
                          <a:rPr lang="fr-CA" b="0" i="1" smtClean="0">
                            <a:latin typeface="Cambria Math" panose="02040503050406030204" pitchFamily="18" charset="0"/>
                          </a:rPr>
                          <m:t>−105 </m:t>
                        </m:r>
                        <m:r>
                          <a:rPr lang="fr-CA" b="0" i="1" smtClean="0">
                            <a:latin typeface="Cambria Math" panose="02040503050406030204" pitchFamily="18" charset="0"/>
                          </a:rPr>
                          <m:t>𝑀𝑃𝑎</m:t>
                        </m:r>
                      </m:e>
                    </m:d>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7919 </m:t>
                            </m:r>
                            <m:r>
                              <a:rPr lang="fr-CA" b="0" i="1" smtClean="0">
                                <a:latin typeface="Cambria Math" panose="02040503050406030204" pitchFamily="18" charset="0"/>
                              </a:rPr>
                              <m:t>𝑚</m:t>
                            </m:r>
                            <m:sSup>
                              <m:sSupPr>
                                <m:ctrlPr>
                                  <a:rPr lang="fr-CA" b="0" i="1" smtClean="0">
                                    <a:latin typeface="Cambria Math" panose="02040503050406030204" pitchFamily="18" charset="0"/>
                                  </a:rPr>
                                </m:ctrlPr>
                              </m:sSupPr>
                              <m:e>
                                <m:r>
                                  <a:rPr lang="fr-CA" b="0" i="1" smtClean="0">
                                    <a:latin typeface="Cambria Math" panose="02040503050406030204" pitchFamily="18" charset="0"/>
                                  </a:rPr>
                                  <m:t>𝑚</m:t>
                                </m:r>
                              </m:e>
                              <m:sup>
                                <m:r>
                                  <a:rPr lang="fr-CA" b="0" i="1" smtClean="0">
                                    <a:latin typeface="Cambria Math" panose="02040503050406030204" pitchFamily="18" charset="0"/>
                                  </a:rPr>
                                  <m:t>2</m:t>
                                </m:r>
                              </m:sup>
                            </m:sSup>
                          </m:num>
                          <m:den>
                            <m:r>
                              <a:rPr lang="fr-CA" b="0" i="1" smtClean="0">
                                <a:latin typeface="Cambria Math" panose="02040503050406030204" pitchFamily="18" charset="0"/>
                              </a:rPr>
                              <m:t>9677 </m:t>
                            </m:r>
                            <m:r>
                              <a:rPr lang="fr-CA" b="0" i="1" smtClean="0">
                                <a:latin typeface="Cambria Math" panose="02040503050406030204" pitchFamily="18" charset="0"/>
                              </a:rPr>
                              <m:t>𝑚</m:t>
                            </m:r>
                            <m:sSup>
                              <m:sSupPr>
                                <m:ctrlPr>
                                  <a:rPr lang="fr-CA" b="0" i="1" smtClean="0">
                                    <a:latin typeface="Cambria Math" panose="02040503050406030204" pitchFamily="18" charset="0"/>
                                  </a:rPr>
                                </m:ctrlPr>
                              </m:sSupPr>
                              <m:e>
                                <m:r>
                                  <a:rPr lang="fr-CA" b="0" i="1" smtClean="0">
                                    <a:latin typeface="Cambria Math" panose="02040503050406030204" pitchFamily="18" charset="0"/>
                                  </a:rPr>
                                  <m:t>𝑚</m:t>
                                </m:r>
                              </m:e>
                              <m:sup>
                                <m:r>
                                  <a:rPr lang="fr-CA" b="0" i="1" smtClean="0">
                                    <a:latin typeface="Cambria Math" panose="02040503050406030204" pitchFamily="18" charset="0"/>
                                  </a:rPr>
                                  <m:t>2</m:t>
                                </m:r>
                              </m:sup>
                            </m:sSup>
                          </m:den>
                        </m:f>
                      </m:e>
                    </m:d>
                    <m:r>
                      <a:rPr lang="fr-CA" b="0" i="1" smtClean="0">
                        <a:latin typeface="Cambria Math" panose="02040503050406030204" pitchFamily="18" charset="0"/>
                      </a:rPr>
                      <m:t>=130 </m:t>
                    </m:r>
                    <m:r>
                      <a:rPr lang="fr-CA" b="0" i="1" smtClean="0">
                        <a:latin typeface="Cambria Math" panose="02040503050406030204" pitchFamily="18" charset="0"/>
                      </a:rPr>
                      <m:t>𝑀𝑃𝑎</m:t>
                    </m:r>
                  </m:oMath>
                </a14:m>
                <a:r>
                  <a:rPr lang="fr-CA" dirty="0"/>
                  <a:t> </a:t>
                </a:r>
              </a:p>
              <a:p>
                <a:r>
                  <a:rPr lang="fr-CA" dirty="0"/>
                  <a:t>La résistance en traction de la corde inférieure de la poutre triangulée doit être la plus petite valeur donnée à l’article </a:t>
                </a:r>
                <a:r>
                  <a:rPr lang="fr-CA" b="1" dirty="0"/>
                  <a:t>[CSA S6:19 17.10.3]. </a:t>
                </a:r>
                <a:r>
                  <a:rPr lang="fr-CA" dirty="0"/>
                  <a:t>Pour notre cas, nous avons :</a:t>
                </a:r>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𝑇</m:t>
                        </m:r>
                      </m:e>
                      <m:sub>
                        <m:r>
                          <a:rPr lang="fr-CA" b="0" i="1" smtClean="0">
                            <a:latin typeface="Cambria Math" panose="02040503050406030204" pitchFamily="18" charset="0"/>
                          </a:rPr>
                          <m:t>𝑟</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𝑦</m:t>
                        </m:r>
                      </m:sub>
                    </m:sSub>
                    <m:r>
                      <a:rPr lang="fr-CA" b="0" i="1" smtClean="0">
                        <a:latin typeface="Cambria Math" panose="02040503050406030204" pitchFamily="18" charset="0"/>
                      </a:rPr>
                      <m:t> </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𝐴</m:t>
                        </m:r>
                      </m:e>
                      <m:sub>
                        <m:r>
                          <a:rPr lang="fr-CA" b="0" i="1" smtClean="0">
                            <a:latin typeface="Cambria Math" panose="02040503050406030204" pitchFamily="18" charset="0"/>
                          </a:rPr>
                          <m:t>𝑔</m:t>
                        </m:r>
                      </m:sub>
                    </m:sSub>
                    <m:r>
                      <a:rPr lang="fr-CA" b="0" i="1" smtClean="0">
                        <a:latin typeface="Cambria Math" panose="02040503050406030204" pitchFamily="18" charset="0"/>
                      </a:rPr>
                      <m:t> </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𝑦</m:t>
                        </m:r>
                      </m:sub>
                    </m:sSub>
                    <m:r>
                      <a:rPr lang="fr-CA" b="0" i="1" smtClean="0">
                        <a:latin typeface="Cambria Math" panose="02040503050406030204" pitchFamily="18" charset="0"/>
                      </a:rPr>
                      <m:t>=0,9</m:t>
                    </m:r>
                    <m:r>
                      <a:rPr lang="fr-CA" b="0" i="1" smtClean="0">
                        <a:latin typeface="Cambria Math" panose="02040503050406030204" pitchFamily="18" charset="0"/>
                        <a:ea typeface="Cambria Math" panose="02040503050406030204" pitchFamily="18" charset="0"/>
                      </a:rPr>
                      <m:t>∙9677 </m:t>
                    </m:r>
                    <m:r>
                      <a:rPr lang="fr-CA" b="0" i="1" smtClean="0">
                        <a:latin typeface="Cambria Math" panose="02040503050406030204" pitchFamily="18" charset="0"/>
                        <a:ea typeface="Cambria Math" panose="02040503050406030204" pitchFamily="18" charset="0"/>
                      </a:rPr>
                      <m:t>𝑚</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𝑚</m:t>
                        </m:r>
                      </m:e>
                      <m:sup>
                        <m:r>
                          <a:rPr lang="fr-CA" b="0" i="1" smtClean="0">
                            <a:latin typeface="Cambria Math" panose="02040503050406030204" pitchFamily="18" charset="0"/>
                            <a:ea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∙240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=2090 </m:t>
                    </m:r>
                    <m:r>
                      <a:rPr lang="fr-CA" b="0" i="1" smtClean="0">
                        <a:latin typeface="Cambria Math" panose="02040503050406030204" pitchFamily="18" charset="0"/>
                        <a:ea typeface="Cambria Math" panose="02040503050406030204" pitchFamily="18" charset="0"/>
                      </a:rPr>
                      <m:t>𝑘𝑁</m:t>
                    </m:r>
                  </m:oMath>
                </a14:m>
                <a:r>
                  <a:rPr lang="fr-CA" b="0" dirty="0"/>
                  <a:t> (cas général)</a:t>
                </a:r>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𝑇</m:t>
                        </m:r>
                      </m:e>
                      <m:sub>
                        <m:r>
                          <a:rPr lang="fr-CA" b="0" i="1" smtClean="0">
                            <a:latin typeface="Cambria Math" panose="02040503050406030204" pitchFamily="18" charset="0"/>
                          </a:rPr>
                          <m:t>𝑟</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𝑦</m:t>
                        </m:r>
                      </m:sub>
                    </m:sSub>
                    <m:r>
                      <a:rPr lang="fr-CA" b="0" i="1" smtClean="0">
                        <a:latin typeface="Cambria Math" panose="02040503050406030204" pitchFamily="18" charset="0"/>
                      </a:rPr>
                      <m:t> </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𝐴</m:t>
                        </m:r>
                      </m:e>
                      <m:sub>
                        <m:r>
                          <a:rPr lang="fr-CA" b="0" i="1" smtClean="0">
                            <a:latin typeface="Cambria Math" panose="02040503050406030204" pitchFamily="18" charset="0"/>
                          </a:rPr>
                          <m:t>𝑔</m:t>
                        </m:r>
                      </m:sub>
                    </m:sSub>
                    <m:r>
                      <a:rPr lang="fr-CA" b="0" i="1" smtClean="0">
                        <a:latin typeface="Cambria Math" panose="02040503050406030204" pitchFamily="18" charset="0"/>
                      </a:rPr>
                      <m:t> </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𝑚</m:t>
                        </m:r>
                      </m:sub>
                    </m:sSub>
                    <m:r>
                      <a:rPr lang="fr-CA" b="0" i="1" smtClean="0">
                        <a:latin typeface="Cambria Math" panose="02040503050406030204" pitchFamily="18" charset="0"/>
                      </a:rPr>
                      <m:t>=0,9</m:t>
                    </m:r>
                    <m:r>
                      <a:rPr lang="fr-CA" b="0" i="1" smtClean="0">
                        <a:latin typeface="Cambria Math" panose="02040503050406030204" pitchFamily="18" charset="0"/>
                        <a:ea typeface="Cambria Math" panose="02040503050406030204" pitchFamily="18" charset="0"/>
                      </a:rPr>
                      <m:t>∙9677 </m:t>
                    </m:r>
                    <m:r>
                      <a:rPr lang="fr-CA" b="0" i="1" smtClean="0">
                        <a:latin typeface="Cambria Math" panose="02040503050406030204" pitchFamily="18" charset="0"/>
                        <a:ea typeface="Cambria Math" panose="02040503050406030204" pitchFamily="18" charset="0"/>
                      </a:rPr>
                      <m:t>𝑚</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𝑚</m:t>
                        </m:r>
                      </m:e>
                      <m:sup>
                        <m:r>
                          <a:rPr lang="fr-CA" b="0" i="1" smtClean="0">
                            <a:latin typeface="Cambria Math" panose="02040503050406030204" pitchFamily="18" charset="0"/>
                            <a:ea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∙179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=1559 </m:t>
                    </m:r>
                    <m:r>
                      <a:rPr lang="fr-CA" b="0" i="1" smtClean="0">
                        <a:latin typeface="Cambria Math" panose="02040503050406030204" pitchFamily="18" charset="0"/>
                        <a:ea typeface="Cambria Math" panose="02040503050406030204" pitchFamily="18" charset="0"/>
                      </a:rPr>
                      <m:t>𝑘𝑁</m:t>
                    </m:r>
                  </m:oMath>
                </a14:m>
                <a:r>
                  <a:rPr lang="fr-CA" b="0" dirty="0"/>
                  <a:t> (à l’épissure oblique dans la corde (voir calcul compression))</a:t>
                </a:r>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𝑇</m:t>
                        </m:r>
                      </m:e>
                      <m:sub>
                        <m:r>
                          <a:rPr lang="fr-CA" b="0" i="1" smtClean="0">
                            <a:latin typeface="Cambria Math" panose="02040503050406030204" pitchFamily="18" charset="0"/>
                          </a:rPr>
                          <m:t>𝑟</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𝑦</m:t>
                        </m:r>
                      </m:sub>
                    </m:sSub>
                    <m:r>
                      <a:rPr lang="fr-CA" b="0" i="1" smtClean="0">
                        <a:latin typeface="Cambria Math" panose="02040503050406030204" pitchFamily="18" charset="0"/>
                      </a:rPr>
                      <m:t> </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𝐴</m:t>
                        </m:r>
                      </m:e>
                      <m:sub>
                        <m:r>
                          <a:rPr lang="fr-CA" b="0" i="1" smtClean="0">
                            <a:latin typeface="Cambria Math" panose="02040503050406030204" pitchFamily="18" charset="0"/>
                          </a:rPr>
                          <m:t>𝑔</m:t>
                        </m:r>
                      </m:sub>
                    </m:sSub>
                    <m:r>
                      <a:rPr lang="fr-CA" b="0" i="1" smtClean="0">
                        <a:latin typeface="Cambria Math" panose="02040503050406030204" pitchFamily="18" charset="0"/>
                      </a:rPr>
                      <m:t> </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𝑚</m:t>
                        </m:r>
                      </m:sub>
                    </m:sSub>
                    <m:r>
                      <a:rPr lang="fr-CA" b="0" i="1" smtClean="0">
                        <a:latin typeface="Cambria Math" panose="02040503050406030204" pitchFamily="18" charset="0"/>
                      </a:rPr>
                      <m:t>=0,9</m:t>
                    </m:r>
                    <m:r>
                      <a:rPr lang="fr-CA" b="0" i="1" smtClean="0">
                        <a:latin typeface="Cambria Math" panose="02040503050406030204" pitchFamily="18" charset="0"/>
                        <a:ea typeface="Cambria Math" panose="02040503050406030204" pitchFamily="18" charset="0"/>
                      </a:rPr>
                      <m:t>∙9677 </m:t>
                    </m:r>
                    <m:r>
                      <a:rPr lang="fr-CA" b="0" i="1" smtClean="0">
                        <a:latin typeface="Cambria Math" panose="02040503050406030204" pitchFamily="18" charset="0"/>
                        <a:ea typeface="Cambria Math" panose="02040503050406030204" pitchFamily="18" charset="0"/>
                      </a:rPr>
                      <m:t>𝑚</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𝑚</m:t>
                        </m:r>
                      </m:e>
                      <m:sup>
                        <m:r>
                          <a:rPr lang="fr-CA" b="0" i="1" smtClean="0">
                            <a:latin typeface="Cambria Math" panose="02040503050406030204" pitchFamily="18" charset="0"/>
                            <a:ea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∙130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=1132 </m:t>
                    </m:r>
                    <m:r>
                      <a:rPr lang="fr-CA" b="0" i="1" smtClean="0">
                        <a:latin typeface="Cambria Math" panose="02040503050406030204" pitchFamily="18" charset="0"/>
                        <a:ea typeface="Cambria Math" panose="02040503050406030204" pitchFamily="18" charset="0"/>
                      </a:rPr>
                      <m:t>𝑘𝑁</m:t>
                    </m:r>
                  </m:oMath>
                </a14:m>
                <a:r>
                  <a:rPr lang="fr-CA" b="0" dirty="0"/>
                  <a:t> (à l’assemblage des entretoises et des diagonales)</a:t>
                </a:r>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𝑇</m:t>
                        </m:r>
                      </m:e>
                      <m:sub>
                        <m:r>
                          <a:rPr lang="fr-CA" b="0" i="1" smtClean="0">
                            <a:latin typeface="Cambria Math" panose="02040503050406030204" pitchFamily="18" charset="0"/>
                          </a:rPr>
                          <m:t>𝑟</m:t>
                        </m:r>
                      </m:sub>
                    </m:sSub>
                    <m:r>
                      <a:rPr lang="fr-CA" b="0" i="1" smtClean="0">
                        <a:latin typeface="Cambria Math" panose="02040503050406030204" pitchFamily="18" charset="0"/>
                      </a:rPr>
                      <m:t>=1132 </m:t>
                    </m:r>
                    <m:r>
                      <a:rPr lang="fr-CA" b="0" i="1" smtClean="0">
                        <a:latin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sSub>
                      <m:sSubPr>
                        <m:ctrlPr>
                          <a:rPr lang="fr-CA" b="0" i="1" smtClean="0">
                            <a:latin typeface="Cambria Math" panose="02040503050406030204" pitchFamily="18" charset="0"/>
                            <a:ea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𝑇</m:t>
                        </m:r>
                      </m:e>
                      <m:sub>
                        <m:r>
                          <a:rPr lang="fr-CA" b="0" i="1" smtClean="0">
                            <a:latin typeface="Cambria Math" panose="02040503050406030204" pitchFamily="18" charset="0"/>
                            <a:ea typeface="Cambria Math" panose="02040503050406030204" pitchFamily="18" charset="0"/>
                          </a:rPr>
                          <m:t>𝑓</m:t>
                        </m:r>
                      </m:sub>
                    </m:sSub>
                    <m:r>
                      <a:rPr lang="fr-CA" b="0" i="1" smtClean="0">
                        <a:latin typeface="Cambria Math" panose="02040503050406030204" pitchFamily="18" charset="0"/>
                        <a:ea typeface="Cambria Math" panose="02040503050406030204" pitchFamily="18" charset="0"/>
                      </a:rPr>
                      <m:t>=959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𝑂𝑘</m:t>
                    </m:r>
                  </m:oMath>
                </a14:m>
                <a:r>
                  <a:rPr lang="fr-CA" dirty="0"/>
                  <a:t> La résistance en traction est adéquate</a:t>
                </a:r>
              </a:p>
              <a:p>
                <a:pPr marL="285750" indent="-285750">
                  <a:buFont typeface="Arial" panose="020B0604020202020204" pitchFamily="34" charset="0"/>
                  <a:buChar char="•"/>
                </a:pPr>
                <a:r>
                  <a:rPr lang="fr-CA" dirty="0"/>
                  <a:t>Sollicitation à 85 %</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692146"/>
                <a:ext cx="10513982" cy="4041258"/>
              </a:xfrm>
              <a:blipFill>
                <a:blip r:embed="rId7"/>
                <a:stretch>
                  <a:fillRect l="-1218" t="-2262"/>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en traction de la corde inférieure</a:t>
            </a:r>
          </a:p>
        </p:txBody>
      </p:sp>
    </p:spTree>
    <p:extLst>
      <p:ext uri="{BB962C8B-B14F-4D97-AF65-F5344CB8AC3E}">
        <p14:creationId xmlns:p14="http://schemas.microsoft.com/office/powerpoint/2010/main" val="1680585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63</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3"/>
                <a:ext cx="10386254" cy="4041258"/>
              </a:xfrm>
            </p:spPr>
            <p:txBody>
              <a:bodyPr>
                <a:normAutofit fontScale="92500"/>
              </a:bodyPr>
              <a:lstStyle/>
              <a:p>
                <a:r>
                  <a:rPr lang="fr-CA" dirty="0"/>
                  <a:t>La corde inférieure étant continue, il y a de petits moments de flexions qui se développent également dans la membrure. Pour la combinaison qui donne la charge de traction axiale maximale, il y a également un moment de flexion positif vertical et un moment dans la direction latérale.</a:t>
                </a:r>
              </a:p>
              <a:p>
                <a:r>
                  <a:rPr lang="fr-CA" dirty="0"/>
                  <a:t>Et on vérifie l’interaction traction flexion dans la ZAT et on s’assure de ne pas dépasser la résistance ultime dans du métal soudé </a:t>
                </a:r>
                <a:r>
                  <a:rPr lang="fr-CA" b="1" dirty="0"/>
                  <a:t>[CSA S6:19 17.14.1.1]</a:t>
                </a:r>
              </a:p>
              <a:p>
                <a:pPr marL="285750" indent="-285750">
                  <a:lnSpc>
                    <a:spcPct val="150000"/>
                  </a:lnSpc>
                  <a:buFont typeface="Arial" panose="020B0604020202020204" pitchFamily="34" charset="0"/>
                  <a:buChar char="•"/>
                </a:pPr>
                <a14:m>
                  <m:oMath xmlns:m="http://schemas.openxmlformats.org/officeDocument/2006/math">
                    <m:f>
                      <m:fPr>
                        <m:ctrlPr>
                          <a:rPr lang="fr-CA" sz="1400" i="1" smtClean="0">
                            <a:latin typeface="Cambria Math" panose="02040503050406030204" pitchFamily="18" charset="0"/>
                          </a:rPr>
                        </m:ctrlPr>
                      </m:fPr>
                      <m:num>
                        <m:sSub>
                          <m:sSubPr>
                            <m:ctrlPr>
                              <a:rPr lang="fr-CA" sz="1400" i="1" smtClean="0">
                                <a:latin typeface="Cambria Math" panose="02040503050406030204" pitchFamily="18" charset="0"/>
                              </a:rPr>
                            </m:ctrlPr>
                          </m:sSubPr>
                          <m:e>
                            <m:r>
                              <a:rPr lang="fr-CA" sz="1400" b="0" i="1" smtClean="0">
                                <a:latin typeface="Cambria Math" panose="02040503050406030204" pitchFamily="18" charset="0"/>
                              </a:rPr>
                              <m:t>𝑀</m:t>
                            </m:r>
                          </m:e>
                          <m:sub>
                            <m:r>
                              <a:rPr lang="fr-CA" sz="1400" b="0" i="1" smtClean="0">
                                <a:latin typeface="Cambria Math" panose="02040503050406030204" pitchFamily="18" charset="0"/>
                              </a:rPr>
                              <m:t>𝑓</m:t>
                            </m:r>
                          </m:sub>
                        </m:sSub>
                      </m:num>
                      <m:den>
                        <m:sSub>
                          <m:sSubPr>
                            <m:ctrlPr>
                              <a:rPr lang="fr-CA" sz="1400" i="1" smtClean="0">
                                <a:latin typeface="Cambria Math" panose="02040503050406030204" pitchFamily="18" charset="0"/>
                              </a:rPr>
                            </m:ctrlPr>
                          </m:sSubPr>
                          <m:e>
                            <m:r>
                              <a:rPr lang="fr-CA" sz="1400" b="0" i="1" smtClean="0">
                                <a:latin typeface="Cambria Math" panose="02040503050406030204" pitchFamily="18" charset="0"/>
                              </a:rPr>
                              <m:t>𝑀</m:t>
                            </m:r>
                          </m:e>
                          <m:sub>
                            <m:r>
                              <a:rPr lang="fr-CA" sz="1400" b="0" i="1" smtClean="0">
                                <a:latin typeface="Cambria Math" panose="02040503050406030204" pitchFamily="18" charset="0"/>
                              </a:rPr>
                              <m:t>𝑟</m:t>
                            </m:r>
                          </m:sub>
                        </m:sSub>
                      </m:den>
                    </m:f>
                    <m:r>
                      <a:rPr lang="fr-CA" sz="1400" b="0" i="1" smtClean="0">
                        <a:latin typeface="Cambria Math" panose="02040503050406030204" pitchFamily="18" charset="0"/>
                      </a:rPr>
                      <m:t>+</m:t>
                    </m:r>
                    <m:f>
                      <m:fPr>
                        <m:ctrlPr>
                          <a:rPr lang="fr-CA" sz="1400" b="0" i="1" smtClean="0">
                            <a:latin typeface="Cambria Math" panose="02040503050406030204" pitchFamily="18" charset="0"/>
                          </a:rPr>
                        </m:ctrlPr>
                      </m:fPr>
                      <m:num>
                        <m:sSub>
                          <m:sSubPr>
                            <m:ctrlPr>
                              <a:rPr lang="fr-CA" sz="1400" b="0" i="1" smtClean="0">
                                <a:latin typeface="Cambria Math" panose="02040503050406030204" pitchFamily="18" charset="0"/>
                              </a:rPr>
                            </m:ctrlPr>
                          </m:sSubPr>
                          <m:e>
                            <m:r>
                              <a:rPr lang="fr-CA" sz="1400" b="0" i="1" smtClean="0">
                                <a:latin typeface="Cambria Math" panose="02040503050406030204" pitchFamily="18" charset="0"/>
                              </a:rPr>
                              <m:t>𝑇</m:t>
                            </m:r>
                          </m:e>
                          <m:sub>
                            <m:r>
                              <a:rPr lang="fr-CA" sz="1400" b="0" i="1" smtClean="0">
                                <a:latin typeface="Cambria Math" panose="02040503050406030204" pitchFamily="18" charset="0"/>
                              </a:rPr>
                              <m:t>𝑓</m:t>
                            </m:r>
                          </m:sub>
                        </m:sSub>
                      </m:num>
                      <m:den>
                        <m:sSub>
                          <m:sSubPr>
                            <m:ctrlPr>
                              <a:rPr lang="fr-CA" sz="1400" b="0" i="1" smtClean="0">
                                <a:latin typeface="Cambria Math" panose="02040503050406030204" pitchFamily="18" charset="0"/>
                              </a:rPr>
                            </m:ctrlPr>
                          </m:sSubPr>
                          <m:e>
                            <m:r>
                              <a:rPr lang="fr-CA" sz="1400" b="0" i="1" smtClean="0">
                                <a:latin typeface="Cambria Math" panose="02040503050406030204" pitchFamily="18" charset="0"/>
                              </a:rPr>
                              <m:t>𝑇</m:t>
                            </m:r>
                          </m:e>
                          <m:sub>
                            <m:r>
                              <a:rPr lang="fr-CA" sz="1400" b="0" i="1" smtClean="0">
                                <a:latin typeface="Cambria Math" panose="02040503050406030204" pitchFamily="18" charset="0"/>
                              </a:rPr>
                              <m:t>𝑟</m:t>
                            </m:r>
                          </m:sub>
                        </m:sSub>
                      </m:den>
                    </m:f>
                    <m:r>
                      <a:rPr lang="fr-CA" sz="1400" b="0" i="1" smtClean="0">
                        <a:latin typeface="Cambria Math" panose="02040503050406030204" pitchFamily="18" charset="0"/>
                        <a:ea typeface="Cambria Math" panose="02040503050406030204" pitchFamily="18" charset="0"/>
                      </a:rPr>
                      <m:t>≤1</m:t>
                    </m:r>
                  </m:oMath>
                </a14:m>
                <a:r>
                  <a:rPr lang="fr-CA" sz="1400" b="0" dirty="0"/>
                  <a:t> Cette équation peut-être transformé en termes de contrainte ultime dans la ZAT : </a:t>
                </a:r>
                <a14:m>
                  <m:oMath xmlns:m="http://schemas.openxmlformats.org/officeDocument/2006/math">
                    <m:f>
                      <m:fPr>
                        <m:ctrlPr>
                          <a:rPr lang="fr-CA" sz="1400" i="1">
                            <a:latin typeface="Cambria Math" panose="02040503050406030204" pitchFamily="18" charset="0"/>
                          </a:rPr>
                        </m:ctrlPr>
                      </m:fPr>
                      <m:num>
                        <m:sSub>
                          <m:sSubPr>
                            <m:ctrlPr>
                              <a:rPr lang="fr-CA" sz="1400" i="1">
                                <a:latin typeface="Cambria Math" panose="02040503050406030204" pitchFamily="18" charset="0"/>
                              </a:rPr>
                            </m:ctrlPr>
                          </m:sSubPr>
                          <m:e>
                            <m:r>
                              <a:rPr lang="fr-CA" sz="1400" i="1">
                                <a:latin typeface="Cambria Math" panose="02040503050406030204" pitchFamily="18" charset="0"/>
                              </a:rPr>
                              <m:t>𝑀</m:t>
                            </m:r>
                          </m:e>
                          <m:sub>
                            <m:r>
                              <a:rPr lang="fr-CA" sz="1400" i="1">
                                <a:latin typeface="Cambria Math" panose="02040503050406030204" pitchFamily="18" charset="0"/>
                              </a:rPr>
                              <m:t>𝑓</m:t>
                            </m:r>
                          </m:sub>
                        </m:sSub>
                      </m:num>
                      <m:den>
                        <m:r>
                          <a:rPr lang="fr-CA" sz="1400" b="0" i="1" smtClean="0">
                            <a:latin typeface="Cambria Math" panose="02040503050406030204" pitchFamily="18" charset="0"/>
                          </a:rPr>
                          <m:t>𝑆</m:t>
                        </m:r>
                      </m:den>
                    </m:f>
                    <m:r>
                      <a:rPr lang="fr-CA" sz="1400" i="1">
                        <a:latin typeface="Cambria Math" panose="02040503050406030204" pitchFamily="18" charset="0"/>
                      </a:rPr>
                      <m:t>+</m:t>
                    </m:r>
                    <m:f>
                      <m:fPr>
                        <m:ctrlPr>
                          <a:rPr lang="fr-CA" sz="1400" i="1">
                            <a:latin typeface="Cambria Math" panose="02040503050406030204" pitchFamily="18" charset="0"/>
                          </a:rPr>
                        </m:ctrlPr>
                      </m:fPr>
                      <m:num>
                        <m:sSub>
                          <m:sSubPr>
                            <m:ctrlPr>
                              <a:rPr lang="fr-CA" sz="1400" i="1">
                                <a:latin typeface="Cambria Math" panose="02040503050406030204" pitchFamily="18" charset="0"/>
                              </a:rPr>
                            </m:ctrlPr>
                          </m:sSubPr>
                          <m:e>
                            <m:r>
                              <a:rPr lang="fr-CA" sz="1400" i="1">
                                <a:latin typeface="Cambria Math" panose="02040503050406030204" pitchFamily="18" charset="0"/>
                              </a:rPr>
                              <m:t>𝑇</m:t>
                            </m:r>
                          </m:e>
                          <m:sub>
                            <m:r>
                              <a:rPr lang="fr-CA" sz="1400" i="1">
                                <a:latin typeface="Cambria Math" panose="02040503050406030204" pitchFamily="18" charset="0"/>
                              </a:rPr>
                              <m:t>𝑓</m:t>
                            </m:r>
                          </m:sub>
                        </m:sSub>
                      </m:num>
                      <m:den>
                        <m:r>
                          <a:rPr lang="fr-CA" sz="1400" b="0" i="1" smtClean="0">
                            <a:latin typeface="Cambria Math" panose="02040503050406030204" pitchFamily="18" charset="0"/>
                          </a:rPr>
                          <m:t>𝐴</m:t>
                        </m:r>
                      </m:den>
                    </m:f>
                    <m:r>
                      <a:rPr lang="fr-CA" sz="1400" i="1">
                        <a:latin typeface="Cambria Math" panose="02040503050406030204" pitchFamily="18" charset="0"/>
                        <a:ea typeface="Cambria Math" panose="02040503050406030204" pitchFamily="18" charset="0"/>
                      </a:rPr>
                      <m:t>≤</m:t>
                    </m:r>
                    <m:sSub>
                      <m:sSubPr>
                        <m:ctrlPr>
                          <a:rPr lang="fr-CA" sz="1400" i="1" smtClean="0">
                            <a:latin typeface="Cambria Math" panose="02040503050406030204" pitchFamily="18" charset="0"/>
                            <a:ea typeface="Cambria Math" panose="02040503050406030204" pitchFamily="18" charset="0"/>
                          </a:rPr>
                        </m:ctrlPr>
                      </m:sSubPr>
                      <m:e>
                        <m:r>
                          <a:rPr lang="fr-CA" sz="1400" i="1" smtClean="0">
                            <a:latin typeface="Cambria Math" panose="02040503050406030204" pitchFamily="18" charset="0"/>
                            <a:ea typeface="Cambria Math" panose="02040503050406030204" pitchFamily="18" charset="0"/>
                          </a:rPr>
                          <m:t>∅</m:t>
                        </m:r>
                      </m:e>
                      <m:sub>
                        <m:r>
                          <a:rPr lang="fr-CA" sz="1400" b="0" i="1" smtClean="0">
                            <a:latin typeface="Cambria Math" panose="02040503050406030204" pitchFamily="18" charset="0"/>
                            <a:ea typeface="Cambria Math" panose="02040503050406030204" pitchFamily="18" charset="0"/>
                          </a:rPr>
                          <m:t>𝑢</m:t>
                        </m:r>
                      </m:sub>
                    </m:sSub>
                    <m:r>
                      <a:rPr lang="fr-CA" sz="1400" b="0" i="1" smtClean="0">
                        <a:latin typeface="Cambria Math" panose="02040503050406030204" pitchFamily="18" charset="0"/>
                        <a:ea typeface="Cambria Math" panose="02040503050406030204" pitchFamily="18" charset="0"/>
                      </a:rPr>
                      <m:t> </m:t>
                    </m:r>
                    <m:sSub>
                      <m:sSubPr>
                        <m:ctrlPr>
                          <a:rPr lang="fr-CA" sz="1400" b="0" i="1" smtClean="0">
                            <a:latin typeface="Cambria Math" panose="02040503050406030204" pitchFamily="18" charset="0"/>
                            <a:ea typeface="Cambria Math" panose="02040503050406030204" pitchFamily="18" charset="0"/>
                          </a:rPr>
                        </m:ctrlPr>
                      </m:sSubPr>
                      <m:e>
                        <m:r>
                          <a:rPr lang="fr-CA" sz="1400" b="0" i="1" smtClean="0">
                            <a:latin typeface="Cambria Math" panose="02040503050406030204" pitchFamily="18" charset="0"/>
                            <a:ea typeface="Cambria Math" panose="02040503050406030204" pitchFamily="18" charset="0"/>
                          </a:rPr>
                          <m:t>𝐹</m:t>
                        </m:r>
                      </m:e>
                      <m:sub>
                        <m:r>
                          <a:rPr lang="fr-CA" sz="1400" b="0" i="1" smtClean="0">
                            <a:latin typeface="Cambria Math" panose="02040503050406030204" pitchFamily="18" charset="0"/>
                            <a:ea typeface="Cambria Math" panose="02040503050406030204" pitchFamily="18" charset="0"/>
                          </a:rPr>
                          <m:t>𝑤𝑢</m:t>
                        </m:r>
                      </m:sub>
                    </m:sSub>
                  </m:oMath>
                </a14:m>
                <a:r>
                  <a:rPr lang="fr-CA" sz="1400" dirty="0"/>
                  <a:t> </a:t>
                </a:r>
                <a:endParaRPr lang="fr-CA" sz="1400" b="0" dirty="0"/>
              </a:p>
              <a:p>
                <a:pPr marL="285750" indent="-285750">
                  <a:lnSpc>
                    <a:spcPct val="150000"/>
                  </a:lnSpc>
                  <a:buFont typeface="Arial" panose="020B0604020202020204" pitchFamily="34" charset="0"/>
                  <a:buChar char="•"/>
                </a:pPr>
                <a14:m>
                  <m:oMath xmlns:m="http://schemas.openxmlformats.org/officeDocument/2006/math">
                    <m:f>
                      <m:fPr>
                        <m:ctrlPr>
                          <a:rPr lang="fr-CA" sz="1400" b="0" i="1" smtClean="0">
                            <a:latin typeface="Cambria Math" panose="02040503050406030204" pitchFamily="18" charset="0"/>
                          </a:rPr>
                        </m:ctrlPr>
                      </m:fPr>
                      <m:num>
                        <m:r>
                          <a:rPr lang="fr-CA" sz="1400" b="0" i="1" smtClean="0">
                            <a:latin typeface="Cambria Math" panose="02040503050406030204" pitchFamily="18" charset="0"/>
                          </a:rPr>
                          <m:t>5,3 </m:t>
                        </m:r>
                        <m:r>
                          <a:rPr lang="fr-CA" sz="1400" b="0" i="1" smtClean="0">
                            <a:latin typeface="Cambria Math" panose="02040503050406030204" pitchFamily="18" charset="0"/>
                          </a:rPr>
                          <m:t>𝑘𝑁</m:t>
                        </m:r>
                        <m:r>
                          <a:rPr lang="fr-CA" sz="1400" b="0" i="1" smtClean="0">
                            <a:latin typeface="Cambria Math" panose="02040503050406030204" pitchFamily="18" charset="0"/>
                          </a:rPr>
                          <m:t>.</m:t>
                        </m:r>
                        <m:r>
                          <a:rPr lang="fr-CA" sz="1400" b="0" i="1" smtClean="0">
                            <a:latin typeface="Cambria Math" panose="02040503050406030204" pitchFamily="18" charset="0"/>
                          </a:rPr>
                          <m:t>𝑚</m:t>
                        </m:r>
                      </m:num>
                      <m:den>
                        <m:r>
                          <a:rPr lang="fr-CA" sz="1400" b="0" i="1" smtClean="0">
                            <a:latin typeface="Cambria Math" panose="02040503050406030204" pitchFamily="18" charset="0"/>
                          </a:rPr>
                          <m:t>578670 </m:t>
                        </m:r>
                        <m:r>
                          <a:rPr lang="fr-CA" sz="1400" b="0" i="1" smtClean="0">
                            <a:latin typeface="Cambria Math" panose="02040503050406030204" pitchFamily="18" charset="0"/>
                          </a:rPr>
                          <m:t>𝑚𝑚</m:t>
                        </m:r>
                        <m:r>
                          <a:rPr lang="fr-CA" sz="1400" b="0" i="1" smtClean="0">
                            <a:latin typeface="Cambria Math" panose="02040503050406030204" pitchFamily="18" charset="0"/>
                          </a:rPr>
                          <m:t>³</m:t>
                        </m:r>
                      </m:den>
                    </m:f>
                    <m:r>
                      <a:rPr lang="fr-CA" sz="1400" b="0" i="1" smtClean="0">
                        <a:latin typeface="Cambria Math" panose="02040503050406030204" pitchFamily="18" charset="0"/>
                      </a:rPr>
                      <m:t>+</m:t>
                    </m:r>
                    <m:f>
                      <m:fPr>
                        <m:ctrlPr>
                          <a:rPr lang="fr-CA" sz="1400" b="0" i="1" smtClean="0">
                            <a:latin typeface="Cambria Math" panose="02040503050406030204" pitchFamily="18" charset="0"/>
                          </a:rPr>
                        </m:ctrlPr>
                      </m:fPr>
                      <m:num>
                        <m:r>
                          <a:rPr lang="fr-CA" sz="1400" b="0" i="1" smtClean="0">
                            <a:latin typeface="Cambria Math" panose="02040503050406030204" pitchFamily="18" charset="0"/>
                          </a:rPr>
                          <m:t>3,4 </m:t>
                        </m:r>
                        <m:r>
                          <a:rPr lang="fr-CA" sz="1400" b="0" i="1" smtClean="0">
                            <a:latin typeface="Cambria Math" panose="02040503050406030204" pitchFamily="18" charset="0"/>
                          </a:rPr>
                          <m:t>𝑘𝑁</m:t>
                        </m:r>
                        <m:r>
                          <a:rPr lang="fr-CA" sz="1400" b="0" i="1" smtClean="0">
                            <a:latin typeface="Cambria Math" panose="02040503050406030204" pitchFamily="18" charset="0"/>
                          </a:rPr>
                          <m:t>.</m:t>
                        </m:r>
                        <m:r>
                          <a:rPr lang="fr-CA" sz="1400" b="0" i="1" smtClean="0">
                            <a:latin typeface="Cambria Math" panose="02040503050406030204" pitchFamily="18" charset="0"/>
                          </a:rPr>
                          <m:t>𝑚</m:t>
                        </m:r>
                      </m:num>
                      <m:den>
                        <m:r>
                          <a:rPr lang="fr-CA" sz="1400" b="0" i="1" smtClean="0">
                            <a:latin typeface="Cambria Math" panose="02040503050406030204" pitchFamily="18" charset="0"/>
                          </a:rPr>
                          <m:t>578670 </m:t>
                        </m:r>
                        <m:r>
                          <a:rPr lang="fr-CA" sz="1400" b="0" i="1" smtClean="0">
                            <a:latin typeface="Cambria Math" panose="02040503050406030204" pitchFamily="18" charset="0"/>
                          </a:rPr>
                          <m:t>𝑚𝑚</m:t>
                        </m:r>
                        <m:r>
                          <a:rPr lang="fr-CA" sz="1400" b="0" i="1" smtClean="0">
                            <a:latin typeface="Cambria Math" panose="02040503050406030204" pitchFamily="18" charset="0"/>
                          </a:rPr>
                          <m:t>³</m:t>
                        </m:r>
                      </m:den>
                    </m:f>
                    <m:r>
                      <a:rPr lang="fr-CA" sz="1400" b="0" i="1" smtClean="0">
                        <a:latin typeface="Cambria Math" panose="02040503050406030204" pitchFamily="18" charset="0"/>
                      </a:rPr>
                      <m:t>+</m:t>
                    </m:r>
                    <m:f>
                      <m:fPr>
                        <m:ctrlPr>
                          <a:rPr lang="fr-CA" sz="1400" b="0" i="1" smtClean="0">
                            <a:latin typeface="Cambria Math" panose="02040503050406030204" pitchFamily="18" charset="0"/>
                          </a:rPr>
                        </m:ctrlPr>
                      </m:fPr>
                      <m:num>
                        <m:r>
                          <a:rPr lang="fr-CA" sz="1400" b="0" i="1" smtClean="0">
                            <a:latin typeface="Cambria Math" panose="02040503050406030204" pitchFamily="18" charset="0"/>
                          </a:rPr>
                          <m:t>959 </m:t>
                        </m:r>
                        <m:r>
                          <a:rPr lang="fr-CA" sz="1400" b="0" i="1" smtClean="0">
                            <a:latin typeface="Cambria Math" panose="02040503050406030204" pitchFamily="18" charset="0"/>
                          </a:rPr>
                          <m:t>𝑘𝑁</m:t>
                        </m:r>
                      </m:num>
                      <m:den>
                        <m:r>
                          <a:rPr lang="fr-CA" sz="1400" b="0" i="1" smtClean="0">
                            <a:latin typeface="Cambria Math" panose="02040503050406030204" pitchFamily="18" charset="0"/>
                          </a:rPr>
                          <m:t>9677 </m:t>
                        </m:r>
                        <m:r>
                          <a:rPr lang="fr-CA" sz="1400" b="0" i="1" smtClean="0">
                            <a:latin typeface="Cambria Math" panose="02040503050406030204" pitchFamily="18" charset="0"/>
                          </a:rPr>
                          <m:t>𝑚𝑚</m:t>
                        </m:r>
                        <m:r>
                          <a:rPr lang="fr-CA" sz="1400" b="0" i="1" smtClean="0">
                            <a:latin typeface="Cambria Math" panose="02040503050406030204" pitchFamily="18" charset="0"/>
                          </a:rPr>
                          <m:t>²</m:t>
                        </m:r>
                      </m:den>
                    </m:f>
                    <m:r>
                      <a:rPr lang="fr-CA" sz="1400" b="0" i="1" smtClean="0">
                        <a:latin typeface="Cambria Math" panose="02040503050406030204" pitchFamily="18" charset="0"/>
                      </a:rPr>
                      <m:t>=9,2 </m:t>
                    </m:r>
                    <m:r>
                      <a:rPr lang="fr-CA" sz="1400" b="0" i="1" smtClean="0">
                        <a:latin typeface="Cambria Math" panose="02040503050406030204" pitchFamily="18" charset="0"/>
                      </a:rPr>
                      <m:t>𝑀𝑃𝑎</m:t>
                    </m:r>
                    <m:r>
                      <a:rPr lang="fr-CA" sz="1400" b="0" i="1" smtClean="0">
                        <a:latin typeface="Cambria Math" panose="02040503050406030204" pitchFamily="18" charset="0"/>
                      </a:rPr>
                      <m:t>+5,9+99,1 </m:t>
                    </m:r>
                    <m:r>
                      <a:rPr lang="fr-CA" sz="1400" b="0" i="1" smtClean="0">
                        <a:latin typeface="Cambria Math" panose="02040503050406030204" pitchFamily="18" charset="0"/>
                      </a:rPr>
                      <m:t>𝑀𝑃𝑎</m:t>
                    </m:r>
                    <m:r>
                      <a:rPr lang="fr-CA" sz="1400" b="0" i="1" smtClean="0">
                        <a:latin typeface="Cambria Math" panose="02040503050406030204" pitchFamily="18" charset="0"/>
                      </a:rPr>
                      <m:t>=114,2 </m:t>
                    </m:r>
                    <m:r>
                      <a:rPr lang="fr-CA" sz="1400" b="0" i="1" smtClean="0">
                        <a:latin typeface="Cambria Math" panose="02040503050406030204" pitchFamily="18" charset="0"/>
                      </a:rPr>
                      <m:t>𝑀𝑃𝑎</m:t>
                    </m:r>
                    <m:r>
                      <a:rPr lang="fr-CA" sz="1400" b="0" i="1" smtClean="0">
                        <a:latin typeface="Cambria Math" panose="02040503050406030204" pitchFamily="18" charset="0"/>
                        <a:ea typeface="Cambria Math" panose="02040503050406030204" pitchFamily="18" charset="0"/>
                      </a:rPr>
                      <m:t>≤</m:t>
                    </m:r>
                    <m:sSub>
                      <m:sSubPr>
                        <m:ctrlPr>
                          <a:rPr lang="fr-CA" sz="1400" b="0" i="1" smtClean="0">
                            <a:latin typeface="Cambria Math" panose="02040503050406030204" pitchFamily="18" charset="0"/>
                            <a:ea typeface="Cambria Math" panose="02040503050406030204" pitchFamily="18" charset="0"/>
                          </a:rPr>
                        </m:ctrlPr>
                      </m:sSubPr>
                      <m:e>
                        <m:r>
                          <a:rPr lang="fr-CA" sz="1400" b="0" i="1" smtClean="0">
                            <a:latin typeface="Cambria Math" panose="02040503050406030204" pitchFamily="18" charset="0"/>
                            <a:ea typeface="Cambria Math" panose="02040503050406030204" pitchFamily="18" charset="0"/>
                          </a:rPr>
                          <m:t>∅</m:t>
                        </m:r>
                      </m:e>
                      <m:sub>
                        <m:r>
                          <a:rPr lang="fr-CA" sz="1400" b="0" i="1" smtClean="0">
                            <a:latin typeface="Cambria Math" panose="02040503050406030204" pitchFamily="18" charset="0"/>
                            <a:ea typeface="Cambria Math" panose="02040503050406030204" pitchFamily="18" charset="0"/>
                          </a:rPr>
                          <m:t>𝑢</m:t>
                        </m:r>
                      </m:sub>
                    </m:sSub>
                    <m:sSub>
                      <m:sSubPr>
                        <m:ctrlPr>
                          <a:rPr lang="fr-CA" sz="1400" b="0" i="1" smtClean="0">
                            <a:latin typeface="Cambria Math" panose="02040503050406030204" pitchFamily="18" charset="0"/>
                            <a:ea typeface="Cambria Math" panose="02040503050406030204" pitchFamily="18" charset="0"/>
                          </a:rPr>
                        </m:ctrlPr>
                      </m:sSubPr>
                      <m:e>
                        <m:r>
                          <a:rPr lang="fr-CA" sz="1400" b="0" i="1" smtClean="0">
                            <a:latin typeface="Cambria Math" panose="02040503050406030204" pitchFamily="18" charset="0"/>
                            <a:ea typeface="Cambria Math" panose="02040503050406030204" pitchFamily="18" charset="0"/>
                          </a:rPr>
                          <m:t>𝐹</m:t>
                        </m:r>
                      </m:e>
                      <m:sub>
                        <m:r>
                          <a:rPr lang="fr-CA" sz="1400" b="0" i="1" smtClean="0">
                            <a:latin typeface="Cambria Math" panose="02040503050406030204" pitchFamily="18" charset="0"/>
                            <a:ea typeface="Cambria Math" panose="02040503050406030204" pitchFamily="18" charset="0"/>
                          </a:rPr>
                          <m:t>𝑤𝑢</m:t>
                        </m:r>
                      </m:sub>
                    </m:sSub>
                    <m:r>
                      <a:rPr lang="fr-CA" sz="1400" b="0" i="1" smtClean="0">
                        <a:latin typeface="Cambria Math" panose="02040503050406030204" pitchFamily="18" charset="0"/>
                        <a:ea typeface="Cambria Math" panose="02040503050406030204" pitchFamily="18" charset="0"/>
                      </a:rPr>
                      <m:t>=0,75∙165 </m:t>
                    </m:r>
                    <m:r>
                      <a:rPr lang="fr-CA" sz="1400" b="0" i="1" smtClean="0">
                        <a:latin typeface="Cambria Math" panose="02040503050406030204" pitchFamily="18" charset="0"/>
                        <a:ea typeface="Cambria Math" panose="02040503050406030204" pitchFamily="18" charset="0"/>
                      </a:rPr>
                      <m:t>𝑀𝑃𝑎</m:t>
                    </m:r>
                    <m:r>
                      <a:rPr lang="fr-CA" sz="1400" b="0" i="1" smtClean="0">
                        <a:latin typeface="Cambria Math" panose="02040503050406030204" pitchFamily="18" charset="0"/>
                        <a:ea typeface="Cambria Math" panose="02040503050406030204" pitchFamily="18" charset="0"/>
                      </a:rPr>
                      <m:t>=123,7 </m:t>
                    </m:r>
                    <m:r>
                      <a:rPr lang="fr-CA" sz="1400" b="0" i="1" smtClean="0">
                        <a:latin typeface="Cambria Math" panose="02040503050406030204" pitchFamily="18" charset="0"/>
                        <a:ea typeface="Cambria Math" panose="02040503050406030204" pitchFamily="18" charset="0"/>
                      </a:rPr>
                      <m:t>𝑀𝑃𝑎</m:t>
                    </m:r>
                    <m:r>
                      <a:rPr lang="fr-CA" sz="1400" b="0" i="1" smtClean="0">
                        <a:latin typeface="Cambria Math" panose="02040503050406030204" pitchFamily="18" charset="0"/>
                        <a:ea typeface="Cambria Math" panose="02040503050406030204" pitchFamily="18" charset="0"/>
                      </a:rPr>
                      <m:t>∴</m:t>
                    </m:r>
                    <m:r>
                      <a:rPr lang="fr-CA" sz="1400" b="0" i="1" smtClean="0">
                        <a:latin typeface="Cambria Math" panose="02040503050406030204" pitchFamily="18" charset="0"/>
                        <a:ea typeface="Cambria Math" panose="02040503050406030204" pitchFamily="18" charset="0"/>
                      </a:rPr>
                      <m:t>𝑂𝑘</m:t>
                    </m:r>
                  </m:oMath>
                </a14:m>
                <a:endParaRPr lang="fr-CA" sz="1400" b="0" dirty="0"/>
              </a:p>
              <a:p>
                <a:pPr marL="285750" indent="-285750">
                  <a:lnSpc>
                    <a:spcPct val="150000"/>
                  </a:lnSpc>
                  <a:buFont typeface="Arial" panose="020B0604020202020204" pitchFamily="34" charset="0"/>
                  <a:buChar char="•"/>
                </a:pPr>
                <a:r>
                  <a:rPr lang="fr-CA" sz="1500" dirty="0"/>
                  <a:t>La corde inférieure est sollicitée à </a:t>
                </a:r>
                <a14:m>
                  <m:oMath xmlns:m="http://schemas.openxmlformats.org/officeDocument/2006/math">
                    <m:f>
                      <m:fPr>
                        <m:ctrlPr>
                          <a:rPr lang="fr-CA" sz="1500" i="1" smtClean="0">
                            <a:latin typeface="Cambria Math" panose="02040503050406030204" pitchFamily="18" charset="0"/>
                          </a:rPr>
                        </m:ctrlPr>
                      </m:fPr>
                      <m:num>
                        <m:r>
                          <a:rPr lang="fr-CA" sz="1500" b="0" i="1" smtClean="0">
                            <a:latin typeface="Cambria Math" panose="02040503050406030204" pitchFamily="18" charset="0"/>
                          </a:rPr>
                          <m:t>114,2 </m:t>
                        </m:r>
                        <m:r>
                          <a:rPr lang="fr-CA" sz="1500" b="0" i="1" smtClean="0">
                            <a:latin typeface="Cambria Math" panose="02040503050406030204" pitchFamily="18" charset="0"/>
                          </a:rPr>
                          <m:t>𝑀𝑃𝑎</m:t>
                        </m:r>
                      </m:num>
                      <m:den>
                        <m:r>
                          <a:rPr lang="fr-CA" sz="1500" b="0" i="1" smtClean="0">
                            <a:latin typeface="Cambria Math" panose="02040503050406030204" pitchFamily="18" charset="0"/>
                          </a:rPr>
                          <m:t>123,7 </m:t>
                        </m:r>
                        <m:r>
                          <a:rPr lang="fr-CA" sz="1500" b="0" i="1" smtClean="0">
                            <a:latin typeface="Cambria Math" panose="02040503050406030204" pitchFamily="18" charset="0"/>
                          </a:rPr>
                          <m:t>𝑀𝑃𝑎</m:t>
                        </m:r>
                      </m:den>
                    </m:f>
                    <m:r>
                      <a:rPr lang="fr-CA" sz="1500" b="0" i="1" smtClean="0">
                        <a:latin typeface="Cambria Math" panose="02040503050406030204" pitchFamily="18" charset="0"/>
                      </a:rPr>
                      <m:t>=92,3 %</m:t>
                    </m:r>
                  </m:oMath>
                </a14:m>
                <a:endParaRPr lang="fr-CA" sz="1500" dirty="0"/>
              </a:p>
              <a:p>
                <a:pPr>
                  <a:lnSpc>
                    <a:spcPct val="150000"/>
                  </a:lnSpc>
                </a:pPr>
                <a:r>
                  <a:rPr lang="fr-CA" sz="1500" b="0" dirty="0"/>
                  <a:t>La corde inférieure est adéquate pour résister aux charges de conception.</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681163"/>
                <a:ext cx="10386254" cy="4041258"/>
              </a:xfrm>
              <a:blipFill>
                <a:blip r:embed="rId7"/>
                <a:stretch>
                  <a:fillRect l="-1115" t="-1961"/>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dirty="0"/>
              <a:t>Étape 3. Résistance en traction de la corde inférieure</a:t>
            </a:r>
          </a:p>
        </p:txBody>
      </p:sp>
    </p:spTree>
    <p:extLst>
      <p:ext uri="{BB962C8B-B14F-4D97-AF65-F5344CB8AC3E}">
        <p14:creationId xmlns:p14="http://schemas.microsoft.com/office/powerpoint/2010/main" val="32800680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64</a:t>
            </a:fld>
            <a:endParaRPr lang="fr-FR" dirty="0"/>
          </a:p>
        </p:txBody>
      </p:sp>
      <p:sp>
        <p:nvSpPr>
          <p:cNvPr id="4" name="Espace réservé du texte 3"/>
          <p:cNvSpPr>
            <a:spLocks noGrp="1"/>
          </p:cNvSpPr>
          <p:nvPr>
            <p:ph type="body" idx="1"/>
            <p:custDataLst>
              <p:tags r:id="rId3"/>
            </p:custDataLst>
          </p:nvPr>
        </p:nvSpPr>
        <p:spPr/>
        <p:txBody>
          <a:bodyPr/>
          <a:lstStyle/>
          <a:p>
            <a:r>
              <a:rPr lang="fr-CA" dirty="0"/>
              <a:t>Les diagonales sont des éléments qui travaillent principalement en compression ou en traction et qui sont soudés à leurs extrémités aux cordes principales. </a:t>
            </a:r>
          </a:p>
          <a:p>
            <a:r>
              <a:rPr lang="fr-CA" dirty="0"/>
              <a:t>En plus de reprendre les efforts axiaux, ces membrures servent également à contreventer la corde supérieure contre le flambement hors plan. À cet effet, l’article </a:t>
            </a:r>
            <a:r>
              <a:rPr lang="fr-CA" b="1" dirty="0"/>
              <a:t>[CSA S7:23 8.6.1.1]</a:t>
            </a:r>
            <a:r>
              <a:rPr lang="fr-CA" dirty="0"/>
              <a:t> indique qu’une charge latérale correspondant à 1 % de l’effort de compression pondéré dans la corde supérieure doit être appliquée dans la direction latérale au point de jonction des diagonales et de la corde. Cette charge doit être appliquée aux ÉLUL en sus des autres charges déjà appliquées et peut agir dans un sens ou dans l’autre.</a:t>
            </a:r>
          </a:p>
          <a:p>
            <a:r>
              <a:rPr lang="fr-CA" dirty="0"/>
              <a:t>Pour la combinaison de charge ÉLUL1 avec piétons, qui donne les efforts axiaux les plus importants dans les diagonales et la corde supérieure, nous allons vérifier la résistance de la diagonale qui a l’effort de compression le plus élevé, et les diagonales près du centre où la charge transversale permettant de retenir la corde supérieure est la plus élevée.</a:t>
            </a:r>
          </a:p>
        </p:txBody>
      </p:sp>
      <p:sp>
        <p:nvSpPr>
          <p:cNvPr id="5" name="Titre 4"/>
          <p:cNvSpPr>
            <a:spLocks noGrp="1"/>
          </p:cNvSpPr>
          <p:nvPr>
            <p:ph type="title"/>
            <p:custDataLst>
              <p:tags r:id="rId4"/>
            </p:custDataLst>
          </p:nvPr>
        </p:nvSpPr>
        <p:spPr/>
        <p:txBody>
          <a:bodyPr>
            <a:normAutofit/>
          </a:bodyPr>
          <a:lstStyle/>
          <a:p>
            <a:r>
              <a:rPr lang="fr-CA"/>
              <a:t>Étape 3. </a:t>
            </a:r>
            <a:r>
              <a:rPr lang="fr-CA" dirty="0"/>
              <a:t>Résistance des diagonales</a:t>
            </a:r>
          </a:p>
        </p:txBody>
      </p:sp>
    </p:spTree>
    <p:extLst>
      <p:ext uri="{BB962C8B-B14F-4D97-AF65-F5344CB8AC3E}">
        <p14:creationId xmlns:p14="http://schemas.microsoft.com/office/powerpoint/2010/main" val="9596790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65</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2"/>
                <a:ext cx="10513982" cy="4315199"/>
              </a:xfrm>
            </p:spPr>
            <p:txBody>
              <a:bodyPr>
                <a:noAutofit/>
              </a:bodyPr>
              <a:lstStyle/>
              <a:p>
                <a:r>
                  <a:rPr lang="fr-CA" dirty="0"/>
                  <a:t>Les étapes suivantes doivent être suivies afin de déterminer la résistance au flambement global des diagonales. La résistance au flambement global des diagonales est vérifiée en supposant une membrure rotulée retenue aux 2 extrémités. Cette approche est jugée conservatrice.   </a:t>
                </a:r>
              </a:p>
              <a:p>
                <a:r>
                  <a:rPr lang="fr-CA" b="1" u="sng" dirty="0"/>
                  <a:t>1- On détermine d’abord si les parois du profilé 152 x 152 x 12,7 peuvent voiler localement</a:t>
                </a:r>
                <a:r>
                  <a:rPr lang="fr-CA" b="1" dirty="0"/>
                  <a:t> [CSA S6:19 17.9.1.1] </a:t>
                </a:r>
              </a:p>
              <a:p>
                <a:r>
                  <a:rPr lang="fr-CA" i="1" u="sng" dirty="0"/>
                  <a:t>1.1 – On détermine l’élancement de la paroi</a:t>
                </a:r>
              </a:p>
              <a:p>
                <a:r>
                  <a:rPr lang="fr-CA" dirty="0"/>
                  <a:t>L’élancement d’une paroi retenue à ces 2 rives soumises à une contrainte de compression uniforme est déterminé selon l’article </a:t>
                </a:r>
                <a:r>
                  <a:rPr lang="fr-CA" b="1" dirty="0"/>
                  <a:t>[CSA S6:19 17.9.1.2.3]</a:t>
                </a:r>
                <a:r>
                  <a:rPr lang="fr-CA" dirty="0"/>
                  <a:t>. </a:t>
                </a:r>
              </a:p>
              <a:p>
                <a:pPr marL="285750" indent="-285750">
                  <a:lnSpc>
                    <a:spcPct val="150000"/>
                  </a:lnSpc>
                  <a:buFont typeface="Arial" panose="020B0604020202020204" pitchFamily="34" charset="0"/>
                  <a:buChar char="•"/>
                </a:pPr>
                <a14:m>
                  <m:oMath xmlns:m="http://schemas.openxmlformats.org/officeDocument/2006/math">
                    <m:r>
                      <a:rPr lang="fr-CA" i="1" smtClean="0">
                        <a:latin typeface="Cambria Math" panose="02040503050406030204" pitchFamily="18" charset="0"/>
                        <a:ea typeface="Cambria Math" panose="02040503050406030204" pitchFamily="18" charset="0"/>
                      </a:rPr>
                      <m:t>𝜆</m:t>
                    </m:r>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𝑚𝑏</m:t>
                        </m:r>
                      </m:num>
                      <m:den>
                        <m:r>
                          <a:rPr lang="fr-CA" b="0" i="1" smtClean="0">
                            <a:latin typeface="Cambria Math" panose="02040503050406030204" pitchFamily="18" charset="0"/>
                            <a:ea typeface="Cambria Math" panose="02040503050406030204" pitchFamily="18" charset="0"/>
                          </a:rPr>
                          <m:t>𝑡</m:t>
                        </m:r>
                      </m:den>
                    </m:f>
                  </m:oMath>
                </a14:m>
                <a:r>
                  <a:rPr lang="fr-CA" dirty="0"/>
                  <a:t> où </a:t>
                </a:r>
                <a14:m>
                  <m:oMath xmlns:m="http://schemas.openxmlformats.org/officeDocument/2006/math">
                    <m:r>
                      <a:rPr lang="fr-CA" b="0" i="1" smtClean="0">
                        <a:latin typeface="Cambria Math" panose="02040503050406030204" pitchFamily="18" charset="0"/>
                      </a:rPr>
                      <m:t>𝑚</m:t>
                    </m:r>
                    <m:r>
                      <a:rPr lang="fr-CA" b="0" i="1" smtClean="0">
                        <a:latin typeface="Cambria Math" panose="02040503050406030204" pitchFamily="18" charset="0"/>
                      </a:rPr>
                      <m:t>=1,25+</m:t>
                    </m:r>
                    <m:f>
                      <m:fPr>
                        <m:ctrlPr>
                          <a:rPr lang="fr-CA" b="0" i="1" smtClean="0">
                            <a:latin typeface="Cambria Math" panose="02040503050406030204" pitchFamily="18" charset="0"/>
                          </a:rPr>
                        </m:ctrlPr>
                      </m:fPr>
                      <m:num>
                        <m:r>
                          <a:rPr lang="fr-CA" b="0" i="1" smtClean="0">
                            <a:latin typeface="Cambria Math" panose="02040503050406030204" pitchFamily="18" charset="0"/>
                          </a:rPr>
                          <m:t>0,4</m:t>
                        </m:r>
                        <m:d>
                          <m:dPr>
                            <m:ctrlPr>
                              <a:rPr lang="fr-CA" b="0" i="1" smtClean="0">
                                <a:latin typeface="Cambria Math" panose="02040503050406030204" pitchFamily="18" charset="0"/>
                              </a:rPr>
                            </m:ctrlPr>
                          </m:dPr>
                          <m:e>
                            <m:f>
                              <m:fPr>
                                <m:type m:val="lin"/>
                                <m:ctrlPr>
                                  <a:rPr lang="fr-CA" b="0" i="1" smtClean="0">
                                    <a:latin typeface="Cambria Math" panose="02040503050406030204" pitchFamily="18" charset="0"/>
                                  </a:rPr>
                                </m:ctrlPr>
                              </m:fPr>
                              <m:num>
                                <m:r>
                                  <a:rPr lang="fr-CA" b="0" i="1" smtClean="0">
                                    <a:latin typeface="Cambria Math" panose="02040503050406030204" pitchFamily="18" charset="0"/>
                                  </a:rPr>
                                  <m:t>𝑎</m:t>
                                </m:r>
                              </m:num>
                              <m:den>
                                <m:r>
                                  <a:rPr lang="fr-CA" b="0" i="1" smtClean="0">
                                    <a:latin typeface="Cambria Math" panose="02040503050406030204" pitchFamily="18" charset="0"/>
                                  </a:rPr>
                                  <m:t>𝑤</m:t>
                                </m:r>
                              </m:den>
                            </m:f>
                          </m:e>
                        </m:d>
                      </m:num>
                      <m:den>
                        <m:d>
                          <m:dPr>
                            <m:ctrlPr>
                              <a:rPr lang="fr-CA" b="0" i="1" smtClean="0">
                                <a:latin typeface="Cambria Math" panose="02040503050406030204" pitchFamily="18" charset="0"/>
                              </a:rPr>
                            </m:ctrlPr>
                          </m:dPr>
                          <m:e>
                            <m:f>
                              <m:fPr>
                                <m:type m:val="lin"/>
                                <m:ctrlPr>
                                  <a:rPr lang="fr-CA" b="0" i="1" smtClean="0">
                                    <a:latin typeface="Cambria Math" panose="02040503050406030204" pitchFamily="18" charset="0"/>
                                  </a:rPr>
                                </m:ctrlPr>
                              </m:fPr>
                              <m:num>
                                <m:r>
                                  <a:rPr lang="fr-CA" b="0" i="1" smtClean="0">
                                    <a:latin typeface="Cambria Math" panose="02040503050406030204" pitchFamily="18" charset="0"/>
                                  </a:rPr>
                                  <m:t>𝑏</m:t>
                                </m:r>
                              </m:num>
                              <m:den>
                                <m:r>
                                  <a:rPr lang="fr-CA" b="0" i="1" smtClean="0">
                                    <a:latin typeface="Cambria Math" panose="02040503050406030204" pitchFamily="18" charset="0"/>
                                  </a:rPr>
                                  <m:t>𝑡</m:t>
                                </m:r>
                              </m:den>
                            </m:f>
                          </m:e>
                        </m:d>
                      </m:den>
                    </m:f>
                    <m:r>
                      <a:rPr lang="fr-CA" b="0" i="1" smtClean="0">
                        <a:latin typeface="Cambria Math" panose="02040503050406030204" pitchFamily="18" charset="0"/>
                        <a:ea typeface="Cambria Math" panose="02040503050406030204" pitchFamily="18" charset="0"/>
                      </a:rPr>
                      <m:t>≤1,65</m:t>
                    </m:r>
                  </m:oMath>
                </a14:m>
                <a:r>
                  <a:rPr lang="fr-CA" dirty="0"/>
                  <a:t> Lorsque b/t </a:t>
                </a:r>
                <a:r>
                  <a:rPr lang="fr-CA" dirty="0">
                    <a:latin typeface="Calibri" panose="020F0502020204030204" pitchFamily="34" charset="0"/>
                    <a:cs typeface="Calibri" panose="020F0502020204030204" pitchFamily="34" charset="0"/>
                  </a:rPr>
                  <a:t>≥ </a:t>
                </a:r>
                <a:r>
                  <a:rPr lang="fr-CA" dirty="0"/>
                  <a:t>a/w</a:t>
                </a:r>
              </a:p>
              <a:p>
                <a:r>
                  <a:rPr lang="fr-CA" dirty="0"/>
                  <a:t>Les dimensions suivantes sont utilisées pour calculer l’élancement des parois </a:t>
                </a:r>
                <a:r>
                  <a:rPr lang="fr-CA" b="1" dirty="0"/>
                  <a:t>[CSA S6:19 Figure 17.1] </a:t>
                </a:r>
                <a:endParaRPr lang="fr-CA" dirty="0"/>
              </a:p>
              <a:p>
                <a:pPr marL="285750" indent="-285750">
                  <a:buFont typeface="Arial" panose="020B0604020202020204" pitchFamily="34" charset="0"/>
                  <a:buChar char="•"/>
                </a:pPr>
                <a:r>
                  <a:rPr lang="fr-CA" dirty="0"/>
                  <a:t>a = b = 152,4 mm – 12,7 mm = 139,7 mm</a:t>
                </a:r>
              </a:p>
              <a:p>
                <a:pPr marL="285750" indent="-285750">
                  <a:buFont typeface="Arial" panose="020B0604020202020204" pitchFamily="34" charset="0"/>
                  <a:buChar char="•"/>
                </a:pPr>
                <a:r>
                  <a:rPr lang="fr-CA" dirty="0"/>
                  <a:t>t = w = 12,7 mm</a:t>
                </a:r>
              </a:p>
              <a:p>
                <a:pPr marL="285750" indent="-285750">
                  <a:buFont typeface="Arial" panose="020B0604020202020204" pitchFamily="34" charset="0"/>
                  <a:buChar char="•"/>
                </a:pPr>
                <a:r>
                  <a:rPr lang="fr-CA" dirty="0"/>
                  <a:t>a/w = b/t = 139,7 mm / 12,7 mm = 11</a:t>
                </a:r>
              </a:p>
              <a:p>
                <a:pPr marL="285750" indent="-285750">
                  <a:buFont typeface="Arial" panose="020B0604020202020204" pitchFamily="34" charset="0"/>
                  <a:buChar char="•"/>
                </a:pPr>
                <a:r>
                  <a:rPr lang="fr-CA" dirty="0"/>
                  <a:t>m=1,25 + 0,4 (11/11)=1,65</a:t>
                </a:r>
              </a:p>
              <a:p>
                <a:pPr marL="285750" indent="-285750">
                  <a:lnSpc>
                    <a:spcPct val="110000"/>
                  </a:lnSpc>
                  <a:buFont typeface="Arial" panose="020B0604020202020204" pitchFamily="34" charset="0"/>
                  <a:buChar char="•"/>
                </a:pPr>
                <a14:m>
                  <m:oMath xmlns:m="http://schemas.openxmlformats.org/officeDocument/2006/math">
                    <m:r>
                      <a:rPr lang="fr-CA" i="1" smtClean="0">
                        <a:latin typeface="Cambria Math" panose="02040503050406030204" pitchFamily="18" charset="0"/>
                        <a:ea typeface="Cambria Math" panose="02040503050406030204" pitchFamily="18" charset="0"/>
                      </a:rPr>
                      <m:t>𝜆</m:t>
                    </m:r>
                    <m:r>
                      <a:rPr lang="fr-CA" b="0" i="1" smtClean="0">
                        <a:latin typeface="Cambria Math" panose="02040503050406030204" pitchFamily="18" charset="0"/>
                        <a:ea typeface="Cambria Math" panose="02040503050406030204" pitchFamily="18" charset="0"/>
                      </a:rPr>
                      <m:t>=1,65∙11=18,15</m:t>
                    </m:r>
                  </m:oMath>
                </a14:m>
                <a:r>
                  <a:rPr lang="fr-CA" dirty="0"/>
                  <a:t> </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8"/>
                </p:custDataLst>
              </p:nvPr>
            </p:nvSpPr>
            <p:spPr>
              <a:xfrm>
                <a:off x="839788" y="1681162"/>
                <a:ext cx="10513982" cy="4315199"/>
              </a:xfrm>
              <a:blipFill>
                <a:blip r:embed="rId9"/>
                <a:stretch>
                  <a:fillRect l="-1218" t="-2119" r="-638" b="-7203"/>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des diagonales</a:t>
            </a:r>
          </a:p>
        </p:txBody>
      </p:sp>
      <p:grpSp>
        <p:nvGrpSpPr>
          <p:cNvPr id="6" name="Group 3">
            <a:extLst>
              <a:ext uri="{FF2B5EF4-FFF2-40B4-BE49-F238E27FC236}">
                <a16:creationId xmlns:a16="http://schemas.microsoft.com/office/drawing/2014/main" id="{1CB2FDA5-737C-6226-2232-B789338A4F1C}"/>
              </a:ext>
            </a:extLst>
          </p:cNvPr>
          <p:cNvGrpSpPr>
            <a:grpSpLocks noChangeAspect="1"/>
          </p:cNvGrpSpPr>
          <p:nvPr>
            <p:custDataLst>
              <p:tags r:id="rId5"/>
            </p:custDataLst>
          </p:nvPr>
        </p:nvGrpSpPr>
        <p:grpSpPr bwMode="auto">
          <a:xfrm>
            <a:off x="7976486" y="3188301"/>
            <a:ext cx="4215514" cy="2808060"/>
            <a:chOff x="1378" y="520"/>
            <a:chExt cx="4924" cy="3280"/>
          </a:xfrm>
        </p:grpSpPr>
        <p:sp>
          <p:nvSpPr>
            <p:cNvPr id="7" name="AutoShape 2">
              <a:extLst>
                <a:ext uri="{FF2B5EF4-FFF2-40B4-BE49-F238E27FC236}">
                  <a16:creationId xmlns:a16="http://schemas.microsoft.com/office/drawing/2014/main" id="{FF3940BD-1856-F5E7-7FCD-8CC4327FB1DB}"/>
                </a:ext>
              </a:extLst>
            </p:cNvPr>
            <p:cNvSpPr>
              <a:spLocks noChangeAspect="1" noChangeArrowheads="1" noTextEdit="1"/>
            </p:cNvSpPr>
            <p:nvPr/>
          </p:nvSpPr>
          <p:spPr bwMode="auto">
            <a:xfrm>
              <a:off x="1378" y="520"/>
              <a:ext cx="4924" cy="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8" name="Picture 4">
              <a:extLst>
                <a:ext uri="{FF2B5EF4-FFF2-40B4-BE49-F238E27FC236}">
                  <a16:creationId xmlns:a16="http://schemas.microsoft.com/office/drawing/2014/main" id="{4653D146-9A75-07A0-0D67-0E9A5E772CFF}"/>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8" y="520"/>
              <a:ext cx="4930" cy="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007750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66</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2"/>
                <a:ext cx="10513982" cy="4675187"/>
              </a:xfrm>
            </p:spPr>
            <p:txBody>
              <a:bodyPr>
                <a:normAutofit/>
              </a:bodyPr>
              <a:lstStyle/>
              <a:p>
                <a:r>
                  <a:rPr lang="fr-CA" i="1" u="sng" dirty="0"/>
                  <a:t>1.2 - On détermine la contrainte limite pour la paroi</a:t>
                </a:r>
              </a:p>
              <a:p>
                <a:r>
                  <a:rPr lang="fr-CA" dirty="0"/>
                  <a:t>Peu importe s’il y a présence de soudure dans la paroi, tel qu’indiqué à l’article </a:t>
                </a:r>
                <a:r>
                  <a:rPr lang="fr-CA" b="1" dirty="0"/>
                  <a:t>[CSA S6:19 17.9.1.2.1]</a:t>
                </a:r>
                <a:r>
                  <a:rPr lang="fr-CA" dirty="0"/>
                  <a:t>, on utilise F</a:t>
                </a:r>
                <a:r>
                  <a:rPr lang="fr-CA" baseline="-25000" dirty="0"/>
                  <a:t>0</a:t>
                </a:r>
                <a:r>
                  <a:rPr lang="fr-CA" dirty="0"/>
                  <a:t>=F</a:t>
                </a:r>
                <a:r>
                  <a:rPr lang="fr-CA" baseline="-25000" dirty="0"/>
                  <a:t>y</a:t>
                </a:r>
                <a:r>
                  <a:rPr lang="fr-CA" dirty="0"/>
                  <a:t> pour déterminer la contrainte de voilement locale des parois. Les soudures sont prises en compte ultérieurement.</a:t>
                </a:r>
              </a:p>
              <a:p>
                <a:r>
                  <a:rPr lang="fr-CA" i="1" u="sng" dirty="0"/>
                  <a:t>1.3 - On détermine l’élancement normalisé</a:t>
                </a:r>
              </a:p>
              <a:p>
                <a:r>
                  <a:rPr lang="fr-CA" dirty="0"/>
                  <a:t>L’élancement normalisé est déterminé selon l’article </a:t>
                </a:r>
                <a:r>
                  <a:rPr lang="fr-CA" b="1" dirty="0"/>
                  <a:t>[CSA S6:19 17.11.2.1] </a:t>
                </a:r>
                <a:r>
                  <a:rPr lang="fr-CA" dirty="0"/>
                  <a:t>avec </a:t>
                </a:r>
              </a:p>
              <a:p>
                <a:pPr marL="285750" indent="-285750">
                  <a:lnSpc>
                    <a:spcPct val="100000"/>
                  </a:lnSpc>
                  <a:buFont typeface="Arial" panose="020B0604020202020204" pitchFamily="34" charset="0"/>
                  <a:buChar char="•"/>
                </a:pPr>
                <a14:m>
                  <m:oMath xmlns:m="http://schemas.openxmlformats.org/officeDocument/2006/math">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𝜆</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num>
                          <m:den>
                            <m:r>
                              <a:rPr lang="fr-CA" b="0" i="1" smtClean="0">
                                <a:latin typeface="Cambria Math" panose="02040503050406030204" pitchFamily="18" charset="0"/>
                              </a:rPr>
                              <m:t>𝐸</m:t>
                            </m:r>
                          </m:den>
                        </m:f>
                      </m:e>
                    </m:rad>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18,15</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r>
                              <a:rPr lang="fr-CA" b="0" i="1" smtClean="0">
                                <a:latin typeface="Cambria Math" panose="02040503050406030204" pitchFamily="18" charset="0"/>
                              </a:rPr>
                              <m:t>240 </m:t>
                            </m:r>
                            <m:r>
                              <a:rPr lang="fr-CA" b="0" i="1" smtClean="0">
                                <a:latin typeface="Cambria Math" panose="02040503050406030204" pitchFamily="18" charset="0"/>
                              </a:rPr>
                              <m:t>𝑀𝑃𝑎</m:t>
                            </m:r>
                          </m:num>
                          <m:den>
                            <m:r>
                              <a:rPr lang="fr-CA" b="0" i="1" smtClean="0">
                                <a:latin typeface="Cambria Math" panose="02040503050406030204" pitchFamily="18" charset="0"/>
                              </a:rPr>
                              <m:t>70000 </m:t>
                            </m:r>
                            <m:r>
                              <a:rPr lang="fr-CA" b="0" i="1" smtClean="0">
                                <a:latin typeface="Cambria Math" panose="02040503050406030204" pitchFamily="18" charset="0"/>
                              </a:rPr>
                              <m:t>𝑀𝑃𝑎</m:t>
                            </m:r>
                          </m:den>
                        </m:f>
                      </m:e>
                    </m:rad>
                    <m:r>
                      <a:rPr lang="fr-CA" b="0" i="1" smtClean="0">
                        <a:latin typeface="Cambria Math" panose="02040503050406030204" pitchFamily="18" charset="0"/>
                      </a:rPr>
                      <m:t>=0,338</m:t>
                    </m:r>
                  </m:oMath>
                </a14:m>
                <a:r>
                  <a:rPr lang="fr-CA" dirty="0"/>
                  <a:t> </a:t>
                </a:r>
              </a:p>
              <a:p>
                <a:pPr>
                  <a:lnSpc>
                    <a:spcPct val="100000"/>
                  </a:lnSpc>
                </a:pPr>
                <a:r>
                  <a:rPr lang="fr-CA" i="1" u="sng" dirty="0"/>
                  <a:t>1.4 – On détermine la contrainte de voilement normalisée</a:t>
                </a:r>
              </a:p>
              <a:p>
                <a:pPr>
                  <a:lnSpc>
                    <a:spcPct val="100000"/>
                  </a:lnSpc>
                </a:pPr>
                <a:r>
                  <a:rPr lang="fr-CA" dirty="0"/>
                  <a:t>La contrainte de voilement normalisée est déterminée selon l’article </a:t>
                </a:r>
                <a:r>
                  <a:rPr lang="fr-CA" b="1" dirty="0"/>
                  <a:t>[CSA S6:19 17.11.2.3] </a:t>
                </a:r>
                <a:r>
                  <a:rPr lang="fr-CA" dirty="0"/>
                  <a:t>avec</a:t>
                </a:r>
              </a:p>
              <a:p>
                <a:pPr marL="285750" indent="-285750">
                  <a:lnSpc>
                    <a:spcPct val="100000"/>
                  </a:lnSpc>
                  <a:buFont typeface="Arial" panose="020B0604020202020204" pitchFamily="34" charset="0"/>
                  <a:buChar char="•"/>
                </a:pPr>
                <a:r>
                  <a:rPr lang="fr-CA" dirty="0"/>
                  <a:t>a = 0,2 pour les alliages avec traitement T5 à T10 non soudés</a:t>
                </a:r>
              </a:p>
              <a:p>
                <a:pPr marL="285750" indent="-285750">
                  <a:lnSpc>
                    <a:spcPct val="100000"/>
                  </a:lnSpc>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e>
                      <m:sub>
                        <m:r>
                          <a:rPr lang="fr-CA" b="0" i="1" smtClean="0">
                            <a:latin typeface="Cambria Math" panose="02040503050406030204" pitchFamily="18" charset="0"/>
                          </a:rPr>
                          <m:t>0</m:t>
                        </m:r>
                      </m:sub>
                    </m:sSub>
                  </m:oMath>
                </a14:m>
                <a:r>
                  <a:rPr lang="fr-CA" dirty="0"/>
                  <a:t>=0,5 pour les parois </a:t>
                </a:r>
              </a:p>
              <a:p>
                <a:pPr>
                  <a:lnSpc>
                    <a:spcPct val="100000"/>
                  </a:lnSpc>
                </a:pPr>
                <a:r>
                  <a:rPr lang="fr-CA" dirty="0"/>
                  <a:t>Puisque </a:t>
                </a:r>
                <a14:m>
                  <m:oMath xmlns:m="http://schemas.openxmlformats.org/officeDocument/2006/math">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r>
                      <a:rPr lang="fr-CA" i="1" smtClean="0">
                        <a:latin typeface="Cambria Math" panose="02040503050406030204" pitchFamily="18" charset="0"/>
                        <a:ea typeface="Cambria Math" panose="02040503050406030204" pitchFamily="18" charset="0"/>
                      </a:rPr>
                      <m:t>≤</m:t>
                    </m:r>
                    <m:sSub>
                      <m:sSubPr>
                        <m:ctrlPr>
                          <a:rPr lang="fr-CA" i="1" smtClean="0">
                            <a:latin typeface="Cambria Math" panose="02040503050406030204" pitchFamily="18" charset="0"/>
                            <a:ea typeface="Cambria Math" panose="02040503050406030204" pitchFamily="18" charset="0"/>
                          </a:rPr>
                        </m:ctrlPr>
                      </m:sSubPr>
                      <m:e>
                        <m:acc>
                          <m:accPr>
                            <m:chr m:val="̅"/>
                            <m:ctrlPr>
                              <a:rPr lang="fr-CA" i="1" smtClean="0">
                                <a:latin typeface="Cambria Math" panose="02040503050406030204" pitchFamily="18" charset="0"/>
                                <a:ea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e>
                      <m:sub>
                        <m:r>
                          <a:rPr lang="fr-CA" b="0" i="1" smtClean="0">
                            <a:latin typeface="Cambria Math" panose="02040503050406030204" pitchFamily="18" charset="0"/>
                            <a:ea typeface="Cambria Math" panose="02040503050406030204" pitchFamily="18" charset="0"/>
                          </a:rPr>
                          <m:t>0</m:t>
                        </m:r>
                      </m:sub>
                    </m:sSub>
                  </m:oMath>
                </a14:m>
                <a:r>
                  <a:rPr lang="fr-CA" dirty="0"/>
                  <a:t>, il n’y aura pas de voilement local, la contrainte de voilement normalisée, </a:t>
                </a:r>
                <a14:m>
                  <m:oMath xmlns:m="http://schemas.openxmlformats.org/officeDocument/2006/math">
                    <m:acc>
                      <m:accPr>
                        <m:chr m:val="̅"/>
                        <m:ctrlPr>
                          <a:rPr lang="fr-CA" i="1" smtClean="0">
                            <a:latin typeface="Cambria Math" panose="02040503050406030204" pitchFamily="18" charset="0"/>
                          </a:rPr>
                        </m:ctrlPr>
                      </m:accPr>
                      <m:e>
                        <m:r>
                          <a:rPr lang="fr-CA" b="0" i="1" smtClean="0">
                            <a:latin typeface="Cambria Math" panose="02040503050406030204" pitchFamily="18" charset="0"/>
                          </a:rPr>
                          <m:t>𝐹</m:t>
                        </m:r>
                      </m:e>
                    </m:acc>
                  </m:oMath>
                </a14:m>
                <a:r>
                  <a:rPr lang="fr-CA" dirty="0"/>
                  <a:t>, est égale à 1,0 et </a:t>
                </a:r>
                <a:r>
                  <a:rPr lang="fr-CA" dirty="0" err="1"/>
                  <a:t>F</a:t>
                </a:r>
                <a:r>
                  <a:rPr lang="fr-CA" baseline="-25000" dirty="0" err="1"/>
                  <a:t>c</a:t>
                </a:r>
                <a:r>
                  <a:rPr lang="fr-CA" dirty="0"/>
                  <a:t>=F</a:t>
                </a:r>
                <a:r>
                  <a:rPr lang="fr-CA" baseline="-25000" dirty="0"/>
                  <a:t>y</a:t>
                </a:r>
                <a:endParaRPr lang="fr-CA" dirty="0"/>
              </a:p>
              <a:p>
                <a:pPr marL="285750" indent="-285750">
                  <a:lnSpc>
                    <a:spcPct val="100000"/>
                  </a:lnSpc>
                  <a:buFont typeface="Arial" panose="020B0604020202020204" pitchFamily="34" charset="0"/>
                  <a:buChar char="•"/>
                </a:pPr>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681162"/>
                <a:ext cx="10513982" cy="4675187"/>
              </a:xfrm>
              <a:blipFill>
                <a:blip r:embed="rId7"/>
                <a:stretch>
                  <a:fillRect l="-1218" t="-1956"/>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des diagonales</a:t>
            </a:r>
          </a:p>
        </p:txBody>
      </p:sp>
    </p:spTree>
    <p:extLst>
      <p:ext uri="{BB962C8B-B14F-4D97-AF65-F5344CB8AC3E}">
        <p14:creationId xmlns:p14="http://schemas.microsoft.com/office/powerpoint/2010/main" val="39718353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67</a:t>
            </a:fld>
            <a:endParaRPr lang="fr-FR" dirty="0"/>
          </a:p>
        </p:txBody>
      </p:sp>
      <p:sp>
        <p:nvSpPr>
          <p:cNvPr id="4" name="Espace réservé du texte 3"/>
          <p:cNvSpPr>
            <a:spLocks noGrp="1"/>
          </p:cNvSpPr>
          <p:nvPr>
            <p:ph type="body" idx="1"/>
            <p:custDataLst>
              <p:tags r:id="rId3"/>
            </p:custDataLst>
          </p:nvPr>
        </p:nvSpPr>
        <p:spPr/>
        <p:txBody>
          <a:bodyPr>
            <a:normAutofit/>
          </a:bodyPr>
          <a:lstStyle/>
          <a:p>
            <a:r>
              <a:rPr lang="fr-CA" b="1" u="sng" dirty="0"/>
              <a:t>2- On prend en compte l’effet des soudures dans les diagonales</a:t>
            </a:r>
          </a:p>
          <a:p>
            <a:r>
              <a:rPr lang="fr-CA" dirty="0"/>
              <a:t>Les soudures dans les diagonales sont concentrées aux extrémités seulement, c’est-à-dire sur une distance ne dépassant pas 5 % de la longueur de la membrure. Étant donné que c’est la section centrale d’une membrure simplement supportée aux extrémités qui a le plus d’influence sur le comportement au flambement global de celle-ci, la contrainte limite pour le flambement est prise égale à F</a:t>
            </a:r>
            <a:r>
              <a:rPr lang="fr-CA" baseline="-25000" dirty="0"/>
              <a:t>y</a:t>
            </a:r>
            <a:r>
              <a:rPr lang="fr-CA" dirty="0"/>
              <a:t>=240 MPa. </a:t>
            </a:r>
          </a:p>
          <a:p>
            <a:r>
              <a:rPr lang="fr-CA" b="1" dirty="0"/>
              <a:t>[CSA S6:19 17.11.2.2 d)] </a:t>
            </a:r>
            <a:endParaRPr lang="fr-CA" dirty="0"/>
          </a:p>
          <a:p>
            <a:endParaRPr lang="fr-CA" b="1" dirty="0"/>
          </a:p>
          <a:p>
            <a:r>
              <a:rPr lang="fr-CA" dirty="0"/>
              <a:t>Des vérifications supplémentaires seront toutefois requises pour s’assurer qu’il n’y a pas de plastification dans les zones soudées avant d’atteindre le flambement de la membrure.</a:t>
            </a:r>
          </a:p>
        </p:txBody>
      </p:sp>
      <p:sp>
        <p:nvSpPr>
          <p:cNvPr id="5" name="Titre 4"/>
          <p:cNvSpPr>
            <a:spLocks noGrp="1"/>
          </p:cNvSpPr>
          <p:nvPr>
            <p:ph type="title"/>
            <p:custDataLst>
              <p:tags r:id="rId4"/>
            </p:custDataLst>
          </p:nvPr>
        </p:nvSpPr>
        <p:spPr/>
        <p:txBody>
          <a:bodyPr>
            <a:normAutofit/>
          </a:bodyPr>
          <a:lstStyle/>
          <a:p>
            <a:r>
              <a:rPr lang="fr-CA"/>
              <a:t>Étape 3. </a:t>
            </a:r>
            <a:r>
              <a:rPr lang="fr-CA" dirty="0"/>
              <a:t>Résistance des diagonales</a:t>
            </a:r>
          </a:p>
        </p:txBody>
      </p:sp>
    </p:spTree>
    <p:extLst>
      <p:ext uri="{BB962C8B-B14F-4D97-AF65-F5344CB8AC3E}">
        <p14:creationId xmlns:p14="http://schemas.microsoft.com/office/powerpoint/2010/main" val="40531056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68</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normAutofit/>
              </a:bodyPr>
              <a:lstStyle/>
              <a:p>
                <a:r>
                  <a:rPr lang="fr-CA" b="1" u="sng" dirty="0"/>
                  <a:t>3 – On détermine la résistance au flambement global des diagonales</a:t>
                </a:r>
              </a:p>
              <a:p>
                <a:r>
                  <a:rPr lang="fr-CA" i="1" u="sng" dirty="0"/>
                  <a:t>3.1 – On détermine l’élancement de la membrure</a:t>
                </a:r>
              </a:p>
              <a:p>
                <a:r>
                  <a:rPr lang="fr-CA" dirty="0"/>
                  <a:t>Pour le flambement en flexion, l’élancement de la membrure doit être </a:t>
                </a:r>
                <a14:m>
                  <m:oMath xmlns:m="http://schemas.openxmlformats.org/officeDocument/2006/math">
                    <m:r>
                      <a:rPr lang="fr-CA" i="1" smtClean="0">
                        <a:latin typeface="Cambria Math" panose="02040503050406030204" pitchFamily="18" charset="0"/>
                        <a:ea typeface="Cambria Math" panose="02040503050406030204" pitchFamily="18" charset="0"/>
                      </a:rPr>
                      <m:t>𝜆</m:t>
                    </m:r>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𝐾</m:t>
                        </m:r>
                        <m:r>
                          <a:rPr lang="fr-CA" b="0" i="1" smtClean="0">
                            <a:latin typeface="Cambria Math" panose="02040503050406030204" pitchFamily="18" charset="0"/>
                            <a:ea typeface="Cambria Math" panose="02040503050406030204" pitchFamily="18" charset="0"/>
                          </a:rPr>
                          <m:t> </m:t>
                        </m:r>
                        <m:r>
                          <a:rPr lang="fr-CA" b="0" i="1" smtClean="0">
                            <a:latin typeface="Cambria Math" panose="02040503050406030204" pitchFamily="18" charset="0"/>
                            <a:ea typeface="Cambria Math" panose="02040503050406030204" pitchFamily="18" charset="0"/>
                          </a:rPr>
                          <m:t>𝐿</m:t>
                        </m:r>
                      </m:num>
                      <m:den>
                        <m:r>
                          <a:rPr lang="fr-CA" b="0" i="1" smtClean="0">
                            <a:latin typeface="Cambria Math" panose="02040503050406030204" pitchFamily="18" charset="0"/>
                            <a:ea typeface="Cambria Math" panose="02040503050406030204" pitchFamily="18" charset="0"/>
                          </a:rPr>
                          <m:t>𝑟</m:t>
                        </m:r>
                      </m:den>
                    </m:f>
                  </m:oMath>
                </a14:m>
                <a:r>
                  <a:rPr lang="fr-CA" dirty="0"/>
                  <a:t> </a:t>
                </a:r>
                <a:r>
                  <a:rPr lang="fr-CA" b="1" dirty="0"/>
                  <a:t>[CSA S6:19 17.11.3.2]</a:t>
                </a:r>
                <a:r>
                  <a:rPr lang="fr-CA" dirty="0"/>
                  <a:t>. La longueur centre à centre des nœuds des diagonales est de l’ordre de 2339 </a:t>
                </a:r>
                <a:r>
                  <a:rPr lang="fr-CA" dirty="0" err="1"/>
                  <a:t>mm.</a:t>
                </a:r>
                <a:r>
                  <a:rPr lang="fr-CA" dirty="0"/>
                  <a:t> L’élancement des diagonales est donc :</a:t>
                </a:r>
              </a:p>
              <a:p>
                <a:pPr marL="285750" indent="-285750">
                  <a:buFont typeface="Arial" panose="020B0604020202020204" pitchFamily="34" charset="0"/>
                  <a:buChar char="•"/>
                </a:pPr>
                <a14:m>
                  <m:oMath xmlns:m="http://schemas.openxmlformats.org/officeDocument/2006/math">
                    <m:r>
                      <a:rPr lang="fr-CA" i="1" smtClean="0">
                        <a:latin typeface="Cambria Math" panose="02040503050406030204" pitchFamily="18" charset="0"/>
                        <a:ea typeface="Cambria Math" panose="02040503050406030204" pitchFamily="18" charset="0"/>
                      </a:rPr>
                      <m:t>𝜆</m:t>
                    </m:r>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𝐾</m:t>
                        </m:r>
                        <m:r>
                          <a:rPr lang="fr-CA" b="0" i="1" smtClean="0">
                            <a:latin typeface="Cambria Math" panose="02040503050406030204" pitchFamily="18" charset="0"/>
                            <a:ea typeface="Cambria Math" panose="02040503050406030204" pitchFamily="18" charset="0"/>
                          </a:rPr>
                          <m:t> </m:t>
                        </m:r>
                        <m:r>
                          <a:rPr lang="fr-CA" b="0" i="1" smtClean="0">
                            <a:latin typeface="Cambria Math" panose="02040503050406030204" pitchFamily="18" charset="0"/>
                            <a:ea typeface="Cambria Math" panose="02040503050406030204" pitchFamily="18" charset="0"/>
                          </a:rPr>
                          <m:t>𝐿</m:t>
                        </m:r>
                      </m:num>
                      <m:den>
                        <m:r>
                          <a:rPr lang="fr-CA" b="0" i="1" smtClean="0">
                            <a:latin typeface="Cambria Math" panose="02040503050406030204" pitchFamily="18" charset="0"/>
                            <a:ea typeface="Cambria Math" panose="02040503050406030204" pitchFamily="18" charset="0"/>
                          </a:rPr>
                          <m:t>𝑟</m:t>
                        </m:r>
                      </m:den>
                    </m:f>
                    <m:r>
                      <a:rPr lang="fr-CA" b="0" i="1" smtClean="0">
                        <a:latin typeface="Cambria Math" panose="02040503050406030204" pitchFamily="18" charset="0"/>
                        <a:ea typeface="Cambria Math" panose="02040503050406030204" pitchFamily="18" charset="0"/>
                      </a:rPr>
                      <m:t>= </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1∙2339 </m:t>
                        </m:r>
                        <m:r>
                          <a:rPr lang="fr-CA" b="0" i="1" smtClean="0">
                            <a:latin typeface="Cambria Math" panose="02040503050406030204" pitchFamily="18" charset="0"/>
                            <a:ea typeface="Cambria Math" panose="02040503050406030204" pitchFamily="18" charset="0"/>
                          </a:rPr>
                          <m:t>𝑚𝑚</m:t>
                        </m:r>
                      </m:num>
                      <m:den>
                        <m:r>
                          <a:rPr lang="fr-CA" b="0" i="1" smtClean="0">
                            <a:latin typeface="Cambria Math" panose="02040503050406030204" pitchFamily="18" charset="0"/>
                            <a:ea typeface="Cambria Math" panose="02040503050406030204" pitchFamily="18" charset="0"/>
                          </a:rPr>
                          <m:t>57,3 </m:t>
                        </m:r>
                        <m:r>
                          <a:rPr lang="fr-CA" b="0" i="1" smtClean="0">
                            <a:latin typeface="Cambria Math" panose="02040503050406030204" pitchFamily="18" charset="0"/>
                            <a:ea typeface="Cambria Math" panose="02040503050406030204" pitchFamily="18" charset="0"/>
                          </a:rPr>
                          <m:t>𝑚𝑚</m:t>
                        </m:r>
                      </m:den>
                    </m:f>
                    <m:r>
                      <a:rPr lang="fr-CA" b="0" i="1" smtClean="0">
                        <a:latin typeface="Cambria Math" panose="02040503050406030204" pitchFamily="18" charset="0"/>
                        <a:ea typeface="Cambria Math" panose="02040503050406030204" pitchFamily="18" charset="0"/>
                      </a:rPr>
                      <m:t>=40,8</m:t>
                    </m:r>
                  </m:oMath>
                </a14:m>
                <a:r>
                  <a:rPr lang="fr-CA" b="1" dirty="0"/>
                  <a:t> </a:t>
                </a:r>
              </a:p>
              <a:p>
                <a:r>
                  <a:rPr lang="fr-CA" i="1" u="sng" dirty="0"/>
                  <a:t>3.2 - On détermine la contrainte limite pour la diagonale</a:t>
                </a:r>
              </a:p>
              <a:p>
                <a:r>
                  <a:rPr lang="fr-CA" dirty="0"/>
                  <a:t>La contrainte limite doit être déterminée selon l’article </a:t>
                </a:r>
                <a:r>
                  <a:rPr lang="fr-CA" b="1" dirty="0"/>
                  <a:t>[CSA S6:19 17.11.2.2]</a:t>
                </a:r>
                <a:r>
                  <a:rPr lang="fr-CA" dirty="0"/>
                  <a:t>. Pour un tube carré, on doit utiliser la plus petite valeur entre la résistance effective poste voilement (17.11.2.2 c) ou la résistance effective due à l’influence des soudures.</a:t>
                </a:r>
              </a:p>
              <a:p>
                <a:r>
                  <a:rPr lang="fr-CA" dirty="0"/>
                  <a:t>Tel que déterminé précédemment, il n’y aura pas de voilement local des parois pour ce profilé et il n’y a pas de soudures autres que celles aux extrémités.</a:t>
                </a:r>
              </a:p>
              <a:p>
                <a:r>
                  <a:rPr lang="fr-CA" dirty="0"/>
                  <a:t>C’est donc la valeur F</a:t>
                </a:r>
                <a:r>
                  <a:rPr lang="fr-CA" baseline="-25000" dirty="0"/>
                  <a:t>0</a:t>
                </a:r>
                <a:r>
                  <a:rPr lang="fr-CA" dirty="0"/>
                  <a:t>=F</a:t>
                </a:r>
                <a:r>
                  <a:rPr lang="fr-CA" baseline="-25000" dirty="0"/>
                  <a:t>y</a:t>
                </a:r>
                <a:r>
                  <a:rPr lang="fr-CA" dirty="0"/>
                  <a:t> =240 MPa qui est retenue.</a:t>
                </a:r>
              </a:p>
              <a:p>
                <a:endParaRPr lang="fr-CA" dirty="0"/>
              </a:p>
              <a:p>
                <a:endParaRPr lang="fr-CA" b="1"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7"/>
                </p:custDataLst>
              </p:nvPr>
            </p:nvSpPr>
            <p:spPr>
              <a:blipFill>
                <a:blip r:embed="rId8"/>
                <a:stretch>
                  <a:fillRect l="-1218" t="-2262" r="-986"/>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des diagonales</a:t>
            </a:r>
          </a:p>
        </p:txBody>
      </p:sp>
    </p:spTree>
    <p:extLst>
      <p:ext uri="{BB962C8B-B14F-4D97-AF65-F5344CB8AC3E}">
        <p14:creationId xmlns:p14="http://schemas.microsoft.com/office/powerpoint/2010/main" val="10081015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69</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558212"/>
                <a:ext cx="10513982" cy="4798138"/>
              </a:xfrm>
            </p:spPr>
            <p:txBody>
              <a:bodyPr>
                <a:normAutofit fontScale="92500" lnSpcReduction="10000"/>
              </a:bodyPr>
              <a:lstStyle/>
              <a:p>
                <a:r>
                  <a:rPr lang="fr-CA" i="1" u="sng" dirty="0"/>
                  <a:t>3.3 - On détermine l’élancement normalisé</a:t>
                </a:r>
              </a:p>
              <a:p>
                <a:r>
                  <a:rPr lang="fr-CA" dirty="0"/>
                  <a:t>L’élancement normalisé est déterminé selon l’article </a:t>
                </a:r>
                <a:r>
                  <a:rPr lang="fr-CA" b="1" dirty="0"/>
                  <a:t>[CSA S6:19 17.11.2.1] </a:t>
                </a:r>
                <a:r>
                  <a:rPr lang="fr-CA" dirty="0"/>
                  <a:t>avec </a:t>
                </a:r>
              </a:p>
              <a:p>
                <a:pPr marL="285750" indent="-285750">
                  <a:lnSpc>
                    <a:spcPct val="100000"/>
                  </a:lnSpc>
                  <a:buFont typeface="Arial" panose="020B0604020202020204" pitchFamily="34" charset="0"/>
                  <a:buChar char="•"/>
                </a:pPr>
                <a14:m>
                  <m:oMath xmlns:m="http://schemas.openxmlformats.org/officeDocument/2006/math">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𝜆</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num>
                          <m:den>
                            <m:r>
                              <a:rPr lang="fr-CA" b="0" i="1" smtClean="0">
                                <a:latin typeface="Cambria Math" panose="02040503050406030204" pitchFamily="18" charset="0"/>
                              </a:rPr>
                              <m:t>𝐸</m:t>
                            </m:r>
                          </m:den>
                        </m:f>
                      </m:e>
                    </m:rad>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40,8</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r>
                              <a:rPr lang="fr-CA" b="0" i="1" smtClean="0">
                                <a:latin typeface="Cambria Math" panose="02040503050406030204" pitchFamily="18" charset="0"/>
                              </a:rPr>
                              <m:t>240 </m:t>
                            </m:r>
                            <m:r>
                              <a:rPr lang="fr-CA" b="0" i="1" smtClean="0">
                                <a:latin typeface="Cambria Math" panose="02040503050406030204" pitchFamily="18" charset="0"/>
                              </a:rPr>
                              <m:t>𝑀𝑃𝑎</m:t>
                            </m:r>
                          </m:num>
                          <m:den>
                            <m:r>
                              <a:rPr lang="fr-CA" b="0" i="1" smtClean="0">
                                <a:latin typeface="Cambria Math" panose="02040503050406030204" pitchFamily="18" charset="0"/>
                              </a:rPr>
                              <m:t>70000 </m:t>
                            </m:r>
                            <m:r>
                              <a:rPr lang="fr-CA" b="0" i="1" smtClean="0">
                                <a:latin typeface="Cambria Math" panose="02040503050406030204" pitchFamily="18" charset="0"/>
                              </a:rPr>
                              <m:t>𝑀𝑃𝑎</m:t>
                            </m:r>
                          </m:den>
                        </m:f>
                      </m:e>
                    </m:rad>
                    <m:r>
                      <a:rPr lang="fr-CA" b="0" i="1" smtClean="0">
                        <a:latin typeface="Cambria Math" panose="02040503050406030204" pitchFamily="18" charset="0"/>
                      </a:rPr>
                      <m:t>=0,760</m:t>
                    </m:r>
                  </m:oMath>
                </a14:m>
                <a:r>
                  <a:rPr lang="fr-CA" dirty="0"/>
                  <a:t> </a:t>
                </a:r>
              </a:p>
              <a:p>
                <a:pPr>
                  <a:lnSpc>
                    <a:spcPct val="100000"/>
                  </a:lnSpc>
                </a:pPr>
                <a:r>
                  <a:rPr lang="fr-CA" i="1" u="sng" dirty="0"/>
                  <a:t>3.4 – On détermine la contrainte de flambement normalisée</a:t>
                </a:r>
              </a:p>
              <a:p>
                <a:pPr>
                  <a:lnSpc>
                    <a:spcPct val="100000"/>
                  </a:lnSpc>
                </a:pPr>
                <a:r>
                  <a:rPr lang="fr-CA" dirty="0"/>
                  <a:t>La contrainte de voilement normalisée est déterminée selon l’article </a:t>
                </a:r>
                <a:r>
                  <a:rPr lang="fr-CA" b="1" dirty="0"/>
                  <a:t>[CSA S6:19 17.11.2.3] </a:t>
                </a:r>
                <a:r>
                  <a:rPr lang="fr-CA" dirty="0"/>
                  <a:t>avec</a:t>
                </a:r>
              </a:p>
              <a:p>
                <a:pPr marL="285750" indent="-285750">
                  <a:lnSpc>
                    <a:spcPct val="100000"/>
                  </a:lnSpc>
                  <a:buFont typeface="Arial" panose="020B0604020202020204" pitchFamily="34" charset="0"/>
                  <a:buChar char="•"/>
                </a:pPr>
                <a:r>
                  <a:rPr lang="fr-CA" dirty="0">
                    <a:latin typeface="Symbol" panose="05050102010706020507" pitchFamily="18" charset="2"/>
                  </a:rPr>
                  <a:t>a</a:t>
                </a:r>
                <a:r>
                  <a:rPr lang="fr-CA" dirty="0"/>
                  <a:t> = 0,2 pour les alliages avec traitement T5 à T10 non soudés</a:t>
                </a:r>
                <a:endParaRPr lang="fr-CA" i="1" dirty="0">
                  <a:latin typeface="Cambria Math" panose="02040503050406030204" pitchFamily="18" charset="0"/>
                </a:endParaRPr>
              </a:p>
              <a:p>
                <a:pPr marL="285750" indent="-285750">
                  <a:lnSpc>
                    <a:spcPct val="100000"/>
                  </a:lnSpc>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e>
                      <m:sub>
                        <m:r>
                          <a:rPr lang="fr-CA" b="0" i="1" smtClean="0">
                            <a:latin typeface="Cambria Math" panose="02040503050406030204" pitchFamily="18" charset="0"/>
                          </a:rPr>
                          <m:t>0</m:t>
                        </m:r>
                      </m:sub>
                    </m:sSub>
                  </m:oMath>
                </a14:m>
                <a:r>
                  <a:rPr lang="fr-CA" dirty="0"/>
                  <a:t>=0,3 pour les membrures </a:t>
                </a:r>
              </a:p>
              <a:p>
                <a:pPr marL="285750" indent="-285750">
                  <a:lnSpc>
                    <a:spcPct val="100000"/>
                  </a:lnSpc>
                  <a:buFont typeface="Arial" panose="020B0604020202020204" pitchFamily="34" charset="0"/>
                  <a:buChar char="•"/>
                </a:pPr>
                <a14:m>
                  <m:oMath xmlns:m="http://schemas.openxmlformats.org/officeDocument/2006/math">
                    <m:r>
                      <a:rPr lang="fr-CA" i="1" smtClean="0">
                        <a:latin typeface="Cambria Math" panose="02040503050406030204" pitchFamily="18" charset="0"/>
                        <a:ea typeface="Cambria Math" panose="02040503050406030204" pitchFamily="18" charset="0"/>
                      </a:rPr>
                      <m:t>𝛽</m:t>
                    </m:r>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d>
                          <m:dPr>
                            <m:begChr m:val="["/>
                            <m:endChr m:val="]"/>
                            <m:ctrlPr>
                              <a:rPr lang="fr-CA" b="0" i="1" smtClean="0">
                                <a:latin typeface="Cambria Math" panose="02040503050406030204" pitchFamily="18" charset="0"/>
                                <a:ea typeface="Cambria Math" panose="02040503050406030204" pitchFamily="18" charset="0"/>
                              </a:rPr>
                            </m:ctrlPr>
                          </m:dPr>
                          <m:e>
                            <m:r>
                              <a:rPr lang="fr-CA" b="0" i="1" smtClean="0">
                                <a:latin typeface="Cambria Math" panose="02040503050406030204" pitchFamily="18" charset="0"/>
                                <a:ea typeface="Cambria Math" panose="02040503050406030204" pitchFamily="18" charset="0"/>
                              </a:rPr>
                              <m:t>1+</m:t>
                            </m:r>
                            <m:r>
                              <a:rPr lang="fr-CA" b="0" i="1" smtClean="0">
                                <a:latin typeface="Cambria Math" panose="02040503050406030204" pitchFamily="18" charset="0"/>
                                <a:ea typeface="Cambria Math" panose="02040503050406030204" pitchFamily="18" charset="0"/>
                              </a:rPr>
                              <m:t>𝛼</m:t>
                            </m:r>
                            <m:d>
                              <m:dPr>
                                <m:ctrlPr>
                                  <a:rPr lang="fr-CA" b="0" i="1" smtClean="0">
                                    <a:latin typeface="Cambria Math" panose="02040503050406030204" pitchFamily="18" charset="0"/>
                                    <a:ea typeface="Cambria Math" panose="02040503050406030204" pitchFamily="18" charset="0"/>
                                  </a:rPr>
                                </m:ctrlPr>
                              </m:dPr>
                              <m:e>
                                <m:acc>
                                  <m:accPr>
                                    <m:chr m:val="̅"/>
                                    <m:ctrlPr>
                                      <a:rPr lang="fr-CA" b="0" i="1" smtClean="0">
                                        <a:latin typeface="Cambria Math" panose="02040503050406030204" pitchFamily="18" charset="0"/>
                                        <a:ea typeface="Cambria Math" panose="02040503050406030204" pitchFamily="18" charset="0"/>
                                      </a:rPr>
                                    </m:ctrlPr>
                                  </m:accPr>
                                  <m:e>
                                    <m:r>
                                      <a:rPr lang="fr-CA" b="0" i="1" smtClean="0">
                                        <a:latin typeface="Cambria Math" panose="02040503050406030204" pitchFamily="18" charset="0"/>
                                        <a:ea typeface="Cambria Math" panose="02040503050406030204" pitchFamily="18" charset="0"/>
                                      </a:rPr>
                                      <m:t>𝜆</m:t>
                                    </m:r>
                                  </m:e>
                                </m:acc>
                                <m:r>
                                  <a:rPr lang="fr-CA" b="0" i="1" smtClean="0">
                                    <a:latin typeface="Cambria Math" panose="02040503050406030204" pitchFamily="18" charset="0"/>
                                    <a:ea typeface="Cambria Math" panose="02040503050406030204" pitchFamily="18" charset="0"/>
                                  </a:rPr>
                                  <m:t>−</m:t>
                                </m:r>
                                <m:sSub>
                                  <m:sSubPr>
                                    <m:ctrlPr>
                                      <a:rPr lang="fr-CA" b="0" i="1" smtClean="0">
                                        <a:latin typeface="Cambria Math" panose="02040503050406030204" pitchFamily="18" charset="0"/>
                                        <a:ea typeface="Cambria Math" panose="02040503050406030204" pitchFamily="18" charset="0"/>
                                      </a:rPr>
                                    </m:ctrlPr>
                                  </m:sSubPr>
                                  <m:e>
                                    <m:acc>
                                      <m:accPr>
                                        <m:chr m:val="̅"/>
                                        <m:ctrlPr>
                                          <a:rPr lang="fr-CA" b="0" i="1" smtClean="0">
                                            <a:latin typeface="Cambria Math" panose="02040503050406030204" pitchFamily="18" charset="0"/>
                                            <a:ea typeface="Cambria Math" panose="02040503050406030204" pitchFamily="18" charset="0"/>
                                          </a:rPr>
                                        </m:ctrlPr>
                                      </m:accPr>
                                      <m:e>
                                        <m:r>
                                          <a:rPr lang="fr-CA" b="0" i="1" smtClean="0">
                                            <a:latin typeface="Cambria Math" panose="02040503050406030204" pitchFamily="18" charset="0"/>
                                            <a:ea typeface="Cambria Math" panose="02040503050406030204" pitchFamily="18" charset="0"/>
                                          </a:rPr>
                                          <m:t>𝜆</m:t>
                                        </m:r>
                                      </m:e>
                                    </m:acc>
                                  </m:e>
                                  <m:sub>
                                    <m:r>
                                      <a:rPr lang="fr-CA" b="0" i="1" smtClean="0">
                                        <a:latin typeface="Cambria Math" panose="02040503050406030204" pitchFamily="18" charset="0"/>
                                        <a:ea typeface="Cambria Math" panose="02040503050406030204" pitchFamily="18" charset="0"/>
                                      </a:rPr>
                                      <m:t>0</m:t>
                                    </m:r>
                                  </m:sub>
                                </m:sSub>
                              </m:e>
                            </m:d>
                            <m:r>
                              <a:rPr lang="fr-CA" b="0" i="1" smtClean="0">
                                <a:latin typeface="Cambria Math" panose="02040503050406030204" pitchFamily="18" charset="0"/>
                                <a:ea typeface="Cambria Math" panose="02040503050406030204" pitchFamily="18" charset="0"/>
                              </a:rPr>
                              <m:t>+</m:t>
                            </m:r>
                            <m:sSup>
                              <m:sSupPr>
                                <m:ctrlPr>
                                  <a:rPr lang="fr-CA" b="0" i="1" smtClean="0">
                                    <a:latin typeface="Cambria Math" panose="02040503050406030204" pitchFamily="18" charset="0"/>
                                    <a:ea typeface="Cambria Math" panose="02040503050406030204" pitchFamily="18" charset="0"/>
                                  </a:rPr>
                                </m:ctrlPr>
                              </m:sSupPr>
                              <m:e>
                                <m:acc>
                                  <m:accPr>
                                    <m:chr m:val="̅"/>
                                    <m:ctrlPr>
                                      <a:rPr lang="fr-CA" i="1">
                                        <a:latin typeface="Cambria Math" panose="02040503050406030204" pitchFamily="18" charset="0"/>
                                        <a:ea typeface="Cambria Math" panose="02040503050406030204" pitchFamily="18" charset="0"/>
                                      </a:rPr>
                                    </m:ctrlPr>
                                  </m:accPr>
                                  <m:e>
                                    <m:r>
                                      <a:rPr lang="fr-CA" i="1">
                                        <a:latin typeface="Cambria Math" panose="02040503050406030204" pitchFamily="18" charset="0"/>
                                        <a:ea typeface="Cambria Math" panose="02040503050406030204" pitchFamily="18" charset="0"/>
                                      </a:rPr>
                                      <m:t>𝜆</m:t>
                                    </m:r>
                                  </m:e>
                                </m:acc>
                              </m:e>
                              <m:sup>
                                <m:r>
                                  <a:rPr lang="fr-CA" b="0" i="1" smtClean="0">
                                    <a:latin typeface="Cambria Math" panose="02040503050406030204" pitchFamily="18" charset="0"/>
                                    <a:ea typeface="Cambria Math" panose="02040503050406030204" pitchFamily="18" charset="0"/>
                                  </a:rPr>
                                  <m:t>2</m:t>
                                </m:r>
                              </m:sup>
                            </m:sSup>
                          </m:e>
                        </m:d>
                      </m:num>
                      <m:den>
                        <m:r>
                          <a:rPr lang="fr-CA" b="0" i="1" smtClean="0">
                            <a:latin typeface="Cambria Math" panose="02040503050406030204" pitchFamily="18" charset="0"/>
                            <a:ea typeface="Cambria Math" panose="02040503050406030204" pitchFamily="18" charset="0"/>
                          </a:rPr>
                          <m:t>2</m:t>
                        </m:r>
                        <m:sSup>
                          <m:sSupPr>
                            <m:ctrlPr>
                              <a:rPr lang="fr-CA" i="1">
                                <a:latin typeface="Cambria Math" panose="02040503050406030204" pitchFamily="18" charset="0"/>
                                <a:ea typeface="Cambria Math" panose="02040503050406030204" pitchFamily="18" charset="0"/>
                              </a:rPr>
                            </m:ctrlPr>
                          </m:sSupPr>
                          <m:e>
                            <m:acc>
                              <m:accPr>
                                <m:chr m:val="̅"/>
                                <m:ctrlPr>
                                  <a:rPr lang="fr-CA" i="1">
                                    <a:latin typeface="Cambria Math" panose="02040503050406030204" pitchFamily="18" charset="0"/>
                                    <a:ea typeface="Cambria Math" panose="02040503050406030204" pitchFamily="18" charset="0"/>
                                  </a:rPr>
                                </m:ctrlPr>
                              </m:accPr>
                              <m:e>
                                <m:r>
                                  <a:rPr lang="fr-CA" i="1">
                                    <a:latin typeface="Cambria Math" panose="02040503050406030204" pitchFamily="18" charset="0"/>
                                    <a:ea typeface="Cambria Math" panose="02040503050406030204" pitchFamily="18" charset="0"/>
                                  </a:rPr>
                                  <m:t>𝜆</m:t>
                                </m:r>
                              </m:e>
                            </m:acc>
                          </m:e>
                          <m:sup>
                            <m:r>
                              <a:rPr lang="fr-CA" i="1">
                                <a:latin typeface="Cambria Math" panose="02040503050406030204" pitchFamily="18" charset="0"/>
                                <a:ea typeface="Cambria Math" panose="02040503050406030204" pitchFamily="18" charset="0"/>
                              </a:rPr>
                              <m:t>2</m:t>
                            </m:r>
                          </m:sup>
                        </m:sSup>
                      </m:den>
                    </m:f>
                    <m:r>
                      <a:rPr lang="fr-CA" b="0" i="1" smtClean="0">
                        <a:latin typeface="Cambria Math" panose="02040503050406030204" pitchFamily="18" charset="0"/>
                        <a:ea typeface="Cambria Math" panose="02040503050406030204" pitchFamily="18" charset="0"/>
                      </a:rPr>
                      <m:t>=</m:t>
                    </m:r>
                    <m:f>
                      <m:fPr>
                        <m:ctrlPr>
                          <a:rPr lang="fr-CA" i="1">
                            <a:latin typeface="Cambria Math" panose="02040503050406030204" pitchFamily="18" charset="0"/>
                            <a:ea typeface="Cambria Math" panose="02040503050406030204" pitchFamily="18" charset="0"/>
                          </a:rPr>
                        </m:ctrlPr>
                      </m:fPr>
                      <m:num>
                        <m:d>
                          <m:dPr>
                            <m:begChr m:val="["/>
                            <m:endChr m:val="]"/>
                            <m:ctrlPr>
                              <a:rPr lang="fr-CA" i="1">
                                <a:latin typeface="Cambria Math" panose="02040503050406030204" pitchFamily="18" charset="0"/>
                                <a:ea typeface="Cambria Math" panose="02040503050406030204" pitchFamily="18" charset="0"/>
                              </a:rPr>
                            </m:ctrlPr>
                          </m:dPr>
                          <m:e>
                            <m:r>
                              <a:rPr lang="fr-CA" i="1">
                                <a:latin typeface="Cambria Math" panose="02040503050406030204" pitchFamily="18" charset="0"/>
                                <a:ea typeface="Cambria Math" panose="02040503050406030204" pitchFamily="18" charset="0"/>
                              </a:rPr>
                              <m:t>1+</m:t>
                            </m:r>
                            <m:r>
                              <a:rPr lang="fr-CA" b="0" i="1" smtClean="0">
                                <a:latin typeface="Cambria Math" panose="02040503050406030204" pitchFamily="18" charset="0"/>
                                <a:ea typeface="Cambria Math" panose="02040503050406030204" pitchFamily="18" charset="0"/>
                              </a:rPr>
                              <m:t>0,2</m:t>
                            </m:r>
                            <m:d>
                              <m:dPr>
                                <m:ctrlPr>
                                  <a:rPr lang="fr-CA" i="1">
                                    <a:latin typeface="Cambria Math" panose="02040503050406030204" pitchFamily="18" charset="0"/>
                                    <a:ea typeface="Cambria Math" panose="02040503050406030204" pitchFamily="18" charset="0"/>
                                  </a:rPr>
                                </m:ctrlPr>
                              </m:dPr>
                              <m:e>
                                <m:r>
                                  <a:rPr lang="fr-CA" b="0" i="1" smtClean="0">
                                    <a:latin typeface="Cambria Math" panose="02040503050406030204" pitchFamily="18" charset="0"/>
                                    <a:ea typeface="Cambria Math" panose="02040503050406030204" pitchFamily="18" charset="0"/>
                                  </a:rPr>
                                  <m:t>0,760</m:t>
                                </m:r>
                                <m:r>
                                  <a:rPr lang="fr-CA" i="1">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0,3</m:t>
                                </m:r>
                              </m:e>
                            </m:d>
                            <m:r>
                              <a:rPr lang="fr-CA" i="1">
                                <a:latin typeface="Cambria Math" panose="02040503050406030204" pitchFamily="18" charset="0"/>
                                <a:ea typeface="Cambria Math" panose="02040503050406030204" pitchFamily="18" charset="0"/>
                              </a:rPr>
                              <m:t>+</m:t>
                            </m:r>
                            <m:sSup>
                              <m:sSupPr>
                                <m:ctrlPr>
                                  <a:rPr lang="fr-CA" i="1">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0,760</m:t>
                                </m:r>
                              </m:e>
                              <m:sup>
                                <m:r>
                                  <a:rPr lang="fr-CA" i="1">
                                    <a:latin typeface="Cambria Math" panose="02040503050406030204" pitchFamily="18" charset="0"/>
                                    <a:ea typeface="Cambria Math" panose="02040503050406030204" pitchFamily="18" charset="0"/>
                                  </a:rPr>
                                  <m:t>2</m:t>
                                </m:r>
                              </m:sup>
                            </m:sSup>
                          </m:e>
                        </m:d>
                      </m:num>
                      <m:den>
                        <m:r>
                          <a:rPr lang="fr-CA" i="1">
                            <a:latin typeface="Cambria Math" panose="02040503050406030204" pitchFamily="18" charset="0"/>
                            <a:ea typeface="Cambria Math" panose="02040503050406030204" pitchFamily="18" charset="0"/>
                          </a:rPr>
                          <m:t>2</m:t>
                        </m:r>
                        <m:sSup>
                          <m:sSupPr>
                            <m:ctrlPr>
                              <a:rPr lang="fr-CA" i="1">
                                <a:latin typeface="Cambria Math" panose="02040503050406030204" pitchFamily="18" charset="0"/>
                                <a:ea typeface="Cambria Math" panose="02040503050406030204" pitchFamily="18" charset="0"/>
                              </a:rPr>
                            </m:ctrlPr>
                          </m:sSupPr>
                          <m:e>
                            <m:r>
                              <a:rPr lang="fr-CA"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0,760</m:t>
                            </m:r>
                          </m:e>
                          <m:sup>
                            <m:r>
                              <a:rPr lang="fr-CA" i="1">
                                <a:latin typeface="Cambria Math" panose="02040503050406030204" pitchFamily="18" charset="0"/>
                                <a:ea typeface="Cambria Math" panose="02040503050406030204" pitchFamily="18" charset="0"/>
                              </a:rPr>
                              <m:t>2</m:t>
                            </m:r>
                          </m:sup>
                        </m:sSup>
                      </m:den>
                    </m:f>
                    <m:r>
                      <a:rPr lang="fr-CA" b="0" i="1" smtClean="0">
                        <a:latin typeface="Cambria Math" panose="02040503050406030204" pitchFamily="18" charset="0"/>
                        <a:ea typeface="Cambria Math" panose="02040503050406030204" pitchFamily="18" charset="0"/>
                      </a:rPr>
                      <m:t>=1,445</m:t>
                    </m:r>
                  </m:oMath>
                </a14:m>
                <a:r>
                  <a:rPr lang="fr-CA" dirty="0"/>
                  <a:t> </a:t>
                </a:r>
              </a:p>
              <a:p>
                <a:pPr marL="285750" indent="-285750">
                  <a:lnSpc>
                    <a:spcPct val="100000"/>
                  </a:lnSpc>
                  <a:buFont typeface="Arial" panose="020B0604020202020204" pitchFamily="34" charset="0"/>
                  <a:buChar char="•"/>
                </a:pPr>
                <a14:m>
                  <m:oMath xmlns:m="http://schemas.openxmlformats.org/officeDocument/2006/math">
                    <m:acc>
                      <m:accPr>
                        <m:chr m:val="̅"/>
                        <m:ctrlPr>
                          <a:rPr lang="fr-CA" i="1" smtClean="0">
                            <a:latin typeface="Cambria Math" panose="02040503050406030204" pitchFamily="18" charset="0"/>
                          </a:rPr>
                        </m:ctrlPr>
                      </m:accPr>
                      <m:e>
                        <m:r>
                          <a:rPr lang="fr-CA" b="0" i="1" smtClean="0">
                            <a:latin typeface="Cambria Math" panose="02040503050406030204" pitchFamily="18" charset="0"/>
                          </a:rPr>
                          <m:t>𝐹</m:t>
                        </m:r>
                      </m:e>
                    </m:acc>
                    <m:r>
                      <a:rPr lang="fr-CA" b="0" i="1" smtClean="0">
                        <a:latin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𝛽</m:t>
                    </m:r>
                    <m:r>
                      <a:rPr lang="fr-CA" b="0" i="1" smtClean="0">
                        <a:latin typeface="Cambria Math" panose="02040503050406030204" pitchFamily="18" charset="0"/>
                        <a:ea typeface="Cambria Math" panose="02040503050406030204" pitchFamily="18" charset="0"/>
                      </a:rPr>
                      <m:t>−</m:t>
                    </m:r>
                    <m:rad>
                      <m:radPr>
                        <m:degHide m:val="on"/>
                        <m:ctrlPr>
                          <a:rPr lang="fr-CA" b="0" i="1" smtClean="0">
                            <a:latin typeface="Cambria Math" panose="02040503050406030204" pitchFamily="18" charset="0"/>
                            <a:ea typeface="Cambria Math" panose="02040503050406030204" pitchFamily="18" charset="0"/>
                          </a:rPr>
                        </m:ctrlPr>
                      </m:radPr>
                      <m:deg/>
                      <m:e>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𝛽</m:t>
                            </m:r>
                          </m:e>
                          <m:sup>
                            <m:r>
                              <a:rPr lang="fr-CA" b="0" i="1" smtClean="0">
                                <a:latin typeface="Cambria Math" panose="02040503050406030204" pitchFamily="18" charset="0"/>
                                <a:ea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1</m:t>
                            </m:r>
                          </m:num>
                          <m:den>
                            <m:sSup>
                              <m:sSupPr>
                                <m:ctrlPr>
                                  <a:rPr lang="fr-CA" b="0" i="1" smtClean="0">
                                    <a:latin typeface="Cambria Math" panose="02040503050406030204" pitchFamily="18" charset="0"/>
                                    <a:ea typeface="Cambria Math" panose="02040503050406030204" pitchFamily="18" charset="0"/>
                                  </a:rPr>
                                </m:ctrlPr>
                              </m:sSupPr>
                              <m:e>
                                <m:acc>
                                  <m:accPr>
                                    <m:chr m:val="̅"/>
                                    <m:ctrlPr>
                                      <a:rPr lang="fr-CA" b="0" i="1" smtClean="0">
                                        <a:latin typeface="Cambria Math" panose="02040503050406030204" pitchFamily="18" charset="0"/>
                                        <a:ea typeface="Cambria Math" panose="02040503050406030204" pitchFamily="18" charset="0"/>
                                      </a:rPr>
                                    </m:ctrlPr>
                                  </m:accPr>
                                  <m:e>
                                    <m:r>
                                      <a:rPr lang="fr-CA" b="0" i="1" smtClean="0">
                                        <a:latin typeface="Cambria Math" panose="02040503050406030204" pitchFamily="18" charset="0"/>
                                        <a:ea typeface="Cambria Math" panose="02040503050406030204" pitchFamily="18" charset="0"/>
                                      </a:rPr>
                                      <m:t>𝜆</m:t>
                                    </m:r>
                                  </m:e>
                                </m:acc>
                              </m:e>
                              <m:sup>
                                <m:r>
                                  <a:rPr lang="fr-CA" b="0" i="1" smtClean="0">
                                    <a:latin typeface="Cambria Math" panose="02040503050406030204" pitchFamily="18" charset="0"/>
                                    <a:ea typeface="Cambria Math" panose="02040503050406030204" pitchFamily="18" charset="0"/>
                                  </a:rPr>
                                  <m:t>2</m:t>
                                </m:r>
                              </m:sup>
                            </m:sSup>
                          </m:den>
                        </m:f>
                      </m:e>
                    </m:rad>
                    <m:r>
                      <a:rPr lang="fr-CA" b="0" i="1" smtClean="0">
                        <a:latin typeface="Cambria Math" panose="02040503050406030204" pitchFamily="18" charset="0"/>
                        <a:ea typeface="Cambria Math" panose="02040503050406030204" pitchFamily="18" charset="0"/>
                      </a:rPr>
                      <m:t>=1,445−</m:t>
                    </m:r>
                    <m:rad>
                      <m:radPr>
                        <m:degHide m:val="on"/>
                        <m:ctrlPr>
                          <a:rPr lang="fr-CA" b="0" i="1" smtClean="0">
                            <a:latin typeface="Cambria Math" panose="02040503050406030204" pitchFamily="18" charset="0"/>
                            <a:ea typeface="Cambria Math" panose="02040503050406030204" pitchFamily="18" charset="0"/>
                          </a:rPr>
                        </m:ctrlPr>
                      </m:radPr>
                      <m:deg/>
                      <m:e>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1,445</m:t>
                            </m:r>
                          </m:e>
                          <m:sup>
                            <m:r>
                              <a:rPr lang="fr-CA" b="0" i="1" smtClean="0">
                                <a:latin typeface="Cambria Math" panose="02040503050406030204" pitchFamily="18" charset="0"/>
                                <a:ea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1</m:t>
                            </m:r>
                          </m:num>
                          <m:den>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0,760</m:t>
                                </m:r>
                              </m:e>
                              <m:sup>
                                <m:r>
                                  <a:rPr lang="fr-CA" b="0" i="1" smtClean="0">
                                    <a:latin typeface="Cambria Math" panose="02040503050406030204" pitchFamily="18" charset="0"/>
                                    <a:ea typeface="Cambria Math" panose="02040503050406030204" pitchFamily="18" charset="0"/>
                                  </a:rPr>
                                  <m:t>2</m:t>
                                </m:r>
                              </m:sup>
                            </m:sSup>
                          </m:den>
                        </m:f>
                      </m:e>
                    </m:rad>
                    <m:r>
                      <a:rPr lang="fr-CA" b="0" i="1" smtClean="0">
                        <a:latin typeface="Cambria Math" panose="02040503050406030204" pitchFamily="18" charset="0"/>
                        <a:ea typeface="Cambria Math" panose="02040503050406030204" pitchFamily="18" charset="0"/>
                      </a:rPr>
                      <m:t>=0,848≤1,0</m:t>
                    </m:r>
                  </m:oMath>
                </a14:m>
                <a:r>
                  <a:rPr lang="fr-CA" dirty="0"/>
                  <a:t> </a:t>
                </a:r>
              </a:p>
              <a:p>
                <a:pPr>
                  <a:lnSpc>
                    <a:spcPct val="100000"/>
                  </a:lnSpc>
                </a:pPr>
                <a:r>
                  <a:rPr lang="fr-CA" i="1" u="sng" dirty="0"/>
                  <a:t>3.5 – On détermine la contrainte de flambement</a:t>
                </a:r>
                <a:endParaRPr lang="fr-CA" dirty="0"/>
              </a:p>
              <a:p>
                <a:pPr marL="285750" indent="-285750">
                  <a:lnSpc>
                    <a:spcPct val="100000"/>
                  </a:lnSpc>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𝑐</m:t>
                        </m:r>
                      </m:sub>
                    </m:sSub>
                    <m:r>
                      <a:rPr lang="fr-CA" b="0" i="1" smtClean="0">
                        <a:latin typeface="Cambria Math" panose="02040503050406030204" pitchFamily="18" charset="0"/>
                      </a:rPr>
                      <m:t>=</m:t>
                    </m:r>
                    <m:acc>
                      <m:accPr>
                        <m:chr m:val="̅"/>
                        <m:ctrlPr>
                          <a:rPr lang="fr-CA" b="0" i="1" smtClean="0">
                            <a:latin typeface="Cambria Math" panose="02040503050406030204" pitchFamily="18" charset="0"/>
                          </a:rPr>
                        </m:ctrlPr>
                      </m:accPr>
                      <m:e>
                        <m:r>
                          <a:rPr lang="fr-CA" b="0" i="1" smtClean="0">
                            <a:latin typeface="Cambria Math" panose="02040503050406030204" pitchFamily="18" charset="0"/>
                          </a:rPr>
                          <m:t>𝐹</m:t>
                        </m:r>
                      </m:e>
                    </m:acc>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r>
                      <a:rPr lang="fr-CA" b="0" i="1" smtClean="0">
                        <a:latin typeface="Cambria Math" panose="02040503050406030204" pitchFamily="18" charset="0"/>
                      </a:rPr>
                      <m:t>=0,848</m:t>
                    </m:r>
                    <m:r>
                      <a:rPr lang="fr-CA" b="0" i="1" smtClean="0">
                        <a:latin typeface="Cambria Math" panose="02040503050406030204" pitchFamily="18" charset="0"/>
                        <a:ea typeface="Cambria Math" panose="02040503050406030204" pitchFamily="18" charset="0"/>
                      </a:rPr>
                      <m:t>∙240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=203,5 </m:t>
                    </m:r>
                    <m:r>
                      <a:rPr lang="fr-CA" b="0" i="1" smtClean="0">
                        <a:latin typeface="Cambria Math" panose="02040503050406030204" pitchFamily="18" charset="0"/>
                        <a:ea typeface="Cambria Math" panose="02040503050406030204" pitchFamily="18" charset="0"/>
                      </a:rPr>
                      <m:t>𝑀𝑃𝑎</m:t>
                    </m:r>
                  </m:oMath>
                </a14:m>
                <a:endParaRPr lang="fr-CA" dirty="0"/>
              </a:p>
              <a:p>
                <a:pPr>
                  <a:lnSpc>
                    <a:spcPct val="100000"/>
                  </a:lnSpc>
                </a:pPr>
                <a:r>
                  <a:rPr lang="fr-CA" i="1" u="sng" dirty="0"/>
                  <a:t>3.6 – On détermine la résistance en compression de la membrure</a:t>
                </a:r>
                <a:r>
                  <a:rPr lang="fr-CA" dirty="0"/>
                  <a:t> </a:t>
                </a:r>
              </a:p>
              <a:p>
                <a:pPr marL="285750" indent="-285750">
                  <a:lnSpc>
                    <a:spcPct val="100000"/>
                  </a:lnSpc>
                  <a:buFont typeface="Arial" panose="020B0604020202020204" pitchFamily="34" charset="0"/>
                  <a:buChar char="•"/>
                </a:pPr>
                <a14:m>
                  <m:oMath xmlns:m="http://schemas.openxmlformats.org/officeDocument/2006/math">
                    <m:sSub>
                      <m:sSubPr>
                        <m:ctrlPr>
                          <a:rPr lang="fr-CA" i="1" smtClean="0">
                            <a:solidFill>
                              <a:schemeClr val="tx1"/>
                            </a:solidFill>
                            <a:latin typeface="Cambria Math" panose="02040503050406030204" pitchFamily="18" charset="0"/>
                          </a:rPr>
                        </m:ctrlPr>
                      </m:sSubPr>
                      <m:e>
                        <m:r>
                          <a:rPr lang="fr-CA" b="0" i="1" smtClean="0">
                            <a:solidFill>
                              <a:schemeClr val="tx1"/>
                            </a:solidFill>
                            <a:latin typeface="Cambria Math" panose="02040503050406030204" pitchFamily="18" charset="0"/>
                          </a:rPr>
                          <m:t>𝐶</m:t>
                        </m:r>
                      </m:e>
                      <m:sub>
                        <m:r>
                          <a:rPr lang="fr-CA" b="0" i="1" smtClean="0">
                            <a:solidFill>
                              <a:schemeClr val="tx1"/>
                            </a:solidFill>
                            <a:latin typeface="Cambria Math" panose="02040503050406030204" pitchFamily="18" charset="0"/>
                          </a:rPr>
                          <m:t>𝑟</m:t>
                        </m:r>
                      </m:sub>
                    </m:sSub>
                    <m:r>
                      <a:rPr lang="fr-CA" b="0" i="1" smtClean="0">
                        <a:solidFill>
                          <a:schemeClr val="tx1"/>
                        </a:solidFill>
                        <a:latin typeface="Cambria Math" panose="02040503050406030204" pitchFamily="18" charset="0"/>
                      </a:rPr>
                      <m:t>=</m:t>
                    </m:r>
                    <m:sSub>
                      <m:sSubPr>
                        <m:ctrlPr>
                          <a:rPr lang="fr-CA" b="0" i="1" smtClean="0">
                            <a:solidFill>
                              <a:schemeClr val="tx1"/>
                            </a:solidFill>
                            <a:latin typeface="Cambria Math" panose="02040503050406030204" pitchFamily="18" charset="0"/>
                          </a:rPr>
                        </m:ctrlPr>
                      </m:sSubPr>
                      <m:e>
                        <m:r>
                          <a:rPr lang="fr-CA" b="0" i="1" smtClean="0">
                            <a:solidFill>
                              <a:schemeClr val="tx1"/>
                            </a:solidFill>
                            <a:latin typeface="Cambria Math" panose="02040503050406030204" pitchFamily="18" charset="0"/>
                            <a:ea typeface="Cambria Math" panose="02040503050406030204" pitchFamily="18" charset="0"/>
                          </a:rPr>
                          <m:t>∅</m:t>
                        </m:r>
                      </m:e>
                      <m:sub>
                        <m:r>
                          <a:rPr lang="fr-CA" b="0" i="1" smtClean="0">
                            <a:solidFill>
                              <a:schemeClr val="tx1"/>
                            </a:solidFill>
                            <a:latin typeface="Cambria Math" panose="02040503050406030204" pitchFamily="18" charset="0"/>
                          </a:rPr>
                          <m:t>𝑦</m:t>
                        </m:r>
                      </m:sub>
                    </m:sSub>
                    <m:sSub>
                      <m:sSubPr>
                        <m:ctrlPr>
                          <a:rPr lang="fr-CA" b="0" i="1" smtClean="0">
                            <a:solidFill>
                              <a:schemeClr val="tx1"/>
                            </a:solidFill>
                            <a:latin typeface="Cambria Math" panose="02040503050406030204" pitchFamily="18" charset="0"/>
                          </a:rPr>
                        </m:ctrlPr>
                      </m:sSubPr>
                      <m:e>
                        <m:r>
                          <a:rPr lang="fr-CA" b="0" i="1" smtClean="0">
                            <a:solidFill>
                              <a:schemeClr val="tx1"/>
                            </a:solidFill>
                            <a:latin typeface="Cambria Math" panose="02040503050406030204" pitchFamily="18" charset="0"/>
                          </a:rPr>
                          <m:t>𝐴</m:t>
                        </m:r>
                      </m:e>
                      <m:sub>
                        <m:r>
                          <a:rPr lang="fr-CA" b="0" i="1" smtClean="0">
                            <a:solidFill>
                              <a:schemeClr val="tx1"/>
                            </a:solidFill>
                            <a:latin typeface="Cambria Math" panose="02040503050406030204" pitchFamily="18" charset="0"/>
                          </a:rPr>
                          <m:t>𝑔</m:t>
                        </m:r>
                      </m:sub>
                    </m:sSub>
                    <m:sSub>
                      <m:sSubPr>
                        <m:ctrlPr>
                          <a:rPr lang="fr-CA" b="0" i="1" smtClean="0">
                            <a:solidFill>
                              <a:schemeClr val="tx1"/>
                            </a:solidFill>
                            <a:latin typeface="Cambria Math" panose="02040503050406030204" pitchFamily="18" charset="0"/>
                          </a:rPr>
                        </m:ctrlPr>
                      </m:sSubPr>
                      <m:e>
                        <m:r>
                          <a:rPr lang="fr-CA" b="0" i="1" smtClean="0">
                            <a:solidFill>
                              <a:schemeClr val="tx1"/>
                            </a:solidFill>
                            <a:latin typeface="Cambria Math" panose="02040503050406030204" pitchFamily="18" charset="0"/>
                          </a:rPr>
                          <m:t>𝐹</m:t>
                        </m:r>
                      </m:e>
                      <m:sub>
                        <m:r>
                          <a:rPr lang="fr-CA" b="0" i="1" smtClean="0">
                            <a:solidFill>
                              <a:schemeClr val="tx1"/>
                            </a:solidFill>
                            <a:latin typeface="Cambria Math" panose="02040503050406030204" pitchFamily="18" charset="0"/>
                          </a:rPr>
                          <m:t>𝑐</m:t>
                        </m:r>
                      </m:sub>
                    </m:sSub>
                    <m:r>
                      <a:rPr lang="fr-CA" b="0" i="1" smtClean="0">
                        <a:solidFill>
                          <a:schemeClr val="tx1"/>
                        </a:solidFill>
                        <a:latin typeface="Cambria Math" panose="02040503050406030204" pitchFamily="18" charset="0"/>
                      </a:rPr>
                      <m:t>=0,9</m:t>
                    </m:r>
                    <m:r>
                      <a:rPr lang="fr-CA" b="0" i="1" smtClean="0">
                        <a:solidFill>
                          <a:schemeClr val="tx1"/>
                        </a:solidFill>
                        <a:latin typeface="Cambria Math" panose="02040503050406030204" pitchFamily="18" charset="0"/>
                        <a:ea typeface="Cambria Math" panose="02040503050406030204" pitchFamily="18" charset="0"/>
                      </a:rPr>
                      <m:t>∙7097 </m:t>
                    </m:r>
                    <m:r>
                      <a:rPr lang="fr-CA" b="0" i="1" smtClean="0">
                        <a:solidFill>
                          <a:schemeClr val="tx1"/>
                        </a:solidFill>
                        <a:latin typeface="Cambria Math" panose="02040503050406030204" pitchFamily="18" charset="0"/>
                        <a:ea typeface="Cambria Math" panose="02040503050406030204" pitchFamily="18" charset="0"/>
                      </a:rPr>
                      <m:t>𝑚</m:t>
                    </m:r>
                    <m:sSup>
                      <m:sSupPr>
                        <m:ctrlPr>
                          <a:rPr lang="fr-CA" b="0" i="1" smtClean="0">
                            <a:solidFill>
                              <a:schemeClr val="tx1"/>
                            </a:solidFill>
                            <a:latin typeface="Cambria Math" panose="02040503050406030204" pitchFamily="18" charset="0"/>
                            <a:ea typeface="Cambria Math" panose="02040503050406030204" pitchFamily="18" charset="0"/>
                          </a:rPr>
                        </m:ctrlPr>
                      </m:sSupPr>
                      <m:e>
                        <m:r>
                          <a:rPr lang="fr-CA" b="0" i="1" smtClean="0">
                            <a:solidFill>
                              <a:schemeClr val="tx1"/>
                            </a:solidFill>
                            <a:latin typeface="Cambria Math" panose="02040503050406030204" pitchFamily="18" charset="0"/>
                            <a:ea typeface="Cambria Math" panose="02040503050406030204" pitchFamily="18" charset="0"/>
                          </a:rPr>
                          <m:t>𝑚</m:t>
                        </m:r>
                      </m:e>
                      <m:sup>
                        <m:r>
                          <a:rPr lang="fr-CA" b="0" i="1" smtClean="0">
                            <a:solidFill>
                              <a:schemeClr val="tx1"/>
                            </a:solidFill>
                            <a:latin typeface="Cambria Math" panose="02040503050406030204" pitchFamily="18" charset="0"/>
                            <a:ea typeface="Cambria Math" panose="02040503050406030204" pitchFamily="18" charset="0"/>
                          </a:rPr>
                          <m:t>2</m:t>
                        </m:r>
                      </m:sup>
                    </m:sSup>
                    <m:r>
                      <a:rPr lang="fr-CA" b="0" i="1" smtClean="0">
                        <a:solidFill>
                          <a:schemeClr val="tx1"/>
                        </a:solidFill>
                        <a:latin typeface="Cambria Math" panose="02040503050406030204" pitchFamily="18" charset="0"/>
                        <a:ea typeface="Cambria Math" panose="02040503050406030204" pitchFamily="18" charset="0"/>
                      </a:rPr>
                      <m:t>∙203,5 </m:t>
                    </m:r>
                    <m:r>
                      <a:rPr lang="fr-CA" b="0" i="1" smtClean="0">
                        <a:solidFill>
                          <a:schemeClr val="tx1"/>
                        </a:solidFill>
                        <a:latin typeface="Cambria Math" panose="02040503050406030204" pitchFamily="18" charset="0"/>
                        <a:ea typeface="Cambria Math" panose="02040503050406030204" pitchFamily="18" charset="0"/>
                      </a:rPr>
                      <m:t>𝑀𝑃𝑎</m:t>
                    </m:r>
                    <m:r>
                      <a:rPr lang="fr-CA" b="0" i="1" smtClean="0">
                        <a:solidFill>
                          <a:schemeClr val="tx1"/>
                        </a:solidFill>
                        <a:latin typeface="Cambria Math" panose="02040503050406030204" pitchFamily="18" charset="0"/>
                        <a:ea typeface="Cambria Math" panose="02040503050406030204" pitchFamily="18" charset="0"/>
                      </a:rPr>
                      <m:t>=1300 </m:t>
                    </m:r>
                    <m:r>
                      <a:rPr lang="fr-CA" b="0" i="1" smtClean="0">
                        <a:solidFill>
                          <a:schemeClr val="tx1"/>
                        </a:solidFill>
                        <a:latin typeface="Cambria Math" panose="02040503050406030204" pitchFamily="18" charset="0"/>
                        <a:ea typeface="Cambria Math" panose="02040503050406030204" pitchFamily="18" charset="0"/>
                      </a:rPr>
                      <m:t>𝑘𝑁</m:t>
                    </m:r>
                    <m:r>
                      <a:rPr lang="fr-CA" b="0" i="1" smtClean="0">
                        <a:solidFill>
                          <a:schemeClr val="tx1"/>
                        </a:solidFill>
                        <a:latin typeface="Cambria Math" panose="02040503050406030204" pitchFamily="18" charset="0"/>
                        <a:ea typeface="Cambria Math" panose="02040503050406030204" pitchFamily="18" charset="0"/>
                      </a:rPr>
                      <m:t>≥</m:t>
                    </m:r>
                    <m:sSub>
                      <m:sSubPr>
                        <m:ctrlPr>
                          <a:rPr lang="fr-CA" b="0" i="1" smtClean="0">
                            <a:solidFill>
                              <a:schemeClr val="tx1"/>
                            </a:solidFill>
                            <a:latin typeface="Cambria Math" panose="02040503050406030204" pitchFamily="18" charset="0"/>
                            <a:ea typeface="Cambria Math" panose="02040503050406030204" pitchFamily="18" charset="0"/>
                          </a:rPr>
                        </m:ctrlPr>
                      </m:sSubPr>
                      <m:e>
                        <m:r>
                          <a:rPr lang="fr-CA" b="0" i="1" smtClean="0">
                            <a:solidFill>
                              <a:schemeClr val="tx1"/>
                            </a:solidFill>
                            <a:latin typeface="Cambria Math" panose="02040503050406030204" pitchFamily="18" charset="0"/>
                            <a:ea typeface="Cambria Math" panose="02040503050406030204" pitchFamily="18" charset="0"/>
                          </a:rPr>
                          <m:t>𝐶</m:t>
                        </m:r>
                      </m:e>
                      <m:sub>
                        <m:r>
                          <a:rPr lang="fr-CA" b="0" i="1" smtClean="0">
                            <a:solidFill>
                              <a:schemeClr val="tx1"/>
                            </a:solidFill>
                            <a:latin typeface="Cambria Math" panose="02040503050406030204" pitchFamily="18" charset="0"/>
                            <a:ea typeface="Cambria Math" panose="02040503050406030204" pitchFamily="18" charset="0"/>
                          </a:rPr>
                          <m:t>𝑓</m:t>
                        </m:r>
                      </m:sub>
                    </m:sSub>
                    <m:r>
                      <a:rPr lang="fr-CA" b="0" i="1" smtClean="0">
                        <a:solidFill>
                          <a:schemeClr val="tx1"/>
                        </a:solidFill>
                        <a:latin typeface="Cambria Math" panose="02040503050406030204" pitchFamily="18" charset="0"/>
                        <a:ea typeface="Cambria Math" panose="02040503050406030204" pitchFamily="18" charset="0"/>
                      </a:rPr>
                      <m:t>=219 </m:t>
                    </m:r>
                    <m:r>
                      <a:rPr lang="fr-CA" b="0" i="1" smtClean="0">
                        <a:solidFill>
                          <a:schemeClr val="tx1"/>
                        </a:solidFill>
                        <a:latin typeface="Cambria Math" panose="02040503050406030204" pitchFamily="18" charset="0"/>
                        <a:ea typeface="Cambria Math" panose="02040503050406030204" pitchFamily="18" charset="0"/>
                      </a:rPr>
                      <m:t>𝑘𝑁</m:t>
                    </m:r>
                    <m:r>
                      <a:rPr lang="fr-CA" b="0" i="1" smtClean="0">
                        <a:solidFill>
                          <a:schemeClr val="tx1"/>
                        </a:solidFill>
                        <a:latin typeface="Cambria Math" panose="02040503050406030204" pitchFamily="18" charset="0"/>
                        <a:ea typeface="Cambria Math" panose="02040503050406030204" pitchFamily="18" charset="0"/>
                      </a:rPr>
                      <m:t>∴</m:t>
                    </m:r>
                    <m:r>
                      <a:rPr lang="fr-CA" b="0" i="1" smtClean="0">
                        <a:solidFill>
                          <a:schemeClr val="tx1"/>
                        </a:solidFill>
                        <a:latin typeface="Cambria Math" panose="02040503050406030204" pitchFamily="18" charset="0"/>
                        <a:ea typeface="Cambria Math" panose="02040503050406030204" pitchFamily="18" charset="0"/>
                      </a:rPr>
                      <m:t>𝑂𝑘</m:t>
                    </m:r>
                  </m:oMath>
                </a14:m>
                <a:r>
                  <a:rPr lang="fr-CA" dirty="0">
                    <a:solidFill>
                      <a:schemeClr val="tx1"/>
                    </a:solidFill>
                  </a:rPr>
                  <a:t> </a:t>
                </a:r>
                <a:r>
                  <a:rPr lang="fr-CA" b="1" dirty="0"/>
                  <a:t>[CSA S6:19 17.11.3.1]</a:t>
                </a:r>
                <a:r>
                  <a:rPr lang="fr-CA" dirty="0">
                    <a:solidFill>
                      <a:schemeClr val="tx1"/>
                    </a:solidFill>
                  </a:rPr>
                  <a:t> </a:t>
                </a:r>
              </a:p>
              <a:p>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558212"/>
                <a:ext cx="10513982" cy="4798138"/>
              </a:xfrm>
              <a:blipFill>
                <a:blip r:embed="rId7"/>
                <a:stretch>
                  <a:fillRect l="-1102" t="-2033" b="-1271"/>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des diagonales</a:t>
            </a:r>
          </a:p>
        </p:txBody>
      </p:sp>
    </p:spTree>
    <p:extLst>
      <p:ext uri="{BB962C8B-B14F-4D97-AF65-F5344CB8AC3E}">
        <p14:creationId xmlns:p14="http://schemas.microsoft.com/office/powerpoint/2010/main" val="2049537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7</a:t>
            </a:fld>
            <a:endParaRPr lang="fr-FR" dirty="0"/>
          </a:p>
        </p:txBody>
      </p:sp>
      <p:sp>
        <p:nvSpPr>
          <p:cNvPr id="4" name="Espace réservé du texte 3"/>
          <p:cNvSpPr>
            <a:spLocks noGrp="1"/>
          </p:cNvSpPr>
          <p:nvPr>
            <p:ph type="body" idx="1"/>
            <p:custDataLst>
              <p:tags r:id="rId3"/>
            </p:custDataLst>
          </p:nvPr>
        </p:nvSpPr>
        <p:spPr/>
        <p:txBody>
          <a:bodyPr>
            <a:normAutofit lnSpcReduction="10000"/>
          </a:bodyPr>
          <a:lstStyle/>
          <a:p>
            <a:r>
              <a:rPr lang="fr-CA" dirty="0"/>
              <a:t>Cette présentation, préparée pour </a:t>
            </a:r>
            <a:r>
              <a:rPr lang="fr-CA" dirty="0" err="1"/>
              <a:t>AluQuébec</a:t>
            </a:r>
            <a:r>
              <a:rPr lang="fr-CA" dirty="0"/>
              <a:t>, dans le cadre du projet Alu-Compétences, présente un exemple détaillé de la conception d’une passerelle en aluminium formé de membrure rectangulaire et carrée. De façon générale, la méthodologie de conception suivie peut être appliquée à des passerelles d’aluminium, d’acier ou de bois, mais le calcul de la résistance structurale des éléments présentés ici ne touche que les pièces d’aluminium.</a:t>
            </a:r>
          </a:p>
          <a:p>
            <a:r>
              <a:rPr lang="fr-CA" dirty="0"/>
              <a:t>De façon générale, la conception d’éléments structuraux est d’abord et avant tout un processus itératif. Il s’agit principalement de faire des hypothèses concernant la géométrie de la structure et le dimensionnement des éléments et d’en vérifier la résistance ultime et la tenue en service. Si les critères de résistance et de tenue en service ne sont pas satisfaisants, on doit modifier nos hypothèses et refaire la vérification jusqu’à obtenir un résultat satisfaisant. </a:t>
            </a:r>
          </a:p>
          <a:p>
            <a:r>
              <a:rPr lang="fr-CA" dirty="0"/>
              <a:t>La difficulté principale consiste souvent à établir la géométrie initiale de la structure. Un concepteur d’expérience peut estimer assez précisément le résultat final, ce qui diminue grandement le nombre d’itérations requises. Outre l’expérience du concepteur, il existe également dans la littérature plusieurs règles empiriques et des ratios dimensionnels usuels pour plusieurs types d’ouvrages qui peuvent servir de point de départ. Évidemment, avoir à sa disposition des données provenant de projets similaires déjà réalisés permet facilement d’extrapoler la nouvelle géométrie.  </a:t>
            </a:r>
          </a:p>
          <a:p>
            <a:r>
              <a:rPr lang="fr-CA" dirty="0"/>
              <a:t>Une fois la géométrie générale établie, les divers éléments sont vérifiés en suivant la descente de charge. C’est-à-dire que l’on débute par les éléments qui transmettent des charges à d’autres éléments porteurs de la structure allant du haut jusqu’aux fondations. Dans le cas d’un pont ou d’une passerelle, le cheminement des efforts part en général du platelage (dalle de béton, platelage d’aluminium, d’acier ou de bois, etc.), est transféré aux poutres, aux appareils d’appuis puis aux éléments de fondation (piles et culées). Cette façon de faire permet de limiter les retours en arrière pour modifier les éléments déjà conçus puisqu’ils sont peu influencés par l’élément qui les porte.</a:t>
            </a:r>
          </a:p>
        </p:txBody>
      </p:sp>
      <p:sp>
        <p:nvSpPr>
          <p:cNvPr id="5" name="Titre 4"/>
          <p:cNvSpPr>
            <a:spLocks noGrp="1"/>
          </p:cNvSpPr>
          <p:nvPr>
            <p:ph type="title"/>
            <p:custDataLst>
              <p:tags r:id="rId4"/>
            </p:custDataLst>
          </p:nvPr>
        </p:nvSpPr>
        <p:spPr/>
        <p:txBody>
          <a:bodyPr/>
          <a:lstStyle/>
          <a:p>
            <a:r>
              <a:rPr lang="fr-CA" dirty="0"/>
              <a:t>Introduction</a:t>
            </a:r>
          </a:p>
        </p:txBody>
      </p:sp>
    </p:spTree>
    <p:extLst>
      <p:ext uri="{BB962C8B-B14F-4D97-AF65-F5344CB8AC3E}">
        <p14:creationId xmlns:p14="http://schemas.microsoft.com/office/powerpoint/2010/main" val="24219640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70</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normAutofit fontScale="92500"/>
              </a:bodyPr>
              <a:lstStyle/>
              <a:p>
                <a:r>
                  <a:rPr lang="fr-CA" b="1" u="sng" dirty="0"/>
                  <a:t>4 – On vérifie la résistance dans les zones soudées aux extrémités</a:t>
                </a:r>
                <a:endParaRPr lang="fr-CA" dirty="0"/>
              </a:p>
              <a:p>
                <a:r>
                  <a:rPr lang="fr-CA" dirty="0"/>
                  <a:t>La résistance ultime des zones soudées aux extrémités doit être vérifiée. Puisque nous avons une soudure transversale sur tout le périmètre de la section, on néglige l’inclinaison de la membrure et il est assumé que la ZAT s’étend sur toute la section. Dans cette zone :</a:t>
                </a:r>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𝐶</m:t>
                        </m:r>
                      </m:e>
                      <m:sub>
                        <m:r>
                          <a:rPr lang="fr-CA" b="0" i="1" smtClean="0">
                            <a:latin typeface="Cambria Math" panose="02040503050406030204" pitchFamily="18" charset="0"/>
                          </a:rPr>
                          <m:t>𝑟</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𝑇</m:t>
                        </m:r>
                      </m:e>
                      <m:sub>
                        <m:r>
                          <a:rPr lang="fr-CA" b="0" i="1" smtClean="0">
                            <a:latin typeface="Cambria Math" panose="02040503050406030204" pitchFamily="18" charset="0"/>
                          </a:rPr>
                          <m:t>𝑟</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𝑢</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𝐴</m:t>
                        </m:r>
                      </m:e>
                      <m:sub>
                        <m:r>
                          <a:rPr lang="fr-CA" b="0" i="1" smtClean="0">
                            <a:latin typeface="Cambria Math" panose="02040503050406030204" pitchFamily="18" charset="0"/>
                          </a:rPr>
                          <m:t>𝑔</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𝑤𝑢</m:t>
                        </m:r>
                      </m:sub>
                    </m:sSub>
                    <m:r>
                      <a:rPr lang="fr-CA" b="0" i="1" smtClean="0">
                        <a:latin typeface="Cambria Math" panose="02040503050406030204" pitchFamily="18" charset="0"/>
                      </a:rPr>
                      <m:t>=0,75</m:t>
                    </m:r>
                    <m:r>
                      <a:rPr lang="fr-CA" b="0" i="1" smtClean="0">
                        <a:latin typeface="Cambria Math" panose="02040503050406030204" pitchFamily="18" charset="0"/>
                        <a:ea typeface="Cambria Math" panose="02040503050406030204" pitchFamily="18" charset="0"/>
                      </a:rPr>
                      <m:t>∙</m:t>
                    </m:r>
                    <m:r>
                      <a:rPr lang="fr-CA" b="0" i="0" smtClean="0">
                        <a:latin typeface="Cambria Math" panose="02040503050406030204" pitchFamily="18" charset="0"/>
                        <a:ea typeface="Cambria Math" panose="02040503050406030204" pitchFamily="18" charset="0"/>
                      </a:rPr>
                      <m:t>7097 </m:t>
                    </m:r>
                    <m:sSup>
                      <m:sSupPr>
                        <m:ctrlPr>
                          <a:rPr lang="fr-CA" b="0" i="1" smtClean="0">
                            <a:latin typeface="Cambria Math" panose="02040503050406030204" pitchFamily="18" charset="0"/>
                            <a:ea typeface="Cambria Math" panose="02040503050406030204" pitchFamily="18" charset="0"/>
                          </a:rPr>
                        </m:ctrlPr>
                      </m:sSupPr>
                      <m:e>
                        <m:r>
                          <m:rPr>
                            <m:sty m:val="p"/>
                          </m:rPr>
                          <a:rPr lang="fr-CA" b="0" i="0" smtClean="0">
                            <a:latin typeface="Cambria Math" panose="02040503050406030204" pitchFamily="18" charset="0"/>
                            <a:ea typeface="Cambria Math" panose="02040503050406030204" pitchFamily="18" charset="0"/>
                          </a:rPr>
                          <m:t>mm</m:t>
                        </m:r>
                      </m:e>
                      <m:sup>
                        <m:r>
                          <a:rPr lang="fr-CA" b="0" i="0" smtClean="0">
                            <a:latin typeface="Cambria Math" panose="02040503050406030204" pitchFamily="18" charset="0"/>
                            <a:ea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∙165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=878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≥219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𝑂𝑘</m:t>
                    </m:r>
                  </m:oMath>
                </a14:m>
                <a:r>
                  <a:rPr lang="fr-CA" dirty="0"/>
                  <a:t> </a:t>
                </a:r>
                <a:r>
                  <a:rPr lang="fr-CA" b="1" dirty="0"/>
                  <a:t>[CSA S6:19 17.10.3 c)]</a:t>
                </a:r>
              </a:p>
              <a:p>
                <a:r>
                  <a:rPr lang="fr-CA" dirty="0"/>
                  <a:t>Cependant, la zone soudée au bas de la membrure sera également sollicitée en flexion dû aux efforts appliqués de même que par la force requise pour stabiliser la corde supérieure. Puisque la membrure est de classe 2, nous aurons plastification de la zone soudée avant d’avoir un voilement local de la paroi. On vérifie que la contrainte combinée ne dépasse pas </a:t>
                </a:r>
                <a14:m>
                  <m:oMath xmlns:m="http://schemas.openxmlformats.org/officeDocument/2006/math">
                    <m:sSub>
                      <m:sSubPr>
                        <m:ctrlPr>
                          <a:rPr lang="fr-CA" i="1" smtClean="0">
                            <a:latin typeface="Cambria Math" panose="02040503050406030204" pitchFamily="18" charset="0"/>
                          </a:rPr>
                        </m:ctrlPr>
                      </m:sSubPr>
                      <m:e>
                        <m:r>
                          <a:rPr lang="fr-CA"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𝑢</m:t>
                        </m:r>
                      </m:sub>
                    </m:sSub>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𝑤𝑢</m:t>
                        </m:r>
                      </m:sub>
                    </m:sSub>
                  </m:oMath>
                </a14:m>
                <a:r>
                  <a:rPr lang="fr-CA" dirty="0"/>
                  <a:t> dans la ZAT.</a:t>
                </a:r>
              </a:p>
              <a:p>
                <a:r>
                  <a:rPr lang="fr-CA" dirty="0"/>
                  <a:t>Selon le modèle numérique, pour la combinaison </a:t>
                </a:r>
                <a:r>
                  <a:rPr lang="fr-CA" b="1" dirty="0"/>
                  <a:t>ÉLUL1 avec piétons</a:t>
                </a:r>
                <a:r>
                  <a:rPr lang="fr-CA" dirty="0"/>
                  <a:t>, </a:t>
                </a:r>
              </a:p>
              <a:p>
                <a:r>
                  <a:rPr lang="fr-CA" dirty="0"/>
                  <a:t>la membrure la plus sollicitée axialement (à l’extrémité) a les efforts suivants :</a:t>
                </a:r>
              </a:p>
              <a:p>
                <a:pPr marL="285750" indent="-285750">
                  <a:buFont typeface="Arial" panose="020B0604020202020204" pitchFamily="34" charset="0"/>
                  <a:buChar char="•"/>
                </a:pPr>
                <a:r>
                  <a:rPr lang="fr-CA" dirty="0"/>
                  <a:t>Tf=247 kN ; Mx=-2,63 </a:t>
                </a:r>
                <a:r>
                  <a:rPr lang="fr-CA" dirty="0" err="1"/>
                  <a:t>kN.m</a:t>
                </a:r>
                <a:r>
                  <a:rPr lang="fr-CA" dirty="0"/>
                  <a:t>; </a:t>
                </a:r>
                <a:r>
                  <a:rPr lang="fr-CA" dirty="0" err="1"/>
                  <a:t>My</a:t>
                </a:r>
                <a:r>
                  <a:rPr lang="fr-CA" dirty="0"/>
                  <a:t>=2,03 </a:t>
                </a:r>
                <a:r>
                  <a:rPr lang="fr-CA" dirty="0" err="1"/>
                  <a:t>kN.m</a:t>
                </a:r>
                <a:r>
                  <a:rPr lang="fr-CA" dirty="0"/>
                  <a:t> et 1 % de la charge de compression dans la corde sup </a:t>
                </a:r>
                <a:r>
                  <a:rPr lang="fr-CA" dirty="0" err="1"/>
                  <a:t>My</a:t>
                </a:r>
                <a:r>
                  <a:rPr lang="fr-CA" dirty="0"/>
                  <a:t>=7,32 </a:t>
                </a:r>
                <a:r>
                  <a:rPr lang="fr-CA" dirty="0" err="1"/>
                  <a:t>kN.m</a:t>
                </a:r>
                <a:endParaRPr lang="fr-CA" dirty="0"/>
              </a:p>
              <a:p>
                <a:r>
                  <a:rPr lang="fr-CA" dirty="0"/>
                  <a:t>la membrure la plus sollicitée en flexion transversalement (au centre) a les efforts suivants :</a:t>
                </a:r>
              </a:p>
              <a:p>
                <a:pPr marL="285750" indent="-285750">
                  <a:buFont typeface="Arial" panose="020B0604020202020204" pitchFamily="34" charset="0"/>
                  <a:buChar char="•"/>
                </a:pPr>
                <a:r>
                  <a:rPr lang="fr-CA" dirty="0"/>
                  <a:t>Tf=38 kN ; Mx=0,59 </a:t>
                </a:r>
                <a:r>
                  <a:rPr lang="fr-CA" dirty="0" err="1"/>
                  <a:t>kN.m</a:t>
                </a:r>
                <a:r>
                  <a:rPr lang="fr-CA" dirty="0"/>
                  <a:t>; </a:t>
                </a:r>
                <a:r>
                  <a:rPr lang="fr-CA" dirty="0" err="1"/>
                  <a:t>My</a:t>
                </a:r>
                <a:r>
                  <a:rPr lang="fr-CA" dirty="0"/>
                  <a:t>=2,22 </a:t>
                </a:r>
                <a:r>
                  <a:rPr lang="fr-CA" dirty="0" err="1"/>
                  <a:t>kN.m</a:t>
                </a:r>
                <a:r>
                  <a:rPr lang="fr-CA" dirty="0"/>
                  <a:t> et 1 % de la charge de compression dans la corde sup </a:t>
                </a:r>
                <a:r>
                  <a:rPr lang="fr-CA" dirty="0" err="1"/>
                  <a:t>My</a:t>
                </a:r>
                <a:r>
                  <a:rPr lang="fr-CA" dirty="0"/>
                  <a:t>=20,05 </a:t>
                </a:r>
                <a:r>
                  <a:rPr lang="fr-CA" dirty="0" err="1"/>
                  <a:t>kN.m</a:t>
                </a:r>
                <a:endParaRPr lang="fr-CA" dirty="0"/>
              </a:p>
              <a:p>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7"/>
                </p:custDataLst>
              </p:nvPr>
            </p:nvSpPr>
            <p:spPr>
              <a:blipFill>
                <a:blip r:embed="rId8"/>
                <a:stretch>
                  <a:fillRect l="-1102" t="-1961"/>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des diagonales</a:t>
            </a:r>
          </a:p>
        </p:txBody>
      </p:sp>
    </p:spTree>
    <p:extLst>
      <p:ext uri="{BB962C8B-B14F-4D97-AF65-F5344CB8AC3E}">
        <p14:creationId xmlns:p14="http://schemas.microsoft.com/office/powerpoint/2010/main" val="1829738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71</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noAutofit/>
              </a:bodyPr>
              <a:lstStyle/>
              <a:p>
                <a:r>
                  <a:rPr lang="fr-CA" sz="1400" dirty="0"/>
                  <a:t>Sollicitations :</a:t>
                </a:r>
              </a:p>
              <a:p>
                <a:pPr marL="285750" indent="-285750">
                  <a:buFont typeface="Arial" panose="020B0604020202020204" pitchFamily="34" charset="0"/>
                  <a:buChar char="•"/>
                </a:pPr>
                <a14:m>
                  <m:oMath xmlns:m="http://schemas.openxmlformats.org/officeDocument/2006/math">
                    <m:f>
                      <m:fPr>
                        <m:ctrlPr>
                          <a:rPr lang="fr-CA" sz="1400" i="1" smtClean="0">
                            <a:latin typeface="Cambria Math" panose="02040503050406030204" pitchFamily="18" charset="0"/>
                          </a:rPr>
                        </m:ctrlPr>
                      </m:fPr>
                      <m:num>
                        <m:sSub>
                          <m:sSubPr>
                            <m:ctrlPr>
                              <a:rPr lang="fr-CA" sz="1400" i="1" smtClean="0">
                                <a:latin typeface="Cambria Math" panose="02040503050406030204" pitchFamily="18" charset="0"/>
                              </a:rPr>
                            </m:ctrlPr>
                          </m:sSubPr>
                          <m:e>
                            <m:r>
                              <a:rPr lang="fr-CA" sz="1400" b="0" i="1" smtClean="0">
                                <a:latin typeface="Cambria Math" panose="02040503050406030204" pitchFamily="18" charset="0"/>
                              </a:rPr>
                              <m:t>𝑇</m:t>
                            </m:r>
                          </m:e>
                          <m:sub>
                            <m:r>
                              <a:rPr lang="fr-CA" sz="1400" b="0" i="1" smtClean="0">
                                <a:latin typeface="Cambria Math" panose="02040503050406030204" pitchFamily="18" charset="0"/>
                              </a:rPr>
                              <m:t>𝑓</m:t>
                            </m:r>
                          </m:sub>
                        </m:sSub>
                      </m:num>
                      <m:den>
                        <m:sSub>
                          <m:sSubPr>
                            <m:ctrlPr>
                              <a:rPr lang="fr-CA" sz="1400" i="1" smtClean="0">
                                <a:latin typeface="Cambria Math" panose="02040503050406030204" pitchFamily="18" charset="0"/>
                              </a:rPr>
                            </m:ctrlPr>
                          </m:sSubPr>
                          <m:e>
                            <m:r>
                              <a:rPr lang="fr-CA" sz="1400" b="0" i="1" smtClean="0">
                                <a:latin typeface="Cambria Math" panose="02040503050406030204" pitchFamily="18" charset="0"/>
                              </a:rPr>
                              <m:t>𝐴</m:t>
                            </m:r>
                          </m:e>
                          <m:sub>
                            <m:r>
                              <a:rPr lang="fr-CA" sz="1400" b="0" i="1" smtClean="0">
                                <a:latin typeface="Cambria Math" panose="02040503050406030204" pitchFamily="18" charset="0"/>
                              </a:rPr>
                              <m:t>𝑔</m:t>
                            </m:r>
                          </m:sub>
                        </m:sSub>
                      </m:den>
                    </m:f>
                    <m:r>
                      <a:rPr lang="fr-CA" sz="1400" b="0" i="1" smtClean="0">
                        <a:latin typeface="Cambria Math" panose="02040503050406030204" pitchFamily="18" charset="0"/>
                      </a:rPr>
                      <m:t>+</m:t>
                    </m:r>
                    <m:f>
                      <m:fPr>
                        <m:ctrlPr>
                          <a:rPr lang="fr-CA" sz="1400" b="0" i="1" smtClean="0">
                            <a:latin typeface="Cambria Math" panose="02040503050406030204" pitchFamily="18" charset="0"/>
                          </a:rPr>
                        </m:ctrlPr>
                      </m:fPr>
                      <m:num>
                        <m:sSub>
                          <m:sSubPr>
                            <m:ctrlPr>
                              <a:rPr lang="fr-CA" sz="1400" b="0" i="1" smtClean="0">
                                <a:latin typeface="Cambria Math" panose="02040503050406030204" pitchFamily="18" charset="0"/>
                              </a:rPr>
                            </m:ctrlPr>
                          </m:sSubPr>
                          <m:e>
                            <m:r>
                              <a:rPr lang="fr-CA" sz="1400" b="0" i="1" smtClean="0">
                                <a:latin typeface="Cambria Math" panose="02040503050406030204" pitchFamily="18" charset="0"/>
                              </a:rPr>
                              <m:t>𝑀</m:t>
                            </m:r>
                          </m:e>
                          <m:sub>
                            <m:r>
                              <a:rPr lang="fr-CA" sz="1400" b="0" i="1" smtClean="0">
                                <a:latin typeface="Cambria Math" panose="02040503050406030204" pitchFamily="18" charset="0"/>
                              </a:rPr>
                              <m:t>𝑓</m:t>
                            </m:r>
                          </m:sub>
                        </m:sSub>
                      </m:num>
                      <m:den>
                        <m:r>
                          <a:rPr lang="fr-CA" sz="1400" b="0" i="1" smtClean="0">
                            <a:latin typeface="Cambria Math" panose="02040503050406030204" pitchFamily="18" charset="0"/>
                          </a:rPr>
                          <m:t>𝑆</m:t>
                        </m:r>
                      </m:den>
                    </m:f>
                    <m:r>
                      <a:rPr lang="fr-CA" sz="1400" b="0" i="1" smtClean="0">
                        <a:latin typeface="Cambria Math" panose="02040503050406030204" pitchFamily="18" charset="0"/>
                      </a:rPr>
                      <m:t>=</m:t>
                    </m:r>
                    <m:f>
                      <m:fPr>
                        <m:ctrlPr>
                          <a:rPr lang="fr-CA" sz="1400" b="0" i="1" smtClean="0">
                            <a:latin typeface="Cambria Math" panose="02040503050406030204" pitchFamily="18" charset="0"/>
                          </a:rPr>
                        </m:ctrlPr>
                      </m:fPr>
                      <m:num>
                        <m:r>
                          <a:rPr lang="fr-CA" sz="1400" b="0" i="1" smtClean="0">
                            <a:latin typeface="Cambria Math" panose="02040503050406030204" pitchFamily="18" charset="0"/>
                          </a:rPr>
                          <m:t>247 </m:t>
                        </m:r>
                        <m:r>
                          <a:rPr lang="fr-CA" sz="1400" b="0" i="1" smtClean="0">
                            <a:latin typeface="Cambria Math" panose="02040503050406030204" pitchFamily="18" charset="0"/>
                          </a:rPr>
                          <m:t>𝑘𝑁</m:t>
                        </m:r>
                      </m:num>
                      <m:den>
                        <m:r>
                          <a:rPr lang="fr-CA" sz="1400" b="0" i="1" smtClean="0">
                            <a:latin typeface="Cambria Math" panose="02040503050406030204" pitchFamily="18" charset="0"/>
                          </a:rPr>
                          <m:t>7097 </m:t>
                        </m:r>
                        <m:r>
                          <a:rPr lang="fr-CA" sz="1400" b="0" i="1" smtClean="0">
                            <a:latin typeface="Cambria Math" panose="02040503050406030204" pitchFamily="18" charset="0"/>
                          </a:rPr>
                          <m:t>𝑚𝑚</m:t>
                        </m:r>
                        <m:r>
                          <a:rPr lang="fr-CA" sz="1400" b="0" i="1" smtClean="0">
                            <a:latin typeface="Cambria Math" panose="02040503050406030204" pitchFamily="18" charset="0"/>
                          </a:rPr>
                          <m:t>²</m:t>
                        </m:r>
                      </m:den>
                    </m:f>
                    <m:r>
                      <a:rPr lang="fr-CA" sz="1400" b="0" i="1" smtClean="0">
                        <a:latin typeface="Cambria Math" panose="02040503050406030204" pitchFamily="18" charset="0"/>
                      </a:rPr>
                      <m:t>+</m:t>
                    </m:r>
                    <m:f>
                      <m:fPr>
                        <m:ctrlPr>
                          <a:rPr lang="fr-CA" sz="1400" b="0" i="1" smtClean="0">
                            <a:latin typeface="Cambria Math" panose="02040503050406030204" pitchFamily="18" charset="0"/>
                          </a:rPr>
                        </m:ctrlPr>
                      </m:fPr>
                      <m:num>
                        <m:d>
                          <m:dPr>
                            <m:ctrlPr>
                              <a:rPr lang="fr-CA" sz="1400" b="0" i="1" smtClean="0">
                                <a:latin typeface="Cambria Math" panose="02040503050406030204" pitchFamily="18" charset="0"/>
                              </a:rPr>
                            </m:ctrlPr>
                          </m:dPr>
                          <m:e>
                            <m:r>
                              <a:rPr lang="fr-CA" sz="1400" b="0" i="1" smtClean="0">
                                <a:latin typeface="Cambria Math" panose="02040503050406030204" pitchFamily="18" charset="0"/>
                              </a:rPr>
                              <m:t>2,63 </m:t>
                            </m:r>
                            <m:r>
                              <a:rPr lang="fr-CA" sz="1400" b="0" i="1" smtClean="0">
                                <a:latin typeface="Cambria Math" panose="02040503050406030204" pitchFamily="18" charset="0"/>
                              </a:rPr>
                              <m:t>𝑘𝑁</m:t>
                            </m:r>
                            <m:r>
                              <a:rPr lang="fr-CA" sz="1400" b="0" i="1" smtClean="0">
                                <a:latin typeface="Cambria Math" panose="02040503050406030204" pitchFamily="18" charset="0"/>
                              </a:rPr>
                              <m:t>.</m:t>
                            </m:r>
                            <m:r>
                              <a:rPr lang="fr-CA" sz="1400" b="0" i="1" smtClean="0">
                                <a:latin typeface="Cambria Math" panose="02040503050406030204" pitchFamily="18" charset="0"/>
                              </a:rPr>
                              <m:t>𝑚</m:t>
                            </m:r>
                            <m:r>
                              <a:rPr lang="fr-CA" sz="1400" b="0" i="1" smtClean="0">
                                <a:latin typeface="Cambria Math" panose="02040503050406030204" pitchFamily="18" charset="0"/>
                              </a:rPr>
                              <m:t>+2,03 </m:t>
                            </m:r>
                            <m:r>
                              <a:rPr lang="fr-CA" sz="1400" b="0" i="1" smtClean="0">
                                <a:latin typeface="Cambria Math" panose="02040503050406030204" pitchFamily="18" charset="0"/>
                              </a:rPr>
                              <m:t>𝑘𝑁</m:t>
                            </m:r>
                            <m:r>
                              <a:rPr lang="fr-CA" sz="1400" b="0" i="1" smtClean="0">
                                <a:latin typeface="Cambria Math" panose="02040503050406030204" pitchFamily="18" charset="0"/>
                              </a:rPr>
                              <m:t>.</m:t>
                            </m:r>
                            <m:r>
                              <a:rPr lang="fr-CA" sz="1400" b="0" i="1" smtClean="0">
                                <a:latin typeface="Cambria Math" panose="02040503050406030204" pitchFamily="18" charset="0"/>
                              </a:rPr>
                              <m:t>𝑚</m:t>
                            </m:r>
                            <m:r>
                              <a:rPr lang="fr-CA" sz="1400" b="0" i="1" smtClean="0">
                                <a:latin typeface="Cambria Math" panose="02040503050406030204" pitchFamily="18" charset="0"/>
                              </a:rPr>
                              <m:t>+7,32 </m:t>
                            </m:r>
                            <m:r>
                              <a:rPr lang="fr-CA" sz="1400" b="0" i="1" smtClean="0">
                                <a:latin typeface="Cambria Math" panose="02040503050406030204" pitchFamily="18" charset="0"/>
                              </a:rPr>
                              <m:t>𝑘𝑁</m:t>
                            </m:r>
                            <m:r>
                              <a:rPr lang="fr-CA" sz="1400" b="0" i="1" smtClean="0">
                                <a:latin typeface="Cambria Math" panose="02040503050406030204" pitchFamily="18" charset="0"/>
                              </a:rPr>
                              <m:t>.</m:t>
                            </m:r>
                            <m:r>
                              <a:rPr lang="fr-CA" sz="1400" b="0" i="1" smtClean="0">
                                <a:latin typeface="Cambria Math" panose="02040503050406030204" pitchFamily="18" charset="0"/>
                              </a:rPr>
                              <m:t>𝑚</m:t>
                            </m:r>
                          </m:e>
                        </m:d>
                      </m:num>
                      <m:den>
                        <m:r>
                          <a:rPr lang="fr-CA" sz="1400" b="0" i="1" smtClean="0">
                            <a:latin typeface="Cambria Math" panose="02040503050406030204" pitchFamily="18" charset="0"/>
                          </a:rPr>
                          <m:t>305,44 </m:t>
                        </m:r>
                        <m:r>
                          <a:rPr lang="fr-CA" sz="1400" b="0" i="1" smtClean="0">
                            <a:latin typeface="Cambria Math" panose="02040503050406030204" pitchFamily="18" charset="0"/>
                          </a:rPr>
                          <m:t>𝑥</m:t>
                        </m:r>
                        <m:sSup>
                          <m:sSupPr>
                            <m:ctrlPr>
                              <a:rPr lang="fr-CA" sz="1400" b="0" i="1" smtClean="0">
                                <a:latin typeface="Cambria Math" panose="02040503050406030204" pitchFamily="18" charset="0"/>
                              </a:rPr>
                            </m:ctrlPr>
                          </m:sSupPr>
                          <m:e>
                            <m:r>
                              <a:rPr lang="fr-CA" sz="1400" b="0" i="1" smtClean="0">
                                <a:latin typeface="Cambria Math" panose="02040503050406030204" pitchFamily="18" charset="0"/>
                              </a:rPr>
                              <m:t>10</m:t>
                            </m:r>
                          </m:e>
                          <m:sup>
                            <m:r>
                              <a:rPr lang="fr-CA" sz="1400" b="0" i="1" smtClean="0">
                                <a:latin typeface="Cambria Math" panose="02040503050406030204" pitchFamily="18" charset="0"/>
                              </a:rPr>
                              <m:t>3</m:t>
                            </m:r>
                          </m:sup>
                        </m:sSup>
                        <m:r>
                          <a:rPr lang="fr-CA" sz="1400" b="0" i="1" smtClean="0">
                            <a:latin typeface="Cambria Math" panose="02040503050406030204" pitchFamily="18" charset="0"/>
                          </a:rPr>
                          <m:t>𝑚𝑚</m:t>
                        </m:r>
                        <m:r>
                          <a:rPr lang="fr-CA" sz="1400" b="0" i="1" smtClean="0">
                            <a:latin typeface="Cambria Math" panose="02040503050406030204" pitchFamily="18" charset="0"/>
                          </a:rPr>
                          <m:t>³</m:t>
                        </m:r>
                      </m:den>
                    </m:f>
                    <m:r>
                      <a:rPr lang="fr-CA" sz="1400" b="0" i="1" smtClean="0">
                        <a:latin typeface="Cambria Math" panose="02040503050406030204" pitchFamily="18" charset="0"/>
                      </a:rPr>
                      <m:t>=34,8 </m:t>
                    </m:r>
                    <m:r>
                      <a:rPr lang="fr-CA" sz="1400" b="0" i="1" smtClean="0">
                        <a:latin typeface="Cambria Math" panose="02040503050406030204" pitchFamily="18" charset="0"/>
                      </a:rPr>
                      <m:t>𝑀𝑃𝑎</m:t>
                    </m:r>
                    <m:r>
                      <a:rPr lang="fr-CA" sz="1400" b="0" i="1" smtClean="0">
                        <a:latin typeface="Cambria Math" panose="02040503050406030204" pitchFamily="18" charset="0"/>
                      </a:rPr>
                      <m:t>+39,2 </m:t>
                    </m:r>
                    <m:r>
                      <a:rPr lang="fr-CA" sz="1400" b="0" i="1" smtClean="0">
                        <a:latin typeface="Cambria Math" panose="02040503050406030204" pitchFamily="18" charset="0"/>
                      </a:rPr>
                      <m:t>𝑀𝑃𝑎</m:t>
                    </m:r>
                    <m:r>
                      <a:rPr lang="fr-CA" sz="1400" b="0" i="1" smtClean="0">
                        <a:latin typeface="Cambria Math" panose="02040503050406030204" pitchFamily="18" charset="0"/>
                      </a:rPr>
                      <m:t>=74 </m:t>
                    </m:r>
                    <m:r>
                      <a:rPr lang="fr-CA" sz="1400" b="0" i="1" smtClean="0">
                        <a:latin typeface="Cambria Math" panose="02040503050406030204" pitchFamily="18" charset="0"/>
                      </a:rPr>
                      <m:t>𝑀𝑃𝑎</m:t>
                    </m:r>
                    <m:r>
                      <a:rPr lang="fr-CA" sz="1400" b="0" i="1" smtClean="0">
                        <a:latin typeface="Cambria Math" panose="02040503050406030204" pitchFamily="18" charset="0"/>
                        <a:ea typeface="Cambria Math" panose="02040503050406030204" pitchFamily="18" charset="0"/>
                      </a:rPr>
                      <m:t>≤</m:t>
                    </m:r>
                    <m:sSub>
                      <m:sSubPr>
                        <m:ctrlPr>
                          <a:rPr lang="fr-CA" sz="1400" b="0" i="1" smtClean="0">
                            <a:latin typeface="Cambria Math" panose="02040503050406030204" pitchFamily="18" charset="0"/>
                            <a:ea typeface="Cambria Math" panose="02040503050406030204" pitchFamily="18" charset="0"/>
                          </a:rPr>
                        </m:ctrlPr>
                      </m:sSubPr>
                      <m:e>
                        <m:r>
                          <a:rPr lang="fr-CA" sz="1400" b="0" i="1" smtClean="0">
                            <a:latin typeface="Cambria Math" panose="02040503050406030204" pitchFamily="18" charset="0"/>
                            <a:ea typeface="Cambria Math" panose="02040503050406030204" pitchFamily="18" charset="0"/>
                          </a:rPr>
                          <m:t>∅</m:t>
                        </m:r>
                      </m:e>
                      <m:sub>
                        <m:r>
                          <a:rPr lang="fr-CA" sz="1400" b="0" i="1" smtClean="0">
                            <a:latin typeface="Cambria Math" panose="02040503050406030204" pitchFamily="18" charset="0"/>
                            <a:ea typeface="Cambria Math" panose="02040503050406030204" pitchFamily="18" charset="0"/>
                          </a:rPr>
                          <m:t>𝑢</m:t>
                        </m:r>
                      </m:sub>
                    </m:sSub>
                    <m:sSub>
                      <m:sSubPr>
                        <m:ctrlPr>
                          <a:rPr lang="fr-CA" sz="1400" b="0" i="1" smtClean="0">
                            <a:latin typeface="Cambria Math" panose="02040503050406030204" pitchFamily="18" charset="0"/>
                            <a:ea typeface="Cambria Math" panose="02040503050406030204" pitchFamily="18" charset="0"/>
                          </a:rPr>
                        </m:ctrlPr>
                      </m:sSubPr>
                      <m:e>
                        <m:r>
                          <a:rPr lang="fr-CA" sz="1400" b="0" i="1" smtClean="0">
                            <a:latin typeface="Cambria Math" panose="02040503050406030204" pitchFamily="18" charset="0"/>
                            <a:ea typeface="Cambria Math" panose="02040503050406030204" pitchFamily="18" charset="0"/>
                          </a:rPr>
                          <m:t>𝐹</m:t>
                        </m:r>
                      </m:e>
                      <m:sub>
                        <m:r>
                          <a:rPr lang="fr-CA" sz="1400" b="0" i="1" smtClean="0">
                            <a:latin typeface="Cambria Math" panose="02040503050406030204" pitchFamily="18" charset="0"/>
                            <a:ea typeface="Cambria Math" panose="02040503050406030204" pitchFamily="18" charset="0"/>
                          </a:rPr>
                          <m:t>𝑤𝑢</m:t>
                        </m:r>
                      </m:sub>
                    </m:sSub>
                    <m:r>
                      <a:rPr lang="fr-CA" sz="1400" b="0" i="1" smtClean="0">
                        <a:latin typeface="Cambria Math" panose="02040503050406030204" pitchFamily="18" charset="0"/>
                        <a:ea typeface="Cambria Math" panose="02040503050406030204" pitchFamily="18" charset="0"/>
                      </a:rPr>
                      <m:t>=0,75∙165 </m:t>
                    </m:r>
                    <m:r>
                      <a:rPr lang="fr-CA" sz="1400" b="0" i="1" smtClean="0">
                        <a:latin typeface="Cambria Math" panose="02040503050406030204" pitchFamily="18" charset="0"/>
                        <a:ea typeface="Cambria Math" panose="02040503050406030204" pitchFamily="18" charset="0"/>
                      </a:rPr>
                      <m:t>𝑀𝑃𝑎</m:t>
                    </m:r>
                    <m:r>
                      <a:rPr lang="fr-CA" sz="1400" b="0" i="1" smtClean="0">
                        <a:latin typeface="Cambria Math" panose="02040503050406030204" pitchFamily="18" charset="0"/>
                        <a:ea typeface="Cambria Math" panose="02040503050406030204" pitchFamily="18" charset="0"/>
                      </a:rPr>
                      <m:t>=123,8 </m:t>
                    </m:r>
                    <m:r>
                      <a:rPr lang="fr-CA" sz="1400" b="0" i="1" smtClean="0">
                        <a:latin typeface="Cambria Math" panose="02040503050406030204" pitchFamily="18" charset="0"/>
                        <a:ea typeface="Cambria Math" panose="02040503050406030204" pitchFamily="18" charset="0"/>
                      </a:rPr>
                      <m:t>𝑀𝑃𝑎</m:t>
                    </m:r>
                    <m:r>
                      <a:rPr lang="fr-CA" sz="1400" b="0" i="1" smtClean="0">
                        <a:latin typeface="Cambria Math" panose="02040503050406030204" pitchFamily="18" charset="0"/>
                        <a:ea typeface="Cambria Math" panose="02040503050406030204" pitchFamily="18" charset="0"/>
                      </a:rPr>
                      <m:t>∴</m:t>
                    </m:r>
                    <m:r>
                      <a:rPr lang="fr-CA" sz="1400" b="0" i="1" smtClean="0">
                        <a:latin typeface="Cambria Math" panose="02040503050406030204" pitchFamily="18" charset="0"/>
                        <a:ea typeface="Cambria Math" panose="02040503050406030204" pitchFamily="18" charset="0"/>
                      </a:rPr>
                      <m:t>𝑂𝑘</m:t>
                    </m:r>
                  </m:oMath>
                </a14:m>
                <a:r>
                  <a:rPr lang="fr-CA" sz="1400" dirty="0"/>
                  <a:t> </a:t>
                </a:r>
              </a:p>
              <a:p>
                <a:endParaRPr lang="fr-CA" sz="1400" dirty="0"/>
              </a:p>
              <a:p>
                <a:pPr marL="285750" indent="-285750">
                  <a:buFont typeface="Arial" panose="020B0604020202020204" pitchFamily="34" charset="0"/>
                  <a:buChar char="•"/>
                </a:pPr>
                <a14:m>
                  <m:oMath xmlns:m="http://schemas.openxmlformats.org/officeDocument/2006/math">
                    <m:f>
                      <m:fPr>
                        <m:ctrlPr>
                          <a:rPr lang="fr-CA" sz="1400" i="1" smtClean="0">
                            <a:latin typeface="Cambria Math" panose="02040503050406030204" pitchFamily="18" charset="0"/>
                          </a:rPr>
                        </m:ctrlPr>
                      </m:fPr>
                      <m:num>
                        <m:sSub>
                          <m:sSubPr>
                            <m:ctrlPr>
                              <a:rPr lang="fr-CA" sz="1400" i="1" smtClean="0">
                                <a:latin typeface="Cambria Math" panose="02040503050406030204" pitchFamily="18" charset="0"/>
                              </a:rPr>
                            </m:ctrlPr>
                          </m:sSubPr>
                          <m:e>
                            <m:r>
                              <a:rPr lang="fr-CA" sz="1400" b="0" i="1" smtClean="0">
                                <a:latin typeface="Cambria Math" panose="02040503050406030204" pitchFamily="18" charset="0"/>
                              </a:rPr>
                              <m:t>𝑇</m:t>
                            </m:r>
                          </m:e>
                          <m:sub>
                            <m:r>
                              <a:rPr lang="fr-CA" sz="1400" b="0" i="1" smtClean="0">
                                <a:latin typeface="Cambria Math" panose="02040503050406030204" pitchFamily="18" charset="0"/>
                              </a:rPr>
                              <m:t>𝑓</m:t>
                            </m:r>
                          </m:sub>
                        </m:sSub>
                      </m:num>
                      <m:den>
                        <m:sSub>
                          <m:sSubPr>
                            <m:ctrlPr>
                              <a:rPr lang="fr-CA" sz="1400" i="1" smtClean="0">
                                <a:latin typeface="Cambria Math" panose="02040503050406030204" pitchFamily="18" charset="0"/>
                              </a:rPr>
                            </m:ctrlPr>
                          </m:sSubPr>
                          <m:e>
                            <m:r>
                              <a:rPr lang="fr-CA" sz="1400" b="0" i="1" smtClean="0">
                                <a:latin typeface="Cambria Math" panose="02040503050406030204" pitchFamily="18" charset="0"/>
                              </a:rPr>
                              <m:t>𝐴</m:t>
                            </m:r>
                          </m:e>
                          <m:sub>
                            <m:r>
                              <a:rPr lang="fr-CA" sz="1400" b="0" i="1" smtClean="0">
                                <a:latin typeface="Cambria Math" panose="02040503050406030204" pitchFamily="18" charset="0"/>
                              </a:rPr>
                              <m:t>𝑔</m:t>
                            </m:r>
                          </m:sub>
                        </m:sSub>
                      </m:den>
                    </m:f>
                    <m:r>
                      <a:rPr lang="fr-CA" sz="1400" b="0" i="1" smtClean="0">
                        <a:latin typeface="Cambria Math" panose="02040503050406030204" pitchFamily="18" charset="0"/>
                      </a:rPr>
                      <m:t>+</m:t>
                    </m:r>
                    <m:f>
                      <m:fPr>
                        <m:ctrlPr>
                          <a:rPr lang="fr-CA" sz="1400" b="0" i="1" smtClean="0">
                            <a:latin typeface="Cambria Math" panose="02040503050406030204" pitchFamily="18" charset="0"/>
                          </a:rPr>
                        </m:ctrlPr>
                      </m:fPr>
                      <m:num>
                        <m:sSub>
                          <m:sSubPr>
                            <m:ctrlPr>
                              <a:rPr lang="fr-CA" sz="1400" b="0" i="1" smtClean="0">
                                <a:latin typeface="Cambria Math" panose="02040503050406030204" pitchFamily="18" charset="0"/>
                              </a:rPr>
                            </m:ctrlPr>
                          </m:sSubPr>
                          <m:e>
                            <m:r>
                              <a:rPr lang="fr-CA" sz="1400" b="0" i="1" smtClean="0">
                                <a:latin typeface="Cambria Math" panose="02040503050406030204" pitchFamily="18" charset="0"/>
                              </a:rPr>
                              <m:t>𝑀</m:t>
                            </m:r>
                          </m:e>
                          <m:sub>
                            <m:r>
                              <a:rPr lang="fr-CA" sz="1400" b="0" i="1" smtClean="0">
                                <a:latin typeface="Cambria Math" panose="02040503050406030204" pitchFamily="18" charset="0"/>
                              </a:rPr>
                              <m:t>𝑓</m:t>
                            </m:r>
                          </m:sub>
                        </m:sSub>
                      </m:num>
                      <m:den>
                        <m:r>
                          <a:rPr lang="fr-CA" sz="1400" b="0" i="1" smtClean="0">
                            <a:latin typeface="Cambria Math" panose="02040503050406030204" pitchFamily="18" charset="0"/>
                          </a:rPr>
                          <m:t>𝑆</m:t>
                        </m:r>
                      </m:den>
                    </m:f>
                    <m:r>
                      <a:rPr lang="fr-CA" sz="1400" b="0" i="1" smtClean="0">
                        <a:latin typeface="Cambria Math" panose="02040503050406030204" pitchFamily="18" charset="0"/>
                      </a:rPr>
                      <m:t>=</m:t>
                    </m:r>
                    <m:f>
                      <m:fPr>
                        <m:ctrlPr>
                          <a:rPr lang="fr-CA" sz="1400" b="0" i="1" smtClean="0">
                            <a:latin typeface="Cambria Math" panose="02040503050406030204" pitchFamily="18" charset="0"/>
                          </a:rPr>
                        </m:ctrlPr>
                      </m:fPr>
                      <m:num>
                        <m:r>
                          <a:rPr lang="fr-CA" sz="1400" b="0" i="1" smtClean="0">
                            <a:latin typeface="Cambria Math" panose="02040503050406030204" pitchFamily="18" charset="0"/>
                          </a:rPr>
                          <m:t>38 </m:t>
                        </m:r>
                        <m:r>
                          <a:rPr lang="fr-CA" sz="1400" b="0" i="1" smtClean="0">
                            <a:latin typeface="Cambria Math" panose="02040503050406030204" pitchFamily="18" charset="0"/>
                          </a:rPr>
                          <m:t>𝑘𝑁</m:t>
                        </m:r>
                      </m:num>
                      <m:den>
                        <m:r>
                          <a:rPr lang="fr-CA" sz="1400" b="0" i="1" smtClean="0">
                            <a:latin typeface="Cambria Math" panose="02040503050406030204" pitchFamily="18" charset="0"/>
                          </a:rPr>
                          <m:t>7097 </m:t>
                        </m:r>
                        <m:r>
                          <a:rPr lang="fr-CA" sz="1400" b="0" i="1" smtClean="0">
                            <a:latin typeface="Cambria Math" panose="02040503050406030204" pitchFamily="18" charset="0"/>
                          </a:rPr>
                          <m:t>𝑚𝑚</m:t>
                        </m:r>
                        <m:r>
                          <a:rPr lang="fr-CA" sz="1400" b="0" i="1" smtClean="0">
                            <a:latin typeface="Cambria Math" panose="02040503050406030204" pitchFamily="18" charset="0"/>
                          </a:rPr>
                          <m:t>²</m:t>
                        </m:r>
                      </m:den>
                    </m:f>
                    <m:r>
                      <a:rPr lang="fr-CA" sz="1400" b="0" i="1" smtClean="0">
                        <a:latin typeface="Cambria Math" panose="02040503050406030204" pitchFamily="18" charset="0"/>
                      </a:rPr>
                      <m:t>+</m:t>
                    </m:r>
                    <m:f>
                      <m:fPr>
                        <m:ctrlPr>
                          <a:rPr lang="fr-CA" sz="1400" b="0" i="1" smtClean="0">
                            <a:latin typeface="Cambria Math" panose="02040503050406030204" pitchFamily="18" charset="0"/>
                          </a:rPr>
                        </m:ctrlPr>
                      </m:fPr>
                      <m:num>
                        <m:d>
                          <m:dPr>
                            <m:ctrlPr>
                              <a:rPr lang="fr-CA" sz="1400" b="0" i="1" smtClean="0">
                                <a:latin typeface="Cambria Math" panose="02040503050406030204" pitchFamily="18" charset="0"/>
                              </a:rPr>
                            </m:ctrlPr>
                          </m:dPr>
                          <m:e>
                            <m:r>
                              <a:rPr lang="fr-CA" sz="1400" b="0" i="1" smtClean="0">
                                <a:latin typeface="Cambria Math" panose="02040503050406030204" pitchFamily="18" charset="0"/>
                              </a:rPr>
                              <m:t>0,59 </m:t>
                            </m:r>
                            <m:r>
                              <a:rPr lang="fr-CA" sz="1400" b="0" i="1" smtClean="0">
                                <a:latin typeface="Cambria Math" panose="02040503050406030204" pitchFamily="18" charset="0"/>
                              </a:rPr>
                              <m:t>𝑘𝑁</m:t>
                            </m:r>
                            <m:r>
                              <a:rPr lang="fr-CA" sz="1400" b="0" i="1" smtClean="0">
                                <a:latin typeface="Cambria Math" panose="02040503050406030204" pitchFamily="18" charset="0"/>
                              </a:rPr>
                              <m:t>.</m:t>
                            </m:r>
                            <m:r>
                              <a:rPr lang="fr-CA" sz="1400" b="0" i="1" smtClean="0">
                                <a:latin typeface="Cambria Math" panose="02040503050406030204" pitchFamily="18" charset="0"/>
                              </a:rPr>
                              <m:t>𝑚</m:t>
                            </m:r>
                            <m:r>
                              <a:rPr lang="fr-CA" sz="1400" b="0" i="1" smtClean="0">
                                <a:latin typeface="Cambria Math" panose="02040503050406030204" pitchFamily="18" charset="0"/>
                              </a:rPr>
                              <m:t>+2,22 </m:t>
                            </m:r>
                            <m:r>
                              <a:rPr lang="fr-CA" sz="1400" b="0" i="1" smtClean="0">
                                <a:latin typeface="Cambria Math" panose="02040503050406030204" pitchFamily="18" charset="0"/>
                              </a:rPr>
                              <m:t>𝑘𝑁</m:t>
                            </m:r>
                            <m:r>
                              <a:rPr lang="fr-CA" sz="1400" b="0" i="1" smtClean="0">
                                <a:latin typeface="Cambria Math" panose="02040503050406030204" pitchFamily="18" charset="0"/>
                              </a:rPr>
                              <m:t>.</m:t>
                            </m:r>
                            <m:r>
                              <a:rPr lang="fr-CA" sz="1400" b="0" i="1" smtClean="0">
                                <a:latin typeface="Cambria Math" panose="02040503050406030204" pitchFamily="18" charset="0"/>
                              </a:rPr>
                              <m:t>𝑚</m:t>
                            </m:r>
                            <m:r>
                              <a:rPr lang="fr-CA" sz="1400" b="0" i="1" smtClean="0">
                                <a:latin typeface="Cambria Math" panose="02040503050406030204" pitchFamily="18" charset="0"/>
                              </a:rPr>
                              <m:t>+20,05 </m:t>
                            </m:r>
                            <m:r>
                              <a:rPr lang="fr-CA" sz="1400" b="0" i="1" smtClean="0">
                                <a:latin typeface="Cambria Math" panose="02040503050406030204" pitchFamily="18" charset="0"/>
                              </a:rPr>
                              <m:t>𝑘𝑁</m:t>
                            </m:r>
                            <m:r>
                              <a:rPr lang="fr-CA" sz="1400" b="0" i="1" smtClean="0">
                                <a:latin typeface="Cambria Math" panose="02040503050406030204" pitchFamily="18" charset="0"/>
                              </a:rPr>
                              <m:t>.</m:t>
                            </m:r>
                            <m:r>
                              <a:rPr lang="fr-CA" sz="1400" b="0" i="1" smtClean="0">
                                <a:latin typeface="Cambria Math" panose="02040503050406030204" pitchFamily="18" charset="0"/>
                              </a:rPr>
                              <m:t>𝑚</m:t>
                            </m:r>
                          </m:e>
                        </m:d>
                      </m:num>
                      <m:den>
                        <m:r>
                          <a:rPr lang="fr-CA" sz="1400" b="0" i="1" smtClean="0">
                            <a:latin typeface="Cambria Math" panose="02040503050406030204" pitchFamily="18" charset="0"/>
                          </a:rPr>
                          <m:t>305,44 </m:t>
                        </m:r>
                        <m:r>
                          <a:rPr lang="fr-CA" sz="1400" b="0" i="1" smtClean="0">
                            <a:latin typeface="Cambria Math" panose="02040503050406030204" pitchFamily="18" charset="0"/>
                          </a:rPr>
                          <m:t>𝑥</m:t>
                        </m:r>
                        <m:sSup>
                          <m:sSupPr>
                            <m:ctrlPr>
                              <a:rPr lang="fr-CA" sz="1400" b="0" i="1" smtClean="0">
                                <a:latin typeface="Cambria Math" panose="02040503050406030204" pitchFamily="18" charset="0"/>
                              </a:rPr>
                            </m:ctrlPr>
                          </m:sSupPr>
                          <m:e>
                            <m:r>
                              <a:rPr lang="fr-CA" sz="1400" b="0" i="1" smtClean="0">
                                <a:latin typeface="Cambria Math" panose="02040503050406030204" pitchFamily="18" charset="0"/>
                              </a:rPr>
                              <m:t>10</m:t>
                            </m:r>
                          </m:e>
                          <m:sup>
                            <m:r>
                              <a:rPr lang="fr-CA" sz="1400" b="0" i="1" smtClean="0">
                                <a:latin typeface="Cambria Math" panose="02040503050406030204" pitchFamily="18" charset="0"/>
                              </a:rPr>
                              <m:t>3</m:t>
                            </m:r>
                          </m:sup>
                        </m:sSup>
                        <m:r>
                          <a:rPr lang="fr-CA" sz="1400" b="0" i="1" smtClean="0">
                            <a:latin typeface="Cambria Math" panose="02040503050406030204" pitchFamily="18" charset="0"/>
                          </a:rPr>
                          <m:t>𝑚𝑚</m:t>
                        </m:r>
                        <m:r>
                          <a:rPr lang="fr-CA" sz="1400" b="0" i="1" smtClean="0">
                            <a:latin typeface="Cambria Math" panose="02040503050406030204" pitchFamily="18" charset="0"/>
                          </a:rPr>
                          <m:t>³</m:t>
                        </m:r>
                      </m:den>
                    </m:f>
                    <m:r>
                      <a:rPr lang="fr-CA" sz="1400" b="0" i="1" smtClean="0">
                        <a:latin typeface="Cambria Math" panose="02040503050406030204" pitchFamily="18" charset="0"/>
                      </a:rPr>
                      <m:t>=5,4 </m:t>
                    </m:r>
                    <m:r>
                      <a:rPr lang="fr-CA" sz="1400" b="0" i="1" smtClean="0">
                        <a:latin typeface="Cambria Math" panose="02040503050406030204" pitchFamily="18" charset="0"/>
                      </a:rPr>
                      <m:t>𝑀𝑃𝑎</m:t>
                    </m:r>
                    <m:r>
                      <a:rPr lang="fr-CA" sz="1400" b="0" i="1" smtClean="0">
                        <a:latin typeface="Cambria Math" panose="02040503050406030204" pitchFamily="18" charset="0"/>
                      </a:rPr>
                      <m:t>+74,8 </m:t>
                    </m:r>
                    <m:r>
                      <a:rPr lang="fr-CA" sz="1400" b="0" i="1" smtClean="0">
                        <a:latin typeface="Cambria Math" panose="02040503050406030204" pitchFamily="18" charset="0"/>
                      </a:rPr>
                      <m:t>𝑀𝑃𝑎</m:t>
                    </m:r>
                    <m:r>
                      <a:rPr lang="fr-CA" sz="1400" b="0" i="1" smtClean="0">
                        <a:latin typeface="Cambria Math" panose="02040503050406030204" pitchFamily="18" charset="0"/>
                      </a:rPr>
                      <m:t>=80,2 </m:t>
                    </m:r>
                    <m:r>
                      <a:rPr lang="fr-CA" sz="1400" b="0" i="1" smtClean="0">
                        <a:latin typeface="Cambria Math" panose="02040503050406030204" pitchFamily="18" charset="0"/>
                      </a:rPr>
                      <m:t>𝑀𝑃𝑎</m:t>
                    </m:r>
                    <m:r>
                      <a:rPr lang="fr-CA" sz="1400" b="0" i="1" smtClean="0">
                        <a:latin typeface="Cambria Math" panose="02040503050406030204" pitchFamily="18" charset="0"/>
                        <a:ea typeface="Cambria Math" panose="02040503050406030204" pitchFamily="18" charset="0"/>
                      </a:rPr>
                      <m:t>≤</m:t>
                    </m:r>
                    <m:sSub>
                      <m:sSubPr>
                        <m:ctrlPr>
                          <a:rPr lang="fr-CA" sz="1400" b="0" i="1" smtClean="0">
                            <a:latin typeface="Cambria Math" panose="02040503050406030204" pitchFamily="18" charset="0"/>
                            <a:ea typeface="Cambria Math" panose="02040503050406030204" pitchFamily="18" charset="0"/>
                          </a:rPr>
                        </m:ctrlPr>
                      </m:sSubPr>
                      <m:e>
                        <m:r>
                          <a:rPr lang="fr-CA" sz="1400" b="0" i="1" smtClean="0">
                            <a:latin typeface="Cambria Math" panose="02040503050406030204" pitchFamily="18" charset="0"/>
                            <a:ea typeface="Cambria Math" panose="02040503050406030204" pitchFamily="18" charset="0"/>
                          </a:rPr>
                          <m:t>∅</m:t>
                        </m:r>
                      </m:e>
                      <m:sub>
                        <m:r>
                          <a:rPr lang="fr-CA" sz="1400" b="0" i="1" smtClean="0">
                            <a:latin typeface="Cambria Math" panose="02040503050406030204" pitchFamily="18" charset="0"/>
                            <a:ea typeface="Cambria Math" panose="02040503050406030204" pitchFamily="18" charset="0"/>
                          </a:rPr>
                          <m:t>𝑢</m:t>
                        </m:r>
                      </m:sub>
                    </m:sSub>
                    <m:sSub>
                      <m:sSubPr>
                        <m:ctrlPr>
                          <a:rPr lang="fr-CA" sz="1400" b="0" i="1" smtClean="0">
                            <a:latin typeface="Cambria Math" panose="02040503050406030204" pitchFamily="18" charset="0"/>
                            <a:ea typeface="Cambria Math" panose="02040503050406030204" pitchFamily="18" charset="0"/>
                          </a:rPr>
                        </m:ctrlPr>
                      </m:sSubPr>
                      <m:e>
                        <m:r>
                          <a:rPr lang="fr-CA" sz="1400" b="0" i="1" smtClean="0">
                            <a:latin typeface="Cambria Math" panose="02040503050406030204" pitchFamily="18" charset="0"/>
                            <a:ea typeface="Cambria Math" panose="02040503050406030204" pitchFamily="18" charset="0"/>
                          </a:rPr>
                          <m:t>𝐹</m:t>
                        </m:r>
                      </m:e>
                      <m:sub>
                        <m:r>
                          <a:rPr lang="fr-CA" sz="1400" b="0" i="1" smtClean="0">
                            <a:latin typeface="Cambria Math" panose="02040503050406030204" pitchFamily="18" charset="0"/>
                            <a:ea typeface="Cambria Math" panose="02040503050406030204" pitchFamily="18" charset="0"/>
                          </a:rPr>
                          <m:t>𝑤𝑢</m:t>
                        </m:r>
                      </m:sub>
                    </m:sSub>
                    <m:r>
                      <a:rPr lang="fr-CA" sz="1400" b="0" i="1" smtClean="0">
                        <a:latin typeface="Cambria Math" panose="02040503050406030204" pitchFamily="18" charset="0"/>
                        <a:ea typeface="Cambria Math" panose="02040503050406030204" pitchFamily="18" charset="0"/>
                      </a:rPr>
                      <m:t>=0,75∙165 </m:t>
                    </m:r>
                    <m:r>
                      <a:rPr lang="fr-CA" sz="1400" b="0" i="1" smtClean="0">
                        <a:latin typeface="Cambria Math" panose="02040503050406030204" pitchFamily="18" charset="0"/>
                        <a:ea typeface="Cambria Math" panose="02040503050406030204" pitchFamily="18" charset="0"/>
                      </a:rPr>
                      <m:t>𝑀𝑃𝑎</m:t>
                    </m:r>
                    <m:r>
                      <a:rPr lang="fr-CA" sz="1400" b="0" i="1" smtClean="0">
                        <a:latin typeface="Cambria Math" panose="02040503050406030204" pitchFamily="18" charset="0"/>
                        <a:ea typeface="Cambria Math" panose="02040503050406030204" pitchFamily="18" charset="0"/>
                      </a:rPr>
                      <m:t>=123,8 </m:t>
                    </m:r>
                    <m:r>
                      <a:rPr lang="fr-CA" sz="1400" b="0" i="1" smtClean="0">
                        <a:latin typeface="Cambria Math" panose="02040503050406030204" pitchFamily="18" charset="0"/>
                        <a:ea typeface="Cambria Math" panose="02040503050406030204" pitchFamily="18" charset="0"/>
                      </a:rPr>
                      <m:t>𝑀𝑃𝑎</m:t>
                    </m:r>
                    <m:r>
                      <a:rPr lang="fr-CA" sz="1400" b="0" i="1" smtClean="0">
                        <a:latin typeface="Cambria Math" panose="02040503050406030204" pitchFamily="18" charset="0"/>
                        <a:ea typeface="Cambria Math" panose="02040503050406030204" pitchFamily="18" charset="0"/>
                      </a:rPr>
                      <m:t>∴</m:t>
                    </m:r>
                    <m:r>
                      <a:rPr lang="fr-CA" sz="1400" b="0" i="1" smtClean="0">
                        <a:latin typeface="Cambria Math" panose="02040503050406030204" pitchFamily="18" charset="0"/>
                        <a:ea typeface="Cambria Math" panose="02040503050406030204" pitchFamily="18" charset="0"/>
                      </a:rPr>
                      <m:t>𝑂𝑘</m:t>
                    </m:r>
                  </m:oMath>
                </a14:m>
                <a:r>
                  <a:rPr lang="fr-CA" sz="1400" dirty="0"/>
                  <a:t> </a:t>
                </a:r>
              </a:p>
              <a:p>
                <a:endParaRPr lang="fr-CA" sz="1400" dirty="0"/>
              </a:p>
              <a:p>
                <a:r>
                  <a:rPr lang="fr-CA" dirty="0"/>
                  <a:t>Les diagonales sont sollicitées à ~65 % pour cette combinaison. D’autres combinaisons pourraient être plus critiques, notamment celles incluant les charges latérales de vent qui vont causer des efforts de flexion à la base des diagonales. Cependant, la force de compression dans la corde supérieure va diminuer pour ces autres cas et donc l’effort transversal à prendre en compte pour stabiliser la corde supérieure. </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blipFill>
                <a:blip r:embed="rId7"/>
                <a:stretch>
                  <a:fillRect l="-1218" t="-1961" r="-1392"/>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a:t>Étape 3. </a:t>
            </a:r>
            <a:r>
              <a:rPr lang="fr-CA" dirty="0"/>
              <a:t>Résistance des diagonales</a:t>
            </a:r>
          </a:p>
        </p:txBody>
      </p:sp>
    </p:spTree>
    <p:extLst>
      <p:ext uri="{BB962C8B-B14F-4D97-AF65-F5344CB8AC3E}">
        <p14:creationId xmlns:p14="http://schemas.microsoft.com/office/powerpoint/2010/main" val="12008306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72</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8199" y="1225889"/>
                <a:ext cx="10787743" cy="5277547"/>
              </a:xfrm>
            </p:spPr>
            <p:txBody>
              <a:bodyPr>
                <a:noAutofit/>
              </a:bodyPr>
              <a:lstStyle/>
              <a:p>
                <a:r>
                  <a:rPr lang="fr-CA" dirty="0"/>
                  <a:t>Les longerons servent à transmettre les charges provenant du platelage de bois vers les entretoises. Ce sont essentiellement des profilés qui agissent comme des poutres continues. Ils sont soudés sur les entretoises en zone de moment négatif.</a:t>
                </a:r>
              </a:p>
              <a:p>
                <a:r>
                  <a:rPr lang="fr-CA" dirty="0"/>
                  <a:t>Le modèle numérique de la structure ne tient pas compte d’une redistribution des efforts dû à la rigidité transversale du platelage entre les longerons. Chaque longeron est donc sollicité par la charge agissant sur son aire tributaire (conservateur). Les efforts maximaux dans ces éléments sont causés par la charge de roue du véhicule d’entretien.</a:t>
                </a:r>
              </a:p>
              <a:p>
                <a:r>
                  <a:rPr lang="fr-CA" b="1" u="sng" dirty="0"/>
                  <a:t>1 – Résistance en flexion en moment positif</a:t>
                </a:r>
              </a:p>
              <a:p>
                <a:r>
                  <a:rPr lang="fr-CA" dirty="0"/>
                  <a:t>Le profilé choisi est un 127 x 127 x 6,35. Pour faire le calcul de la résistance en flexion, on doit d’abord déterminer la classe de la section en vérifiant le voilement local de la semelle comprimée.</a:t>
                </a:r>
              </a:p>
              <a:p>
                <a:r>
                  <a:rPr lang="fr-CA" i="1" u="sng" dirty="0"/>
                  <a:t>1.1 – On détermine l’élancement de la paroi</a:t>
                </a:r>
                <a:endParaRPr lang="fr-CA" dirty="0"/>
              </a:p>
              <a:p>
                <a:r>
                  <a:rPr lang="fr-CA" dirty="0"/>
                  <a:t>L’élancement d’une paroi retenue sur 2 rives sous contrainte de compression uniforme en flexion est calculé selon l’article </a:t>
                </a:r>
                <a:r>
                  <a:rPr lang="fr-CA" b="1" dirty="0"/>
                  <a:t>[CSA S6:19 17.9.1.2.3]</a:t>
                </a:r>
                <a:r>
                  <a:rPr lang="fr-CA" dirty="0"/>
                  <a:t>. </a:t>
                </a:r>
              </a:p>
              <a:p>
                <a:pPr marL="285750" indent="-285750">
                  <a:lnSpc>
                    <a:spcPct val="100000"/>
                  </a:lnSpc>
                  <a:buFont typeface="Arial" panose="020B0604020202020204" pitchFamily="34" charset="0"/>
                  <a:buChar char="•"/>
                </a:pPr>
                <a14:m>
                  <m:oMath xmlns:m="http://schemas.openxmlformats.org/officeDocument/2006/math">
                    <m:r>
                      <a:rPr lang="fr-CA" i="1" smtClean="0">
                        <a:latin typeface="Cambria Math" panose="02040503050406030204" pitchFamily="18" charset="0"/>
                        <a:ea typeface="Cambria Math" panose="02040503050406030204" pitchFamily="18" charset="0"/>
                      </a:rPr>
                      <m:t>𝜆</m:t>
                    </m:r>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𝑚𝑏</m:t>
                        </m:r>
                      </m:num>
                      <m:den>
                        <m:r>
                          <a:rPr lang="fr-CA" b="0" i="1" smtClean="0">
                            <a:latin typeface="Cambria Math" panose="02040503050406030204" pitchFamily="18" charset="0"/>
                            <a:ea typeface="Cambria Math" panose="02040503050406030204" pitchFamily="18" charset="0"/>
                          </a:rPr>
                          <m:t>𝑡</m:t>
                        </m:r>
                      </m:den>
                    </m:f>
                  </m:oMath>
                </a14:m>
                <a:r>
                  <a:rPr lang="fr-CA" dirty="0"/>
                  <a:t> où </a:t>
                </a:r>
                <a14:m>
                  <m:oMath xmlns:m="http://schemas.openxmlformats.org/officeDocument/2006/math">
                    <m:r>
                      <a:rPr lang="fr-CA" b="0" i="1" smtClean="0">
                        <a:latin typeface="Cambria Math" panose="02040503050406030204" pitchFamily="18" charset="0"/>
                      </a:rPr>
                      <m:t>𝑚</m:t>
                    </m:r>
                    <m:r>
                      <a:rPr lang="fr-CA" b="0" i="1" smtClean="0">
                        <a:latin typeface="Cambria Math" panose="02040503050406030204" pitchFamily="18" charset="0"/>
                      </a:rPr>
                      <m:t>=1,25+</m:t>
                    </m:r>
                    <m:f>
                      <m:fPr>
                        <m:ctrlPr>
                          <a:rPr lang="fr-CA" b="0" i="1" smtClean="0">
                            <a:latin typeface="Cambria Math" panose="02040503050406030204" pitchFamily="18" charset="0"/>
                          </a:rPr>
                        </m:ctrlPr>
                      </m:fPr>
                      <m:num>
                        <m:r>
                          <a:rPr lang="fr-CA" b="0" i="1" smtClean="0">
                            <a:solidFill>
                              <a:schemeClr val="accent1"/>
                            </a:solidFill>
                            <a:latin typeface="Cambria Math" panose="02040503050406030204" pitchFamily="18" charset="0"/>
                          </a:rPr>
                          <m:t>0,2</m:t>
                        </m:r>
                        <m:d>
                          <m:dPr>
                            <m:ctrlPr>
                              <a:rPr lang="fr-CA" b="0" i="1" smtClean="0">
                                <a:latin typeface="Cambria Math" panose="02040503050406030204" pitchFamily="18" charset="0"/>
                              </a:rPr>
                            </m:ctrlPr>
                          </m:dPr>
                          <m:e>
                            <m:f>
                              <m:fPr>
                                <m:type m:val="lin"/>
                                <m:ctrlPr>
                                  <a:rPr lang="fr-CA" b="0" i="1" smtClean="0">
                                    <a:latin typeface="Cambria Math" panose="02040503050406030204" pitchFamily="18" charset="0"/>
                                  </a:rPr>
                                </m:ctrlPr>
                              </m:fPr>
                              <m:num>
                                <m:r>
                                  <a:rPr lang="fr-CA" b="0" i="1" smtClean="0">
                                    <a:latin typeface="Cambria Math" panose="02040503050406030204" pitchFamily="18" charset="0"/>
                                  </a:rPr>
                                  <m:t>𝑎</m:t>
                                </m:r>
                              </m:num>
                              <m:den>
                                <m:r>
                                  <a:rPr lang="fr-CA" b="0" i="1" smtClean="0">
                                    <a:latin typeface="Cambria Math" panose="02040503050406030204" pitchFamily="18" charset="0"/>
                                  </a:rPr>
                                  <m:t>𝑤</m:t>
                                </m:r>
                              </m:den>
                            </m:f>
                          </m:e>
                        </m:d>
                      </m:num>
                      <m:den>
                        <m:d>
                          <m:dPr>
                            <m:ctrlPr>
                              <a:rPr lang="fr-CA" b="0" i="1" smtClean="0">
                                <a:latin typeface="Cambria Math" panose="02040503050406030204" pitchFamily="18" charset="0"/>
                              </a:rPr>
                            </m:ctrlPr>
                          </m:dPr>
                          <m:e>
                            <m:f>
                              <m:fPr>
                                <m:type m:val="lin"/>
                                <m:ctrlPr>
                                  <a:rPr lang="fr-CA" b="0" i="1" smtClean="0">
                                    <a:latin typeface="Cambria Math" panose="02040503050406030204" pitchFamily="18" charset="0"/>
                                  </a:rPr>
                                </m:ctrlPr>
                              </m:fPr>
                              <m:num>
                                <m:r>
                                  <a:rPr lang="fr-CA" b="0" i="1" smtClean="0">
                                    <a:latin typeface="Cambria Math" panose="02040503050406030204" pitchFamily="18" charset="0"/>
                                  </a:rPr>
                                  <m:t>𝑏</m:t>
                                </m:r>
                              </m:num>
                              <m:den>
                                <m:r>
                                  <a:rPr lang="fr-CA" b="0" i="1" smtClean="0">
                                    <a:latin typeface="Cambria Math" panose="02040503050406030204" pitchFamily="18" charset="0"/>
                                  </a:rPr>
                                  <m:t>𝑡</m:t>
                                </m:r>
                              </m:den>
                            </m:f>
                          </m:e>
                        </m:d>
                      </m:den>
                    </m:f>
                    <m:r>
                      <a:rPr lang="fr-CA" b="0" i="1" smtClean="0">
                        <a:latin typeface="Cambria Math" panose="02040503050406030204" pitchFamily="18" charset="0"/>
                        <a:ea typeface="Cambria Math" panose="02040503050406030204" pitchFamily="18" charset="0"/>
                      </a:rPr>
                      <m:t>≤1,65</m:t>
                    </m:r>
                  </m:oMath>
                </a14:m>
                <a:r>
                  <a:rPr lang="fr-CA" dirty="0"/>
                  <a:t> Lorsque 2,5 b/t </a:t>
                </a:r>
                <a:r>
                  <a:rPr lang="fr-CA" dirty="0">
                    <a:latin typeface="Calibri" panose="020F0502020204030204" pitchFamily="34" charset="0"/>
                    <a:cs typeface="Calibri" panose="020F0502020204030204" pitchFamily="34" charset="0"/>
                  </a:rPr>
                  <a:t>≥ </a:t>
                </a:r>
                <a:r>
                  <a:rPr lang="fr-CA" dirty="0"/>
                  <a:t>a/w (semelle d’une pièce fléchie retenue sur 2 bords)</a:t>
                </a:r>
              </a:p>
              <a:p>
                <a:r>
                  <a:rPr lang="fr-CA" dirty="0"/>
                  <a:t>Les dimensions suivantes sont utilisées pour calculer l’élancement de la paroi comprimée </a:t>
                </a:r>
                <a:r>
                  <a:rPr lang="fr-CA" b="1" dirty="0"/>
                  <a:t>[CSA S6:19 Figure 17.1] </a:t>
                </a:r>
                <a:endParaRPr lang="fr-CA" dirty="0"/>
              </a:p>
              <a:p>
                <a:pPr marL="285750" indent="-285750">
                  <a:buFont typeface="Arial" panose="020B0604020202020204" pitchFamily="34" charset="0"/>
                  <a:buChar char="•"/>
                </a:pPr>
                <a:r>
                  <a:rPr lang="fr-CA" dirty="0"/>
                  <a:t>a = b = 127 mm – 6,35 mm = 120,65 mm</a:t>
                </a:r>
              </a:p>
              <a:p>
                <a:pPr marL="285750" indent="-285750">
                  <a:buFont typeface="Arial" panose="020B0604020202020204" pitchFamily="34" charset="0"/>
                  <a:buChar char="•"/>
                </a:pPr>
                <a:r>
                  <a:rPr lang="fr-CA" dirty="0"/>
                  <a:t>t = w = 6,35 mm</a:t>
                </a:r>
              </a:p>
              <a:p>
                <a:pPr marL="285750" indent="-285750">
                  <a:buFont typeface="Arial" panose="020B0604020202020204" pitchFamily="34" charset="0"/>
                  <a:buChar char="•"/>
                </a:pPr>
                <a:r>
                  <a:rPr lang="fr-CA" dirty="0"/>
                  <a:t>a/w = b/t = 120,65 mm / 6,35 mm = 19</a:t>
                </a:r>
              </a:p>
              <a:p>
                <a:pPr marL="285750" indent="-285750">
                  <a:buFont typeface="Arial" panose="020B0604020202020204" pitchFamily="34" charset="0"/>
                  <a:buChar char="•"/>
                </a:pPr>
                <a:r>
                  <a:rPr lang="fr-CA" dirty="0"/>
                  <a:t>m=1,25 + 0,2 (19/19)=1,45</a:t>
                </a:r>
              </a:p>
              <a:p>
                <a:pPr marL="285750" indent="-285750">
                  <a:buFont typeface="Arial" panose="020B0604020202020204" pitchFamily="34" charset="0"/>
                  <a:buChar char="•"/>
                </a:pPr>
                <a14:m>
                  <m:oMath xmlns:m="http://schemas.openxmlformats.org/officeDocument/2006/math">
                    <m:r>
                      <a:rPr lang="fr-CA" i="1" smtClean="0">
                        <a:latin typeface="Cambria Math" panose="02040503050406030204" pitchFamily="18" charset="0"/>
                        <a:ea typeface="Cambria Math" panose="02040503050406030204" pitchFamily="18" charset="0"/>
                      </a:rPr>
                      <m:t>𝜆</m:t>
                    </m:r>
                    <m:r>
                      <a:rPr lang="fr-CA" b="0" i="1" smtClean="0">
                        <a:latin typeface="Cambria Math" panose="02040503050406030204" pitchFamily="18" charset="0"/>
                        <a:ea typeface="Cambria Math" panose="02040503050406030204" pitchFamily="18" charset="0"/>
                      </a:rPr>
                      <m:t>=1,45∙19=27,55</m:t>
                    </m:r>
                  </m:oMath>
                </a14:m>
                <a:r>
                  <a:rPr lang="fr-CA" dirty="0"/>
                  <a:t> </a:t>
                </a:r>
              </a:p>
              <a:p>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7"/>
                </p:custDataLst>
              </p:nvPr>
            </p:nvSpPr>
            <p:spPr>
              <a:xfrm>
                <a:off x="838199" y="1225889"/>
                <a:ext cx="10787743" cy="5277547"/>
              </a:xfrm>
              <a:blipFill>
                <a:blip r:embed="rId8"/>
                <a:stretch>
                  <a:fillRect l="-1130" t="-1617" r="-847" b="-4850"/>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des longerons</a:t>
            </a:r>
          </a:p>
        </p:txBody>
      </p:sp>
    </p:spTree>
    <p:extLst>
      <p:ext uri="{BB962C8B-B14F-4D97-AF65-F5344CB8AC3E}">
        <p14:creationId xmlns:p14="http://schemas.microsoft.com/office/powerpoint/2010/main" val="3312027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73</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530220"/>
                <a:ext cx="10513982" cy="4917233"/>
              </a:xfrm>
            </p:spPr>
            <p:txBody>
              <a:bodyPr>
                <a:normAutofit/>
              </a:bodyPr>
              <a:lstStyle/>
              <a:p>
                <a:pPr>
                  <a:lnSpc>
                    <a:spcPct val="110000"/>
                  </a:lnSpc>
                </a:pPr>
                <a:r>
                  <a:rPr lang="fr-CA" i="1" u="sng" dirty="0"/>
                  <a:t>1.2 - On détermine la contrainte limite pour la paroi </a:t>
                </a:r>
                <a:endParaRPr lang="fr-CA" dirty="0"/>
              </a:p>
              <a:p>
                <a:r>
                  <a:rPr lang="fr-CA" dirty="0"/>
                  <a:t>Peu importe s’il y a présence de soudure dans la paroi, tel qu’indiqué à l’article </a:t>
                </a:r>
                <a:r>
                  <a:rPr lang="fr-CA" b="1" dirty="0"/>
                  <a:t>[CSA S6:19 17.9.1.2.1]</a:t>
                </a:r>
                <a:r>
                  <a:rPr lang="fr-CA" dirty="0"/>
                  <a:t>, on utilise F</a:t>
                </a:r>
                <a:r>
                  <a:rPr lang="fr-CA" baseline="-25000" dirty="0"/>
                  <a:t>0</a:t>
                </a:r>
                <a:r>
                  <a:rPr lang="fr-CA" dirty="0"/>
                  <a:t>=F</a:t>
                </a:r>
                <a:r>
                  <a:rPr lang="fr-CA" baseline="-25000" dirty="0"/>
                  <a:t>y</a:t>
                </a:r>
                <a:r>
                  <a:rPr lang="fr-CA" dirty="0"/>
                  <a:t> pour déterminer la contrainte de voilement locale des parois. Les soudures sont prises en compte ultérieurement.</a:t>
                </a:r>
              </a:p>
              <a:p>
                <a:r>
                  <a:rPr lang="fr-CA" i="1" u="sng" dirty="0"/>
                  <a:t>1.3 - On détermine l’élancement normalisé</a:t>
                </a:r>
              </a:p>
              <a:p>
                <a:r>
                  <a:rPr lang="fr-CA" dirty="0"/>
                  <a:t>L’élancement normalisé est déterminé selon l’article </a:t>
                </a:r>
                <a:r>
                  <a:rPr lang="fr-CA" b="1" dirty="0"/>
                  <a:t>[CSA S6:19 17.11.2.1] </a:t>
                </a:r>
                <a:r>
                  <a:rPr lang="fr-CA" dirty="0"/>
                  <a:t>avec </a:t>
                </a:r>
              </a:p>
              <a:p>
                <a:pPr marL="285750" indent="-285750">
                  <a:lnSpc>
                    <a:spcPct val="100000"/>
                  </a:lnSpc>
                  <a:buFont typeface="Arial" panose="020B0604020202020204" pitchFamily="34" charset="0"/>
                  <a:buChar char="•"/>
                </a:pPr>
                <a14:m>
                  <m:oMath xmlns:m="http://schemas.openxmlformats.org/officeDocument/2006/math">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𝜆</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num>
                          <m:den>
                            <m:r>
                              <a:rPr lang="fr-CA" b="0" i="1" smtClean="0">
                                <a:latin typeface="Cambria Math" panose="02040503050406030204" pitchFamily="18" charset="0"/>
                              </a:rPr>
                              <m:t>𝐸</m:t>
                            </m:r>
                          </m:den>
                        </m:f>
                      </m:e>
                    </m:rad>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27,55</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r>
                              <a:rPr lang="fr-CA" b="0" i="1" smtClean="0">
                                <a:latin typeface="Cambria Math" panose="02040503050406030204" pitchFamily="18" charset="0"/>
                              </a:rPr>
                              <m:t>240 </m:t>
                            </m:r>
                            <m:r>
                              <a:rPr lang="fr-CA" b="0" i="1" smtClean="0">
                                <a:latin typeface="Cambria Math" panose="02040503050406030204" pitchFamily="18" charset="0"/>
                              </a:rPr>
                              <m:t>𝑀𝑃𝑎</m:t>
                            </m:r>
                          </m:num>
                          <m:den>
                            <m:r>
                              <a:rPr lang="fr-CA" b="0" i="1" smtClean="0">
                                <a:latin typeface="Cambria Math" panose="02040503050406030204" pitchFamily="18" charset="0"/>
                              </a:rPr>
                              <m:t>70000 </m:t>
                            </m:r>
                            <m:r>
                              <a:rPr lang="fr-CA" b="0" i="1" smtClean="0">
                                <a:latin typeface="Cambria Math" panose="02040503050406030204" pitchFamily="18" charset="0"/>
                              </a:rPr>
                              <m:t>𝑀𝑃𝑎</m:t>
                            </m:r>
                          </m:den>
                        </m:f>
                      </m:e>
                    </m:rad>
                    <m:r>
                      <a:rPr lang="fr-CA" b="0" i="1" smtClean="0">
                        <a:latin typeface="Cambria Math" panose="02040503050406030204" pitchFamily="18" charset="0"/>
                      </a:rPr>
                      <m:t>=0,513</m:t>
                    </m:r>
                  </m:oMath>
                </a14:m>
                <a:r>
                  <a:rPr lang="fr-CA" dirty="0"/>
                  <a:t> &gt; 0,5 classe 3</a:t>
                </a:r>
              </a:p>
              <a:p>
                <a:pPr>
                  <a:lnSpc>
                    <a:spcPct val="100000"/>
                  </a:lnSpc>
                </a:pPr>
                <a:r>
                  <a:rPr lang="fr-CA" i="1" u="sng" dirty="0"/>
                  <a:t>1.4 – On détermine la contrainte de voilement normalisée</a:t>
                </a:r>
              </a:p>
              <a:p>
                <a:pPr>
                  <a:lnSpc>
                    <a:spcPct val="100000"/>
                  </a:lnSpc>
                </a:pPr>
                <a:r>
                  <a:rPr lang="fr-CA" dirty="0"/>
                  <a:t>La contrainte de voilement normalisée est déterminée selon l’article </a:t>
                </a:r>
                <a:r>
                  <a:rPr lang="fr-CA" b="1" dirty="0"/>
                  <a:t>[CSA S6:19 17.11.2.3] </a:t>
                </a:r>
                <a:r>
                  <a:rPr lang="fr-CA" dirty="0"/>
                  <a:t>avec</a:t>
                </a:r>
              </a:p>
              <a:p>
                <a:pPr marL="285750" indent="-285750">
                  <a:lnSpc>
                    <a:spcPct val="100000"/>
                  </a:lnSpc>
                  <a:buFont typeface="Arial" panose="020B0604020202020204" pitchFamily="34" charset="0"/>
                  <a:buChar char="•"/>
                </a:pPr>
                <a:r>
                  <a:rPr lang="fr-CA" dirty="0"/>
                  <a:t>a = 0,2 pour les alliages avec traitement T5 à T10 non soudés</a:t>
                </a:r>
              </a:p>
              <a:p>
                <a:pPr marL="285750" indent="-285750">
                  <a:lnSpc>
                    <a:spcPct val="100000"/>
                  </a:lnSpc>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e>
                      <m:sub>
                        <m:r>
                          <a:rPr lang="fr-CA" b="0" i="1" smtClean="0">
                            <a:latin typeface="Cambria Math" panose="02040503050406030204" pitchFamily="18" charset="0"/>
                          </a:rPr>
                          <m:t>0</m:t>
                        </m:r>
                      </m:sub>
                    </m:sSub>
                  </m:oMath>
                </a14:m>
                <a:r>
                  <a:rPr lang="fr-CA" dirty="0"/>
                  <a:t>=0,5 pour les parois </a:t>
                </a:r>
              </a:p>
              <a:p>
                <a:pPr marL="285750" indent="-285750">
                  <a:lnSpc>
                    <a:spcPct val="100000"/>
                  </a:lnSpc>
                  <a:buFont typeface="Arial" panose="020B0604020202020204" pitchFamily="34" charset="0"/>
                  <a:buChar char="•"/>
                </a:pPr>
                <a14:m>
                  <m:oMath xmlns:m="http://schemas.openxmlformats.org/officeDocument/2006/math">
                    <m:r>
                      <a:rPr lang="fr-CA" i="1" smtClean="0">
                        <a:latin typeface="Cambria Math" panose="02040503050406030204" pitchFamily="18" charset="0"/>
                        <a:ea typeface="Cambria Math" panose="02040503050406030204" pitchFamily="18" charset="0"/>
                      </a:rPr>
                      <m:t>𝛽</m:t>
                    </m:r>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d>
                          <m:dPr>
                            <m:begChr m:val="["/>
                            <m:endChr m:val="]"/>
                            <m:ctrlPr>
                              <a:rPr lang="fr-CA" b="0" i="1" smtClean="0">
                                <a:latin typeface="Cambria Math" panose="02040503050406030204" pitchFamily="18" charset="0"/>
                                <a:ea typeface="Cambria Math" panose="02040503050406030204" pitchFamily="18" charset="0"/>
                              </a:rPr>
                            </m:ctrlPr>
                          </m:dPr>
                          <m:e>
                            <m:r>
                              <a:rPr lang="fr-CA" b="0" i="1" smtClean="0">
                                <a:latin typeface="Cambria Math" panose="02040503050406030204" pitchFamily="18" charset="0"/>
                                <a:ea typeface="Cambria Math" panose="02040503050406030204" pitchFamily="18" charset="0"/>
                              </a:rPr>
                              <m:t>1+</m:t>
                            </m:r>
                            <m:r>
                              <a:rPr lang="fr-CA" b="0" i="1" smtClean="0">
                                <a:latin typeface="Cambria Math" panose="02040503050406030204" pitchFamily="18" charset="0"/>
                                <a:ea typeface="Cambria Math" panose="02040503050406030204" pitchFamily="18" charset="0"/>
                              </a:rPr>
                              <m:t>𝛼</m:t>
                            </m:r>
                            <m:d>
                              <m:dPr>
                                <m:ctrlPr>
                                  <a:rPr lang="fr-CA" b="0" i="1" smtClean="0">
                                    <a:latin typeface="Cambria Math" panose="02040503050406030204" pitchFamily="18" charset="0"/>
                                    <a:ea typeface="Cambria Math" panose="02040503050406030204" pitchFamily="18" charset="0"/>
                                  </a:rPr>
                                </m:ctrlPr>
                              </m:dPr>
                              <m:e>
                                <m:acc>
                                  <m:accPr>
                                    <m:chr m:val="̅"/>
                                    <m:ctrlPr>
                                      <a:rPr lang="fr-CA" b="0" i="1" smtClean="0">
                                        <a:latin typeface="Cambria Math" panose="02040503050406030204" pitchFamily="18" charset="0"/>
                                        <a:ea typeface="Cambria Math" panose="02040503050406030204" pitchFamily="18" charset="0"/>
                                      </a:rPr>
                                    </m:ctrlPr>
                                  </m:accPr>
                                  <m:e>
                                    <m:r>
                                      <a:rPr lang="fr-CA" b="0" i="1" smtClean="0">
                                        <a:latin typeface="Cambria Math" panose="02040503050406030204" pitchFamily="18" charset="0"/>
                                        <a:ea typeface="Cambria Math" panose="02040503050406030204" pitchFamily="18" charset="0"/>
                                      </a:rPr>
                                      <m:t>𝜆</m:t>
                                    </m:r>
                                  </m:e>
                                </m:acc>
                                <m:r>
                                  <a:rPr lang="fr-CA" b="0" i="1" smtClean="0">
                                    <a:latin typeface="Cambria Math" panose="02040503050406030204" pitchFamily="18" charset="0"/>
                                    <a:ea typeface="Cambria Math" panose="02040503050406030204" pitchFamily="18" charset="0"/>
                                  </a:rPr>
                                  <m:t>−</m:t>
                                </m:r>
                                <m:sSub>
                                  <m:sSubPr>
                                    <m:ctrlPr>
                                      <a:rPr lang="fr-CA" b="0" i="1" smtClean="0">
                                        <a:latin typeface="Cambria Math" panose="02040503050406030204" pitchFamily="18" charset="0"/>
                                        <a:ea typeface="Cambria Math" panose="02040503050406030204" pitchFamily="18" charset="0"/>
                                      </a:rPr>
                                    </m:ctrlPr>
                                  </m:sSubPr>
                                  <m:e>
                                    <m:acc>
                                      <m:accPr>
                                        <m:chr m:val="̅"/>
                                        <m:ctrlPr>
                                          <a:rPr lang="fr-CA" b="0" i="1" smtClean="0">
                                            <a:latin typeface="Cambria Math" panose="02040503050406030204" pitchFamily="18" charset="0"/>
                                            <a:ea typeface="Cambria Math" panose="02040503050406030204" pitchFamily="18" charset="0"/>
                                          </a:rPr>
                                        </m:ctrlPr>
                                      </m:accPr>
                                      <m:e>
                                        <m:r>
                                          <a:rPr lang="fr-CA" b="0" i="1" smtClean="0">
                                            <a:latin typeface="Cambria Math" panose="02040503050406030204" pitchFamily="18" charset="0"/>
                                            <a:ea typeface="Cambria Math" panose="02040503050406030204" pitchFamily="18" charset="0"/>
                                          </a:rPr>
                                          <m:t>𝜆</m:t>
                                        </m:r>
                                      </m:e>
                                    </m:acc>
                                  </m:e>
                                  <m:sub>
                                    <m:r>
                                      <a:rPr lang="fr-CA" b="0" i="1" smtClean="0">
                                        <a:latin typeface="Cambria Math" panose="02040503050406030204" pitchFamily="18" charset="0"/>
                                        <a:ea typeface="Cambria Math" panose="02040503050406030204" pitchFamily="18" charset="0"/>
                                      </a:rPr>
                                      <m:t>0</m:t>
                                    </m:r>
                                  </m:sub>
                                </m:sSub>
                              </m:e>
                            </m:d>
                            <m:r>
                              <a:rPr lang="fr-CA" b="0" i="1" smtClean="0">
                                <a:latin typeface="Cambria Math" panose="02040503050406030204" pitchFamily="18" charset="0"/>
                                <a:ea typeface="Cambria Math" panose="02040503050406030204" pitchFamily="18" charset="0"/>
                              </a:rPr>
                              <m:t>+</m:t>
                            </m:r>
                            <m:sSup>
                              <m:sSupPr>
                                <m:ctrlPr>
                                  <a:rPr lang="fr-CA" b="0" i="1" smtClean="0">
                                    <a:latin typeface="Cambria Math" panose="02040503050406030204" pitchFamily="18" charset="0"/>
                                    <a:ea typeface="Cambria Math" panose="02040503050406030204" pitchFamily="18" charset="0"/>
                                  </a:rPr>
                                </m:ctrlPr>
                              </m:sSupPr>
                              <m:e>
                                <m:acc>
                                  <m:accPr>
                                    <m:chr m:val="̅"/>
                                    <m:ctrlPr>
                                      <a:rPr lang="fr-CA" i="1">
                                        <a:latin typeface="Cambria Math" panose="02040503050406030204" pitchFamily="18" charset="0"/>
                                        <a:ea typeface="Cambria Math" panose="02040503050406030204" pitchFamily="18" charset="0"/>
                                      </a:rPr>
                                    </m:ctrlPr>
                                  </m:accPr>
                                  <m:e>
                                    <m:r>
                                      <a:rPr lang="fr-CA" i="1">
                                        <a:latin typeface="Cambria Math" panose="02040503050406030204" pitchFamily="18" charset="0"/>
                                        <a:ea typeface="Cambria Math" panose="02040503050406030204" pitchFamily="18" charset="0"/>
                                      </a:rPr>
                                      <m:t>𝜆</m:t>
                                    </m:r>
                                  </m:e>
                                </m:acc>
                              </m:e>
                              <m:sup>
                                <m:r>
                                  <a:rPr lang="fr-CA" b="0" i="1" smtClean="0">
                                    <a:latin typeface="Cambria Math" panose="02040503050406030204" pitchFamily="18" charset="0"/>
                                    <a:ea typeface="Cambria Math" panose="02040503050406030204" pitchFamily="18" charset="0"/>
                                  </a:rPr>
                                  <m:t>2</m:t>
                                </m:r>
                              </m:sup>
                            </m:sSup>
                          </m:e>
                        </m:d>
                      </m:num>
                      <m:den>
                        <m:r>
                          <a:rPr lang="fr-CA" b="0" i="1" smtClean="0">
                            <a:latin typeface="Cambria Math" panose="02040503050406030204" pitchFamily="18" charset="0"/>
                            <a:ea typeface="Cambria Math" panose="02040503050406030204" pitchFamily="18" charset="0"/>
                          </a:rPr>
                          <m:t>2</m:t>
                        </m:r>
                        <m:sSup>
                          <m:sSupPr>
                            <m:ctrlPr>
                              <a:rPr lang="fr-CA" i="1">
                                <a:latin typeface="Cambria Math" panose="02040503050406030204" pitchFamily="18" charset="0"/>
                                <a:ea typeface="Cambria Math" panose="02040503050406030204" pitchFamily="18" charset="0"/>
                              </a:rPr>
                            </m:ctrlPr>
                          </m:sSupPr>
                          <m:e>
                            <m:acc>
                              <m:accPr>
                                <m:chr m:val="̅"/>
                                <m:ctrlPr>
                                  <a:rPr lang="fr-CA" i="1">
                                    <a:latin typeface="Cambria Math" panose="02040503050406030204" pitchFamily="18" charset="0"/>
                                    <a:ea typeface="Cambria Math" panose="02040503050406030204" pitchFamily="18" charset="0"/>
                                  </a:rPr>
                                </m:ctrlPr>
                              </m:accPr>
                              <m:e>
                                <m:r>
                                  <a:rPr lang="fr-CA" i="1">
                                    <a:latin typeface="Cambria Math" panose="02040503050406030204" pitchFamily="18" charset="0"/>
                                    <a:ea typeface="Cambria Math" panose="02040503050406030204" pitchFamily="18" charset="0"/>
                                  </a:rPr>
                                  <m:t>𝜆</m:t>
                                </m:r>
                              </m:e>
                            </m:acc>
                          </m:e>
                          <m:sup>
                            <m:r>
                              <a:rPr lang="fr-CA" i="1">
                                <a:latin typeface="Cambria Math" panose="02040503050406030204" pitchFamily="18" charset="0"/>
                                <a:ea typeface="Cambria Math" panose="02040503050406030204" pitchFamily="18" charset="0"/>
                              </a:rPr>
                              <m:t>2</m:t>
                            </m:r>
                          </m:sup>
                        </m:sSup>
                      </m:den>
                    </m:f>
                    <m:r>
                      <a:rPr lang="fr-CA" b="0" i="1" smtClean="0">
                        <a:latin typeface="Cambria Math" panose="02040503050406030204" pitchFamily="18" charset="0"/>
                        <a:ea typeface="Cambria Math" panose="02040503050406030204" pitchFamily="18" charset="0"/>
                      </a:rPr>
                      <m:t>=</m:t>
                    </m:r>
                    <m:f>
                      <m:fPr>
                        <m:ctrlPr>
                          <a:rPr lang="fr-CA" i="1">
                            <a:latin typeface="Cambria Math" panose="02040503050406030204" pitchFamily="18" charset="0"/>
                            <a:ea typeface="Cambria Math" panose="02040503050406030204" pitchFamily="18" charset="0"/>
                          </a:rPr>
                        </m:ctrlPr>
                      </m:fPr>
                      <m:num>
                        <m:d>
                          <m:dPr>
                            <m:begChr m:val="["/>
                            <m:endChr m:val="]"/>
                            <m:ctrlPr>
                              <a:rPr lang="fr-CA" i="1">
                                <a:latin typeface="Cambria Math" panose="02040503050406030204" pitchFamily="18" charset="0"/>
                                <a:ea typeface="Cambria Math" panose="02040503050406030204" pitchFamily="18" charset="0"/>
                              </a:rPr>
                            </m:ctrlPr>
                          </m:dPr>
                          <m:e>
                            <m:r>
                              <a:rPr lang="fr-CA" i="1">
                                <a:latin typeface="Cambria Math" panose="02040503050406030204" pitchFamily="18" charset="0"/>
                                <a:ea typeface="Cambria Math" panose="02040503050406030204" pitchFamily="18" charset="0"/>
                              </a:rPr>
                              <m:t>1+</m:t>
                            </m:r>
                            <m:r>
                              <a:rPr lang="fr-CA" b="0" i="1" smtClean="0">
                                <a:latin typeface="Cambria Math" panose="02040503050406030204" pitchFamily="18" charset="0"/>
                                <a:ea typeface="Cambria Math" panose="02040503050406030204" pitchFamily="18" charset="0"/>
                              </a:rPr>
                              <m:t>0,2</m:t>
                            </m:r>
                            <m:d>
                              <m:dPr>
                                <m:ctrlPr>
                                  <a:rPr lang="fr-CA" i="1">
                                    <a:latin typeface="Cambria Math" panose="02040503050406030204" pitchFamily="18" charset="0"/>
                                    <a:ea typeface="Cambria Math" panose="02040503050406030204" pitchFamily="18" charset="0"/>
                                  </a:rPr>
                                </m:ctrlPr>
                              </m:dPr>
                              <m:e>
                                <m:r>
                                  <a:rPr lang="fr-CA" b="0" i="1" smtClean="0">
                                    <a:latin typeface="Cambria Math" panose="02040503050406030204" pitchFamily="18" charset="0"/>
                                    <a:ea typeface="Cambria Math" panose="02040503050406030204" pitchFamily="18" charset="0"/>
                                  </a:rPr>
                                  <m:t>0, 513</m:t>
                                </m:r>
                                <m:r>
                                  <a:rPr lang="fr-CA" i="1">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0,5</m:t>
                                </m:r>
                              </m:e>
                            </m:d>
                            <m:r>
                              <a:rPr lang="fr-CA" i="1">
                                <a:latin typeface="Cambria Math" panose="02040503050406030204" pitchFamily="18" charset="0"/>
                                <a:ea typeface="Cambria Math" panose="02040503050406030204" pitchFamily="18" charset="0"/>
                              </a:rPr>
                              <m:t>+</m:t>
                            </m:r>
                            <m:sSup>
                              <m:sSupPr>
                                <m:ctrlPr>
                                  <a:rPr lang="fr-CA" i="1">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0,513</m:t>
                                </m:r>
                              </m:e>
                              <m:sup>
                                <m:r>
                                  <a:rPr lang="fr-CA" i="1">
                                    <a:latin typeface="Cambria Math" panose="02040503050406030204" pitchFamily="18" charset="0"/>
                                    <a:ea typeface="Cambria Math" panose="02040503050406030204" pitchFamily="18" charset="0"/>
                                  </a:rPr>
                                  <m:t>2</m:t>
                                </m:r>
                              </m:sup>
                            </m:sSup>
                          </m:e>
                        </m:d>
                      </m:num>
                      <m:den>
                        <m:r>
                          <a:rPr lang="fr-CA" i="1">
                            <a:latin typeface="Cambria Math" panose="02040503050406030204" pitchFamily="18" charset="0"/>
                            <a:ea typeface="Cambria Math" panose="02040503050406030204" pitchFamily="18" charset="0"/>
                          </a:rPr>
                          <m:t>2</m:t>
                        </m:r>
                        <m:sSup>
                          <m:sSupPr>
                            <m:ctrlPr>
                              <a:rPr lang="fr-CA" i="1">
                                <a:latin typeface="Cambria Math" panose="02040503050406030204" pitchFamily="18" charset="0"/>
                                <a:ea typeface="Cambria Math" panose="02040503050406030204" pitchFamily="18" charset="0"/>
                              </a:rPr>
                            </m:ctrlPr>
                          </m:sSupPr>
                          <m:e>
                            <m:r>
                              <a:rPr lang="fr-CA" i="1" smtClean="0">
                                <a:latin typeface="Cambria Math" panose="02040503050406030204" pitchFamily="18" charset="0"/>
                                <a:ea typeface="Cambria Math" panose="02040503050406030204" pitchFamily="18" charset="0"/>
                              </a:rPr>
                              <m:t>∙</m:t>
                            </m:r>
                            <m:r>
                              <a:rPr lang="fr-CA" i="1">
                                <a:latin typeface="Cambria Math" panose="02040503050406030204" pitchFamily="18" charset="0"/>
                                <a:ea typeface="Cambria Math" panose="02040503050406030204" pitchFamily="18" charset="0"/>
                              </a:rPr>
                              <m:t>0,</m:t>
                            </m:r>
                            <m:r>
                              <a:rPr lang="fr-CA" b="0" i="1" smtClean="0">
                                <a:latin typeface="Cambria Math" panose="02040503050406030204" pitchFamily="18" charset="0"/>
                                <a:ea typeface="Cambria Math" panose="02040503050406030204" pitchFamily="18" charset="0"/>
                              </a:rPr>
                              <m:t>513</m:t>
                            </m:r>
                          </m:e>
                          <m:sup>
                            <m:r>
                              <a:rPr lang="fr-CA" i="1">
                                <a:latin typeface="Cambria Math" panose="02040503050406030204" pitchFamily="18" charset="0"/>
                                <a:ea typeface="Cambria Math" panose="02040503050406030204" pitchFamily="18" charset="0"/>
                              </a:rPr>
                              <m:t>2</m:t>
                            </m:r>
                          </m:sup>
                        </m:sSup>
                      </m:den>
                    </m:f>
                    <m:r>
                      <a:rPr lang="fr-CA" b="0" i="1" smtClean="0">
                        <a:latin typeface="Cambria Math" panose="02040503050406030204" pitchFamily="18" charset="0"/>
                        <a:ea typeface="Cambria Math" panose="02040503050406030204" pitchFamily="18" charset="0"/>
                      </a:rPr>
                      <m:t>=2,405</m:t>
                    </m:r>
                  </m:oMath>
                </a14:m>
                <a:r>
                  <a:rPr lang="fr-CA" dirty="0"/>
                  <a:t> </a:t>
                </a:r>
              </a:p>
              <a:p>
                <a:pPr marL="285750" indent="-285750">
                  <a:lnSpc>
                    <a:spcPct val="100000"/>
                  </a:lnSpc>
                  <a:buFont typeface="Arial" panose="020B0604020202020204" pitchFamily="34" charset="0"/>
                  <a:buChar char="•"/>
                </a:pPr>
                <a14:m>
                  <m:oMath xmlns:m="http://schemas.openxmlformats.org/officeDocument/2006/math">
                    <m:acc>
                      <m:accPr>
                        <m:chr m:val="̅"/>
                        <m:ctrlPr>
                          <a:rPr lang="fr-CA" i="1" smtClean="0">
                            <a:latin typeface="Cambria Math" panose="02040503050406030204" pitchFamily="18" charset="0"/>
                          </a:rPr>
                        </m:ctrlPr>
                      </m:accPr>
                      <m:e>
                        <m:r>
                          <a:rPr lang="fr-CA" b="0" i="1" smtClean="0">
                            <a:latin typeface="Cambria Math" panose="02040503050406030204" pitchFamily="18" charset="0"/>
                          </a:rPr>
                          <m:t>𝐹</m:t>
                        </m:r>
                      </m:e>
                    </m:acc>
                    <m:r>
                      <a:rPr lang="fr-CA" b="0" i="1" smtClean="0">
                        <a:latin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𝛽</m:t>
                    </m:r>
                    <m:r>
                      <a:rPr lang="fr-CA" b="0" i="1" smtClean="0">
                        <a:latin typeface="Cambria Math" panose="02040503050406030204" pitchFamily="18" charset="0"/>
                        <a:ea typeface="Cambria Math" panose="02040503050406030204" pitchFamily="18" charset="0"/>
                      </a:rPr>
                      <m:t>−</m:t>
                    </m:r>
                    <m:rad>
                      <m:radPr>
                        <m:degHide m:val="on"/>
                        <m:ctrlPr>
                          <a:rPr lang="fr-CA" b="0" i="1" smtClean="0">
                            <a:latin typeface="Cambria Math" panose="02040503050406030204" pitchFamily="18" charset="0"/>
                            <a:ea typeface="Cambria Math" panose="02040503050406030204" pitchFamily="18" charset="0"/>
                          </a:rPr>
                        </m:ctrlPr>
                      </m:radPr>
                      <m:deg/>
                      <m:e>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𝛽</m:t>
                            </m:r>
                          </m:e>
                          <m:sup>
                            <m:r>
                              <a:rPr lang="fr-CA" b="0" i="1" smtClean="0">
                                <a:latin typeface="Cambria Math" panose="02040503050406030204" pitchFamily="18" charset="0"/>
                                <a:ea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1</m:t>
                            </m:r>
                          </m:num>
                          <m:den>
                            <m:sSup>
                              <m:sSupPr>
                                <m:ctrlPr>
                                  <a:rPr lang="fr-CA" b="0" i="1" smtClean="0">
                                    <a:latin typeface="Cambria Math" panose="02040503050406030204" pitchFamily="18" charset="0"/>
                                    <a:ea typeface="Cambria Math" panose="02040503050406030204" pitchFamily="18" charset="0"/>
                                  </a:rPr>
                                </m:ctrlPr>
                              </m:sSupPr>
                              <m:e>
                                <m:acc>
                                  <m:accPr>
                                    <m:chr m:val="̅"/>
                                    <m:ctrlPr>
                                      <a:rPr lang="fr-CA" b="0" i="1" smtClean="0">
                                        <a:latin typeface="Cambria Math" panose="02040503050406030204" pitchFamily="18" charset="0"/>
                                        <a:ea typeface="Cambria Math" panose="02040503050406030204" pitchFamily="18" charset="0"/>
                                      </a:rPr>
                                    </m:ctrlPr>
                                  </m:accPr>
                                  <m:e>
                                    <m:r>
                                      <a:rPr lang="fr-CA" b="0" i="1" smtClean="0">
                                        <a:latin typeface="Cambria Math" panose="02040503050406030204" pitchFamily="18" charset="0"/>
                                        <a:ea typeface="Cambria Math" panose="02040503050406030204" pitchFamily="18" charset="0"/>
                                      </a:rPr>
                                      <m:t>𝜆</m:t>
                                    </m:r>
                                  </m:e>
                                </m:acc>
                              </m:e>
                              <m:sup>
                                <m:r>
                                  <a:rPr lang="fr-CA" b="0" i="1" smtClean="0">
                                    <a:latin typeface="Cambria Math" panose="02040503050406030204" pitchFamily="18" charset="0"/>
                                    <a:ea typeface="Cambria Math" panose="02040503050406030204" pitchFamily="18" charset="0"/>
                                  </a:rPr>
                                  <m:t>2</m:t>
                                </m:r>
                              </m:sup>
                            </m:sSup>
                          </m:den>
                        </m:f>
                      </m:e>
                    </m:rad>
                    <m:r>
                      <a:rPr lang="fr-CA" b="0" i="1" smtClean="0">
                        <a:latin typeface="Cambria Math" panose="02040503050406030204" pitchFamily="18" charset="0"/>
                        <a:ea typeface="Cambria Math" panose="02040503050406030204" pitchFamily="18" charset="0"/>
                      </a:rPr>
                      <m:t>=2,405−</m:t>
                    </m:r>
                    <m:rad>
                      <m:radPr>
                        <m:degHide m:val="on"/>
                        <m:ctrlPr>
                          <a:rPr lang="fr-CA" b="0" i="1" smtClean="0">
                            <a:latin typeface="Cambria Math" panose="02040503050406030204" pitchFamily="18" charset="0"/>
                            <a:ea typeface="Cambria Math" panose="02040503050406030204" pitchFamily="18" charset="0"/>
                          </a:rPr>
                        </m:ctrlPr>
                      </m:radPr>
                      <m:deg/>
                      <m:e>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2,405</m:t>
                            </m:r>
                          </m:e>
                          <m:sup>
                            <m:r>
                              <a:rPr lang="fr-CA" b="0" i="1" smtClean="0">
                                <a:latin typeface="Cambria Math" panose="02040503050406030204" pitchFamily="18" charset="0"/>
                                <a:ea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1</m:t>
                            </m:r>
                          </m:num>
                          <m:den>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0,513</m:t>
                                </m:r>
                              </m:e>
                              <m:sup>
                                <m:r>
                                  <a:rPr lang="fr-CA" b="0" i="1" smtClean="0">
                                    <a:latin typeface="Cambria Math" panose="02040503050406030204" pitchFamily="18" charset="0"/>
                                    <a:ea typeface="Cambria Math" panose="02040503050406030204" pitchFamily="18" charset="0"/>
                                  </a:rPr>
                                  <m:t>2</m:t>
                                </m:r>
                              </m:sup>
                            </m:sSup>
                          </m:den>
                        </m:f>
                      </m:e>
                    </m:rad>
                    <m:r>
                      <a:rPr lang="fr-CA" b="0" i="1" smtClean="0">
                        <a:latin typeface="Cambria Math" panose="02040503050406030204" pitchFamily="18" charset="0"/>
                        <a:ea typeface="Cambria Math" panose="02040503050406030204" pitchFamily="18" charset="0"/>
                      </a:rPr>
                      <m:t>=0,996≤1,0</m:t>
                    </m:r>
                  </m:oMath>
                </a14:m>
                <a:r>
                  <a:rPr lang="fr-CA" dirty="0"/>
                  <a:t> </a:t>
                </a:r>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530220"/>
                <a:ext cx="10513982" cy="4917233"/>
              </a:xfrm>
              <a:blipFill>
                <a:blip r:embed="rId7"/>
                <a:stretch>
                  <a:fillRect l="-1218" t="-1115"/>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dirty="0"/>
              <a:t>Étape 3. Résistance des longerons</a:t>
            </a:r>
          </a:p>
        </p:txBody>
      </p:sp>
    </p:spTree>
    <p:extLst>
      <p:ext uri="{BB962C8B-B14F-4D97-AF65-F5344CB8AC3E}">
        <p14:creationId xmlns:p14="http://schemas.microsoft.com/office/powerpoint/2010/main" val="22366648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74</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530220"/>
                <a:ext cx="10513982" cy="4917233"/>
              </a:xfrm>
            </p:spPr>
            <p:txBody>
              <a:bodyPr>
                <a:normAutofit/>
              </a:bodyPr>
              <a:lstStyle/>
              <a:p>
                <a:pPr>
                  <a:lnSpc>
                    <a:spcPct val="100000"/>
                  </a:lnSpc>
                </a:pPr>
                <a:r>
                  <a:rPr lang="fr-CA" i="1" u="sng" dirty="0"/>
                  <a:t>1.5– On détermine l’épaisseur effective de la paroi</a:t>
                </a:r>
                <a:endParaRPr lang="fr-CA" dirty="0"/>
              </a:p>
              <a:p>
                <a:pPr>
                  <a:lnSpc>
                    <a:spcPct val="100000"/>
                  </a:lnSpc>
                </a:pPr>
                <a:r>
                  <a:rPr lang="fr-CA" dirty="0"/>
                  <a:t>Puisque la semelle est retenue sur deux bords, on peut considérer la résistance post-voilement. L’épaisseur effective de la semelle est donnée par l’article </a:t>
                </a:r>
                <a:r>
                  <a:rPr lang="fr-CA" b="1" dirty="0"/>
                  <a:t>[CSA S6:19 17.8.3.3]</a:t>
                </a:r>
                <a:r>
                  <a:rPr lang="fr-CA" dirty="0"/>
                  <a:t>.</a:t>
                </a:r>
              </a:p>
              <a:p>
                <a:pPr marL="285750" indent="-285750">
                  <a:lnSpc>
                    <a:spcPct val="100000"/>
                  </a:lnSpc>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𝑡</m:t>
                        </m:r>
                      </m:e>
                      <m:sub>
                        <m:r>
                          <a:rPr lang="fr-CA" b="0" i="1" smtClean="0">
                            <a:latin typeface="Cambria Math" panose="02040503050406030204" pitchFamily="18" charset="0"/>
                          </a:rPr>
                          <m:t>𝑚</m:t>
                        </m:r>
                      </m:sub>
                    </m:sSub>
                    <m:r>
                      <a:rPr lang="fr-CA" b="0" i="1" smtClean="0">
                        <a:latin typeface="Cambria Math" panose="02040503050406030204" pitchFamily="18" charset="0"/>
                      </a:rPr>
                      <m:t>=</m:t>
                    </m:r>
                    <m:r>
                      <a:rPr lang="fr-CA" b="0" i="1" smtClean="0">
                        <a:latin typeface="Cambria Math" panose="02040503050406030204" pitchFamily="18" charset="0"/>
                      </a:rPr>
                      <m:t>𝑡</m:t>
                    </m:r>
                    <m:rad>
                      <m:radPr>
                        <m:degHide m:val="on"/>
                        <m:ctrlPr>
                          <a:rPr lang="fr-CA" b="0" i="1" smtClean="0">
                            <a:latin typeface="Cambria Math" panose="02040503050406030204" pitchFamily="18" charset="0"/>
                          </a:rPr>
                        </m:ctrlPr>
                      </m:radPr>
                      <m:deg/>
                      <m:e>
                        <m:acc>
                          <m:accPr>
                            <m:chr m:val="̅"/>
                            <m:ctrlPr>
                              <a:rPr lang="fr-CA" b="0" i="1" smtClean="0">
                                <a:latin typeface="Cambria Math" panose="02040503050406030204" pitchFamily="18" charset="0"/>
                              </a:rPr>
                            </m:ctrlPr>
                          </m:accPr>
                          <m:e>
                            <m:r>
                              <a:rPr lang="fr-CA" b="0" i="1" smtClean="0">
                                <a:latin typeface="Cambria Math" panose="02040503050406030204" pitchFamily="18" charset="0"/>
                              </a:rPr>
                              <m:t>𝐹</m:t>
                            </m:r>
                          </m:e>
                        </m:acc>
                      </m:e>
                    </m:rad>
                    <m:r>
                      <a:rPr lang="fr-CA" b="0" i="1" smtClean="0">
                        <a:latin typeface="Cambria Math" panose="02040503050406030204" pitchFamily="18" charset="0"/>
                      </a:rPr>
                      <m:t>=6,35 </m:t>
                    </m:r>
                    <m:r>
                      <a:rPr lang="fr-CA" b="0" i="1" smtClean="0">
                        <a:latin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m:t>
                    </m:r>
                    <m:rad>
                      <m:radPr>
                        <m:degHide m:val="on"/>
                        <m:ctrlPr>
                          <a:rPr lang="fr-CA" b="0" i="1" smtClean="0">
                            <a:latin typeface="Cambria Math" panose="02040503050406030204" pitchFamily="18" charset="0"/>
                          </a:rPr>
                        </m:ctrlPr>
                      </m:radPr>
                      <m:deg/>
                      <m:e>
                        <m:r>
                          <a:rPr lang="fr-CA" b="0" i="1" smtClean="0">
                            <a:latin typeface="Cambria Math" panose="02040503050406030204" pitchFamily="18" charset="0"/>
                          </a:rPr>
                          <m:t>0,996</m:t>
                        </m:r>
                      </m:e>
                    </m:rad>
                    <m:r>
                      <a:rPr lang="fr-CA" b="0" i="1" smtClean="0">
                        <a:latin typeface="Cambria Math" panose="02040503050406030204" pitchFamily="18" charset="0"/>
                        <a:ea typeface="Cambria Math" panose="02040503050406030204" pitchFamily="18" charset="0"/>
                      </a:rPr>
                      <m:t>=6,34 </m:t>
                    </m:r>
                    <m:r>
                      <a:rPr lang="fr-CA" b="0" i="1" smtClean="0">
                        <a:latin typeface="Cambria Math" panose="02040503050406030204" pitchFamily="18" charset="0"/>
                        <a:ea typeface="Cambria Math" panose="02040503050406030204" pitchFamily="18" charset="0"/>
                      </a:rPr>
                      <m:t>𝑚𝑚</m:t>
                    </m:r>
                  </m:oMath>
                </a14:m>
                <a:r>
                  <a:rPr lang="fr-CA" dirty="0"/>
                  <a:t> </a:t>
                </a:r>
              </a:p>
              <a:p>
                <a:pPr>
                  <a:lnSpc>
                    <a:spcPct val="100000"/>
                  </a:lnSpc>
                </a:pPr>
                <a:r>
                  <a:rPr lang="fr-CA" dirty="0"/>
                  <a:t>Étant donné que </a:t>
                </a:r>
                <a:r>
                  <a:rPr lang="fr-CA" dirty="0" err="1"/>
                  <a:t>t</a:t>
                </a:r>
                <a:r>
                  <a:rPr lang="fr-CA" baseline="-25000" dirty="0" err="1"/>
                  <a:t>m</a:t>
                </a:r>
                <a:r>
                  <a:rPr lang="fr-CA" dirty="0"/>
                  <a:t> </a:t>
                </a:r>
                <a:r>
                  <a:rPr lang="fr-CA" dirty="0">
                    <a:sym typeface="Symbol" panose="05050102010706020507" pitchFamily="18" charset="2"/>
                  </a:rPr>
                  <a:t> t on va utiliser </a:t>
                </a:r>
                <a:r>
                  <a:rPr lang="fr-CA" dirty="0" err="1">
                    <a:sym typeface="Symbol" panose="05050102010706020507" pitchFamily="18" charset="2"/>
                  </a:rPr>
                  <a:t>S</a:t>
                </a:r>
                <a:r>
                  <a:rPr lang="fr-CA" baseline="-25000" dirty="0" err="1">
                    <a:sym typeface="Symbol" panose="05050102010706020507" pitchFamily="18" charset="2"/>
                  </a:rPr>
                  <a:t>m</a:t>
                </a:r>
                <a:r>
                  <a:rPr lang="fr-CA" dirty="0">
                    <a:sym typeface="Symbol" panose="05050102010706020507" pitchFamily="18" charset="2"/>
                  </a:rPr>
                  <a:t>=S.</a:t>
                </a:r>
              </a:p>
              <a:p>
                <a:pPr>
                  <a:lnSpc>
                    <a:spcPct val="100000"/>
                  </a:lnSpc>
                </a:pPr>
                <a:r>
                  <a:rPr lang="fr-CA" i="1" u="sng" dirty="0"/>
                  <a:t>1.6– On détermine la résistance au moment positif</a:t>
                </a:r>
                <a:endParaRPr lang="fr-CA" dirty="0"/>
              </a:p>
              <a:p>
                <a:r>
                  <a:rPr lang="fr-CA" dirty="0"/>
                  <a:t>La résistance des longerons en moment positif (sans soudure) est donc :</a:t>
                </a:r>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𝑀</m:t>
                        </m:r>
                      </m:e>
                      <m:sub>
                        <m:r>
                          <a:rPr lang="fr-CA" b="0" i="1" smtClean="0">
                            <a:latin typeface="Cambria Math" panose="02040503050406030204" pitchFamily="18" charset="0"/>
                          </a:rPr>
                          <m:t>𝑟</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𝑦</m:t>
                        </m:r>
                      </m:sub>
                    </m:sSub>
                    <m:r>
                      <a:rPr lang="fr-CA" b="0" i="1" smtClean="0">
                        <a:latin typeface="Cambria Math" panose="02040503050406030204" pitchFamily="18" charset="0"/>
                      </a:rPr>
                      <m:t> </m:t>
                    </m:r>
                    <m:r>
                      <a:rPr lang="fr-CA" b="0" i="1" smtClean="0">
                        <a:latin typeface="Cambria Math" panose="02040503050406030204" pitchFamily="18" charset="0"/>
                      </a:rPr>
                      <m:t>𝑆</m:t>
                    </m:r>
                    <m:r>
                      <a:rPr lang="fr-CA" b="0" i="1" smtClean="0">
                        <a:latin typeface="Cambria Math" panose="02040503050406030204" pitchFamily="18" charset="0"/>
                      </a:rPr>
                      <m:t> </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𝑦</m:t>
                        </m:r>
                      </m:sub>
                    </m:sSub>
                    <m:r>
                      <a:rPr lang="fr-CA" b="0" i="1" smtClean="0">
                        <a:latin typeface="Cambria Math" panose="02040503050406030204" pitchFamily="18" charset="0"/>
                      </a:rPr>
                      <m:t>=0,9</m:t>
                    </m:r>
                    <m:r>
                      <a:rPr lang="fr-CA" b="0" i="1" smtClean="0">
                        <a:latin typeface="Cambria Math" panose="02040503050406030204" pitchFamily="18" charset="0"/>
                        <a:ea typeface="Cambria Math" panose="02040503050406030204" pitchFamily="18" charset="0"/>
                      </a:rPr>
                      <m:t>∙117,41</m:t>
                    </m:r>
                    <m:r>
                      <a:rPr lang="fr-CA" b="0" i="1" smtClean="0">
                        <a:latin typeface="Cambria Math" panose="02040503050406030204" pitchFamily="18" charset="0"/>
                        <a:ea typeface="Cambria Math" panose="02040503050406030204" pitchFamily="18" charset="0"/>
                      </a:rPr>
                      <m:t>𝑥</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10</m:t>
                        </m:r>
                      </m:e>
                      <m:sup>
                        <m:r>
                          <a:rPr lang="fr-CA" b="0" i="1" smtClean="0">
                            <a:latin typeface="Cambria Math" panose="02040503050406030204" pitchFamily="18" charset="0"/>
                            <a:ea typeface="Cambria Math" panose="02040503050406030204" pitchFamily="18" charset="0"/>
                          </a:rPr>
                          <m:t>3</m:t>
                        </m:r>
                      </m:sup>
                    </m:sSup>
                    <m:r>
                      <a:rPr lang="fr-CA" b="0" i="1" smtClean="0">
                        <a:latin typeface="Cambria Math" panose="02040503050406030204" pitchFamily="18" charset="0"/>
                        <a:ea typeface="Cambria Math" panose="02040503050406030204" pitchFamily="18" charset="0"/>
                      </a:rPr>
                      <m:t>𝑚</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𝑚</m:t>
                        </m:r>
                      </m:e>
                      <m:sup>
                        <m:r>
                          <a:rPr lang="fr-CA" b="0" i="1" smtClean="0">
                            <a:latin typeface="Cambria Math" panose="02040503050406030204" pitchFamily="18" charset="0"/>
                            <a:ea typeface="Cambria Math" panose="02040503050406030204" pitchFamily="18" charset="0"/>
                          </a:rPr>
                          <m:t>3</m:t>
                        </m:r>
                      </m:sup>
                    </m:sSup>
                    <m:r>
                      <a:rPr lang="fr-CA" b="0" i="1" smtClean="0">
                        <a:latin typeface="Cambria Math" panose="02040503050406030204" pitchFamily="18" charset="0"/>
                        <a:ea typeface="Cambria Math" panose="02040503050406030204" pitchFamily="18" charset="0"/>
                      </a:rPr>
                      <m:t>∙240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=25,4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𝑚</m:t>
                    </m:r>
                    <m:r>
                      <a:rPr lang="fr-CA" b="0" i="1" smtClean="0">
                        <a:latin typeface="Cambria Math" panose="02040503050406030204" pitchFamily="18" charset="0"/>
                        <a:ea typeface="Cambria Math" panose="02040503050406030204" pitchFamily="18" charset="0"/>
                      </a:rPr>
                      <m:t>&gt;</m:t>
                    </m:r>
                    <m:sSub>
                      <m:sSubPr>
                        <m:ctrlPr>
                          <a:rPr lang="fr-CA" b="0" i="1" smtClean="0">
                            <a:latin typeface="Cambria Math" panose="02040503050406030204" pitchFamily="18" charset="0"/>
                            <a:ea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𝑀</m:t>
                        </m:r>
                      </m:e>
                      <m:sub>
                        <m:r>
                          <a:rPr lang="fr-CA" b="0" i="1" smtClean="0">
                            <a:latin typeface="Cambria Math" panose="02040503050406030204" pitchFamily="18" charset="0"/>
                            <a:ea typeface="Cambria Math" panose="02040503050406030204" pitchFamily="18" charset="0"/>
                          </a:rPr>
                          <m:t>𝑓</m:t>
                        </m:r>
                      </m:sub>
                    </m:sSub>
                    <m:r>
                      <a:rPr lang="fr-CA" b="0" i="1" smtClean="0">
                        <a:latin typeface="Cambria Math" panose="02040503050406030204" pitchFamily="18" charset="0"/>
                        <a:ea typeface="Cambria Math" panose="02040503050406030204" pitchFamily="18" charset="0"/>
                      </a:rPr>
                      <m:t>=19,7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𝑚</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𝑂𝑘</m:t>
                    </m:r>
                  </m:oMath>
                </a14:m>
                <a:r>
                  <a:rPr lang="fr-CA" dirty="0"/>
                  <a:t> </a:t>
                </a:r>
              </a:p>
              <a:p>
                <a:pPr>
                  <a:lnSpc>
                    <a:spcPct val="100000"/>
                  </a:lnSpc>
                </a:pPr>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530220"/>
                <a:ext cx="10513982" cy="4917233"/>
              </a:xfrm>
              <a:blipFill>
                <a:blip r:embed="rId7"/>
                <a:stretch>
                  <a:fillRect l="-1218" t="-1239" r="-1102"/>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dirty="0"/>
              <a:t>Étape 3. Résistance des longerons</a:t>
            </a:r>
          </a:p>
        </p:txBody>
      </p:sp>
    </p:spTree>
    <p:extLst>
      <p:ext uri="{BB962C8B-B14F-4D97-AF65-F5344CB8AC3E}">
        <p14:creationId xmlns:p14="http://schemas.microsoft.com/office/powerpoint/2010/main" val="28378491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75</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noAutofit/>
              </a:bodyPr>
              <a:lstStyle/>
              <a:p>
                <a:r>
                  <a:rPr lang="fr-CA" b="1" u="sng" dirty="0"/>
                  <a:t>2 – Résistance en flexion du moment négatif</a:t>
                </a:r>
              </a:p>
              <a:p>
                <a:r>
                  <a:rPr lang="fr-CA" dirty="0"/>
                  <a:t>En moment négatif, la semelle comprimée est soudée sur l’entretoise. </a:t>
                </a:r>
              </a:p>
              <a:p>
                <a:r>
                  <a:rPr lang="fr-CA" dirty="0"/>
                  <a:t>Puisque que c, la distance entre l’axe neutre et la fibre extrême, est égale à y, la distance entre l’axe neutre et la soudure, l’épaisseur effective des parois dans la ZAT </a:t>
                </a:r>
                <a:r>
                  <a:rPr lang="fr-CA" b="1" dirty="0"/>
                  <a:t>[CSA S6:19 17.8.3.2.2] </a:t>
                </a:r>
                <a:r>
                  <a:rPr lang="fr-CA" dirty="0"/>
                  <a:t>est :</a:t>
                </a:r>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𝑡</m:t>
                        </m:r>
                      </m:e>
                      <m:sub>
                        <m:r>
                          <a:rPr lang="fr-CA" b="0" i="1" smtClean="0">
                            <a:latin typeface="Cambria Math" panose="02040503050406030204" pitchFamily="18" charset="0"/>
                          </a:rPr>
                          <m:t>𝑚</m:t>
                        </m:r>
                      </m:sub>
                    </m:sSub>
                    <m:r>
                      <a:rPr lang="fr-CA" b="0" i="1" smtClean="0">
                        <a:latin typeface="Cambria Math" panose="02040503050406030204" pitchFamily="18" charset="0"/>
                      </a:rPr>
                      <m:t>=</m:t>
                    </m:r>
                    <m:r>
                      <a:rPr lang="fr-CA" b="0" i="1" smtClean="0">
                        <a:latin typeface="Cambria Math" panose="02040503050406030204" pitchFamily="18" charset="0"/>
                      </a:rPr>
                      <m:t>𝑡</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𝑤𝑦</m:t>
                                </m:r>
                              </m:sub>
                            </m:sSub>
                          </m:num>
                          <m:den>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𝑦</m:t>
                                </m:r>
                              </m:sub>
                            </m:sSub>
                          </m:den>
                        </m:f>
                      </m:e>
                    </m:d>
                    <m:r>
                      <a:rPr lang="fr-CA" b="0" i="1" smtClean="0">
                        <a:latin typeface="Cambria Math" panose="02040503050406030204" pitchFamily="18" charset="0"/>
                      </a:rPr>
                      <m:t>=6,35 </m:t>
                    </m:r>
                    <m:r>
                      <a:rPr lang="fr-CA" b="0" i="1" smtClean="0">
                        <a:latin typeface="Cambria Math" panose="02040503050406030204" pitchFamily="18" charset="0"/>
                      </a:rPr>
                      <m:t>𝑚𝑚</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105 </m:t>
                            </m:r>
                            <m:r>
                              <a:rPr lang="fr-CA" b="0" i="1" smtClean="0">
                                <a:latin typeface="Cambria Math" panose="02040503050406030204" pitchFamily="18" charset="0"/>
                              </a:rPr>
                              <m:t>𝑀𝑃𝑎</m:t>
                            </m:r>
                          </m:num>
                          <m:den>
                            <m:r>
                              <a:rPr lang="fr-CA" b="0" i="1" smtClean="0">
                                <a:latin typeface="Cambria Math" panose="02040503050406030204" pitchFamily="18" charset="0"/>
                              </a:rPr>
                              <m:t>240 </m:t>
                            </m:r>
                            <m:r>
                              <a:rPr lang="fr-CA" b="0" i="1" smtClean="0">
                                <a:latin typeface="Cambria Math" panose="02040503050406030204" pitchFamily="18" charset="0"/>
                              </a:rPr>
                              <m:t>𝑀𝑃𝑎</m:t>
                            </m:r>
                          </m:den>
                        </m:f>
                      </m:e>
                    </m:d>
                    <m:r>
                      <a:rPr lang="fr-CA" b="0" i="1" smtClean="0">
                        <a:latin typeface="Cambria Math" panose="02040503050406030204" pitchFamily="18" charset="0"/>
                      </a:rPr>
                      <m:t>=2,778 </m:t>
                    </m:r>
                    <m:r>
                      <a:rPr lang="fr-CA" b="0" i="1" smtClean="0">
                        <a:latin typeface="Cambria Math" panose="02040503050406030204" pitchFamily="18" charset="0"/>
                      </a:rPr>
                      <m:t>𝑚𝑚</m:t>
                    </m:r>
                  </m:oMath>
                </a14:m>
                <a:r>
                  <a:rPr lang="fr-CA" dirty="0"/>
                  <a:t> </a:t>
                </a:r>
              </a:p>
              <a:p>
                <a:r>
                  <a:rPr lang="fr-CA" dirty="0"/>
                  <a:t>Pour déterminer la section effective, on doit considérer la plus petite épaisseur effective entre la résistance post-voilement et l’influence des soudures. Dans ce cas, c’est l’influence des soudures qui a le plus d’impacts.</a:t>
                </a:r>
              </a:p>
              <a:p>
                <a:r>
                  <a:rPr lang="fr-CA" dirty="0"/>
                  <a:t>La largeur de la ZAT, </a:t>
                </a:r>
                <a:r>
                  <a:rPr lang="fr-CA" dirty="0" err="1"/>
                  <a:t>b</a:t>
                </a:r>
                <a:r>
                  <a:rPr lang="fr-CA" baseline="-25000" dirty="0" err="1"/>
                  <a:t>haz</a:t>
                </a:r>
                <a:r>
                  <a:rPr lang="fr-CA" dirty="0"/>
                  <a:t> est de 30 mm pour une paroi de 6 mm &lt; t ≤ 12 mm </a:t>
                </a:r>
                <a:r>
                  <a:rPr lang="fr-CA" b="1" dirty="0"/>
                  <a:t>[CSA S6:19 17.22.3.4.3]</a:t>
                </a:r>
              </a:p>
              <a:p>
                <a:r>
                  <a:rPr lang="fr-CA" dirty="0"/>
                  <a:t>La résistance au moment basé sur la fibre en compression :</a:t>
                </a:r>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𝑀</m:t>
                        </m:r>
                      </m:e>
                      <m:sub>
                        <m:r>
                          <a:rPr lang="fr-CA" b="0" i="1" smtClean="0">
                            <a:latin typeface="Cambria Math" panose="02040503050406030204" pitchFamily="18" charset="0"/>
                          </a:rPr>
                          <m:t>𝑟</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𝑦</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𝑆</m:t>
                        </m:r>
                      </m:e>
                      <m:sub>
                        <m:r>
                          <a:rPr lang="fr-CA" b="0" i="1" smtClean="0">
                            <a:latin typeface="Cambria Math" panose="02040503050406030204" pitchFamily="18" charset="0"/>
                          </a:rPr>
                          <m:t>𝑚</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𝑦</m:t>
                        </m:r>
                      </m:sub>
                    </m:sSub>
                    <m:r>
                      <a:rPr lang="fr-CA" b="0" i="1" smtClean="0">
                        <a:latin typeface="Cambria Math" panose="02040503050406030204" pitchFamily="18" charset="0"/>
                      </a:rPr>
                      <m:t>=0,9</m:t>
                    </m:r>
                    <m:r>
                      <a:rPr lang="fr-CA" b="0" i="1" smtClean="0">
                        <a:latin typeface="Cambria Math" panose="02040503050406030204" pitchFamily="18" charset="0"/>
                        <a:ea typeface="Cambria Math" panose="02040503050406030204" pitchFamily="18" charset="0"/>
                      </a:rPr>
                      <m:t>∙63,474</m:t>
                    </m:r>
                    <m:r>
                      <a:rPr lang="fr-CA" b="0" i="1" smtClean="0">
                        <a:latin typeface="Cambria Math" panose="02040503050406030204" pitchFamily="18" charset="0"/>
                        <a:ea typeface="Cambria Math" panose="02040503050406030204" pitchFamily="18" charset="0"/>
                      </a:rPr>
                      <m:t>𝑥</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10</m:t>
                        </m:r>
                      </m:e>
                      <m:sup>
                        <m:r>
                          <a:rPr lang="fr-CA" b="0" i="1" smtClean="0">
                            <a:latin typeface="Cambria Math" panose="02040503050406030204" pitchFamily="18" charset="0"/>
                            <a:ea typeface="Cambria Math" panose="02040503050406030204" pitchFamily="18" charset="0"/>
                          </a:rPr>
                          <m:t>3</m:t>
                        </m:r>
                      </m:sup>
                    </m:sSup>
                    <m:r>
                      <a:rPr lang="fr-CA" b="0" i="1" smtClean="0">
                        <a:latin typeface="Cambria Math" panose="02040503050406030204" pitchFamily="18" charset="0"/>
                        <a:ea typeface="Cambria Math" panose="02040503050406030204" pitchFamily="18" charset="0"/>
                      </a:rPr>
                      <m:t>𝑚</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𝑚</m:t>
                        </m:r>
                      </m:e>
                      <m:sup>
                        <m:r>
                          <a:rPr lang="fr-CA" b="0" i="1" smtClean="0">
                            <a:latin typeface="Cambria Math" panose="02040503050406030204" pitchFamily="18" charset="0"/>
                            <a:ea typeface="Cambria Math" panose="02040503050406030204" pitchFamily="18" charset="0"/>
                          </a:rPr>
                          <m:t>3</m:t>
                        </m:r>
                      </m:sup>
                    </m:sSup>
                    <m:r>
                      <a:rPr lang="fr-CA" b="0" i="1" smtClean="0">
                        <a:latin typeface="Cambria Math" panose="02040503050406030204" pitchFamily="18" charset="0"/>
                        <a:ea typeface="Cambria Math" panose="02040503050406030204" pitchFamily="18" charset="0"/>
                      </a:rPr>
                      <m:t>∙240</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=13,71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𝑚</m:t>
                    </m:r>
                    <m:r>
                      <a:rPr lang="fr-CA" b="0" i="1" smtClean="0">
                        <a:latin typeface="Cambria Math" panose="02040503050406030204" pitchFamily="18" charset="0"/>
                        <a:ea typeface="Cambria Math" panose="02040503050406030204" pitchFamily="18" charset="0"/>
                      </a:rPr>
                      <m:t>&gt;</m:t>
                    </m:r>
                    <m:sSub>
                      <m:sSubPr>
                        <m:ctrlPr>
                          <a:rPr lang="fr-CA" b="0" i="1" smtClean="0">
                            <a:latin typeface="Cambria Math" panose="02040503050406030204" pitchFamily="18" charset="0"/>
                            <a:ea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𝑀</m:t>
                        </m:r>
                      </m:e>
                      <m:sub>
                        <m:r>
                          <a:rPr lang="fr-CA" b="0" i="1" smtClean="0">
                            <a:latin typeface="Cambria Math" panose="02040503050406030204" pitchFamily="18" charset="0"/>
                            <a:ea typeface="Cambria Math" panose="02040503050406030204" pitchFamily="18" charset="0"/>
                          </a:rPr>
                          <m:t>𝑓</m:t>
                        </m:r>
                      </m:sub>
                    </m:sSub>
                    <m:r>
                      <a:rPr lang="fr-CA" b="0" i="1" smtClean="0">
                        <a:latin typeface="Cambria Math" panose="02040503050406030204" pitchFamily="18" charset="0"/>
                        <a:ea typeface="Cambria Math" panose="02040503050406030204" pitchFamily="18" charset="0"/>
                      </a:rPr>
                      <m:t>=13,4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𝑚</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𝑂𝑘</m:t>
                    </m:r>
                  </m:oMath>
                </a14:m>
                <a:r>
                  <a:rPr lang="fr-CA" dirty="0"/>
                  <a:t> </a:t>
                </a:r>
              </a:p>
              <a:p>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blipFill>
                <a:blip r:embed="rId7"/>
                <a:stretch>
                  <a:fillRect l="-1218" t="-2262" r="-1450"/>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normAutofit/>
          </a:bodyPr>
          <a:lstStyle/>
          <a:p>
            <a:r>
              <a:rPr lang="fr-CA"/>
              <a:t>Étape 3. </a:t>
            </a:r>
            <a:r>
              <a:rPr lang="fr-CA" dirty="0"/>
              <a:t>Résistance des longerons</a:t>
            </a:r>
          </a:p>
        </p:txBody>
      </p:sp>
    </p:spTree>
    <p:extLst>
      <p:ext uri="{BB962C8B-B14F-4D97-AF65-F5344CB8AC3E}">
        <p14:creationId xmlns:p14="http://schemas.microsoft.com/office/powerpoint/2010/main" val="40802737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76</a:t>
            </a:fld>
            <a:endParaRPr lang="fr-FR" dirty="0"/>
          </a:p>
        </p:txBody>
      </p:sp>
      <p:sp>
        <p:nvSpPr>
          <p:cNvPr id="4" name="Espace réservé du texte 3"/>
          <p:cNvSpPr>
            <a:spLocks noGrp="1"/>
          </p:cNvSpPr>
          <p:nvPr>
            <p:ph type="body" idx="1"/>
            <p:custDataLst>
              <p:tags r:id="rId3"/>
            </p:custDataLst>
          </p:nvPr>
        </p:nvSpPr>
        <p:spPr/>
        <p:txBody>
          <a:bodyPr/>
          <a:lstStyle/>
          <a:p>
            <a:r>
              <a:rPr lang="fr-CA" dirty="0"/>
              <a:t>Propriétés de la section effective des longerons en moment négatif.</a:t>
            </a:r>
          </a:p>
        </p:txBody>
      </p:sp>
      <p:sp>
        <p:nvSpPr>
          <p:cNvPr id="5" name="Titre 4"/>
          <p:cNvSpPr>
            <a:spLocks noGrp="1"/>
          </p:cNvSpPr>
          <p:nvPr>
            <p:ph type="title"/>
            <p:custDataLst>
              <p:tags r:id="rId4"/>
            </p:custDataLst>
          </p:nvPr>
        </p:nvSpPr>
        <p:spPr/>
        <p:txBody>
          <a:bodyPr/>
          <a:lstStyle/>
          <a:p>
            <a:r>
              <a:rPr lang="fr-CA"/>
              <a:t>Étape 3. </a:t>
            </a:r>
            <a:r>
              <a:rPr lang="fr-CA" dirty="0"/>
              <a:t>Résistance des longerons</a:t>
            </a:r>
          </a:p>
        </p:txBody>
      </p:sp>
      <p:grpSp>
        <p:nvGrpSpPr>
          <p:cNvPr id="12" name="Group 8">
            <a:extLst>
              <a:ext uri="{FF2B5EF4-FFF2-40B4-BE49-F238E27FC236}">
                <a16:creationId xmlns:a16="http://schemas.microsoft.com/office/drawing/2014/main" id="{11CA6B46-025C-88DE-DCB4-1784FAE13F9B}"/>
              </a:ext>
            </a:extLst>
          </p:cNvPr>
          <p:cNvGrpSpPr>
            <a:grpSpLocks noChangeAspect="1"/>
          </p:cNvGrpSpPr>
          <p:nvPr>
            <p:custDataLst>
              <p:tags r:id="rId5"/>
            </p:custDataLst>
          </p:nvPr>
        </p:nvGrpSpPr>
        <p:grpSpPr bwMode="auto">
          <a:xfrm>
            <a:off x="541274" y="2074423"/>
            <a:ext cx="4421533" cy="4041259"/>
            <a:chOff x="1875" y="364"/>
            <a:chExt cx="3930" cy="3592"/>
          </a:xfrm>
        </p:grpSpPr>
        <p:sp>
          <p:nvSpPr>
            <p:cNvPr id="13" name="AutoShape 7">
              <a:extLst>
                <a:ext uri="{FF2B5EF4-FFF2-40B4-BE49-F238E27FC236}">
                  <a16:creationId xmlns:a16="http://schemas.microsoft.com/office/drawing/2014/main" id="{7B006BA1-5C08-2AF5-ED26-CB1BBF8003F6}"/>
                </a:ext>
              </a:extLst>
            </p:cNvPr>
            <p:cNvSpPr>
              <a:spLocks noChangeAspect="1" noChangeArrowheads="1" noTextEdit="1"/>
            </p:cNvSpPr>
            <p:nvPr/>
          </p:nvSpPr>
          <p:spPr bwMode="auto">
            <a:xfrm>
              <a:off x="1875" y="364"/>
              <a:ext cx="3930" cy="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1033" name="Picture 9">
              <a:extLst>
                <a:ext uri="{FF2B5EF4-FFF2-40B4-BE49-F238E27FC236}">
                  <a16:creationId xmlns:a16="http://schemas.microsoft.com/office/drawing/2014/main" id="{7E76DA20-9C68-E8BE-F831-41C0983261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5" y="364"/>
              <a:ext cx="3936" cy="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2">
            <a:extLst>
              <a:ext uri="{FF2B5EF4-FFF2-40B4-BE49-F238E27FC236}">
                <a16:creationId xmlns:a16="http://schemas.microsoft.com/office/drawing/2014/main" id="{D498ADD1-0279-C01A-96AA-BDD056ED4749}"/>
              </a:ext>
            </a:extLst>
          </p:cNvPr>
          <p:cNvGrpSpPr>
            <a:grpSpLocks noChangeAspect="1"/>
          </p:cNvGrpSpPr>
          <p:nvPr>
            <p:custDataLst>
              <p:tags r:id="rId6"/>
            </p:custDataLst>
          </p:nvPr>
        </p:nvGrpSpPr>
        <p:grpSpPr bwMode="auto">
          <a:xfrm>
            <a:off x="4738558" y="1931437"/>
            <a:ext cx="7146251" cy="3245400"/>
            <a:chOff x="700" y="734"/>
            <a:chExt cx="6280" cy="2852"/>
          </a:xfrm>
        </p:grpSpPr>
        <p:sp>
          <p:nvSpPr>
            <p:cNvPr id="17" name="AutoShape 11">
              <a:extLst>
                <a:ext uri="{FF2B5EF4-FFF2-40B4-BE49-F238E27FC236}">
                  <a16:creationId xmlns:a16="http://schemas.microsoft.com/office/drawing/2014/main" id="{EB887CAC-3D24-0F2B-3B24-8918FE721D91}"/>
                </a:ext>
              </a:extLst>
            </p:cNvPr>
            <p:cNvSpPr>
              <a:spLocks noChangeAspect="1" noChangeArrowheads="1" noTextEdit="1"/>
            </p:cNvSpPr>
            <p:nvPr/>
          </p:nvSpPr>
          <p:spPr bwMode="auto">
            <a:xfrm>
              <a:off x="700" y="734"/>
              <a:ext cx="6280" cy="2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latin typeface="Univers Condensed" panose="020B0506020202050204" pitchFamily="34" charset="0"/>
              </a:endParaRPr>
            </a:p>
          </p:txBody>
        </p:sp>
        <p:pic>
          <p:nvPicPr>
            <p:cNvPr id="1037" name="Picture 13">
              <a:extLst>
                <a:ext uri="{FF2B5EF4-FFF2-40B4-BE49-F238E27FC236}">
                  <a16:creationId xmlns:a16="http://schemas.microsoft.com/office/drawing/2014/main" id="{3137C354-0F07-0DE1-0DB0-300A0539FC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 y="734"/>
              <a:ext cx="6286" cy="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F7ECDBBC-1D34-7097-CEF7-8085F16BA711}"/>
                  </a:ext>
                </a:extLst>
              </p:cNvPr>
              <p:cNvSpPr txBox="1"/>
              <p:nvPr>
                <p:custDataLst>
                  <p:tags r:id="rId7"/>
                </p:custDataLst>
              </p:nvPr>
            </p:nvSpPr>
            <p:spPr>
              <a:xfrm>
                <a:off x="4198776" y="5298220"/>
                <a:ext cx="6736702" cy="494110"/>
              </a:xfrm>
              <a:prstGeom prst="rect">
                <a:avLst/>
              </a:prstGeom>
              <a:noFill/>
            </p:spPr>
            <p:txBody>
              <a:bodyPr wrap="square" rtlCol="0">
                <a:spAutoFit/>
              </a:bodyPr>
              <a:lstStyle/>
              <a:p>
                <a:r>
                  <a:rPr lang="fr-CA" sz="1600" dirty="0">
                    <a:latin typeface="Univers Condensed" panose="020B0506020202050204" pitchFamily="34" charset="0"/>
                  </a:rPr>
                  <a:t>À la fibre extrême: </a:t>
                </a:r>
                <a14:m>
                  <m:oMath xmlns:m="http://schemas.openxmlformats.org/officeDocument/2006/math">
                    <m:sSub>
                      <m:sSubPr>
                        <m:ctrlPr>
                          <a:rPr lang="fr-CA" sz="1600" i="1" smtClean="0">
                            <a:latin typeface="Cambria Math" panose="02040503050406030204" pitchFamily="18" charset="0"/>
                          </a:rPr>
                        </m:ctrlPr>
                      </m:sSubPr>
                      <m:e>
                        <m:r>
                          <a:rPr lang="fr-CA" sz="1600" b="0" i="1" smtClean="0">
                            <a:latin typeface="Cambria Math" panose="02040503050406030204" pitchFamily="18" charset="0"/>
                          </a:rPr>
                          <m:t>𝑆</m:t>
                        </m:r>
                      </m:e>
                      <m:sub>
                        <m:r>
                          <a:rPr lang="fr-CA" sz="1600" b="0" i="1" smtClean="0">
                            <a:latin typeface="Cambria Math" panose="02040503050406030204" pitchFamily="18" charset="0"/>
                          </a:rPr>
                          <m:t>𝑥</m:t>
                        </m:r>
                        <m:r>
                          <a:rPr lang="fr-CA" sz="1600" b="0" i="1" smtClean="0">
                            <a:latin typeface="Cambria Math" panose="02040503050406030204" pitchFamily="18" charset="0"/>
                          </a:rPr>
                          <m:t>−</m:t>
                        </m:r>
                      </m:sub>
                    </m:sSub>
                    <m:r>
                      <a:rPr lang="fr-CA" sz="1600" b="0" i="1" smtClean="0">
                        <a:latin typeface="Cambria Math" panose="02040503050406030204" pitchFamily="18" charset="0"/>
                      </a:rPr>
                      <m:t>=</m:t>
                    </m:r>
                    <m:f>
                      <m:fPr>
                        <m:ctrlPr>
                          <a:rPr lang="fr-CA" sz="1600" b="0" i="1" smtClean="0">
                            <a:latin typeface="Cambria Math" panose="02040503050406030204" pitchFamily="18" charset="0"/>
                          </a:rPr>
                        </m:ctrlPr>
                      </m:fPr>
                      <m:num>
                        <m:r>
                          <a:rPr lang="fr-CA" sz="1600" i="1">
                            <a:latin typeface="Cambria Math" panose="02040503050406030204" pitchFamily="18" charset="0"/>
                          </a:rPr>
                          <m:t>4941542,663 </m:t>
                        </m:r>
                        <m:sSup>
                          <m:sSupPr>
                            <m:ctrlPr>
                              <a:rPr lang="fr-CA" sz="1600" i="1">
                                <a:latin typeface="Cambria Math" panose="02040503050406030204" pitchFamily="18" charset="0"/>
                              </a:rPr>
                            </m:ctrlPr>
                          </m:sSupPr>
                          <m:e>
                            <m:r>
                              <a:rPr lang="fr-CA" sz="1600" i="1">
                                <a:latin typeface="Cambria Math" panose="02040503050406030204" pitchFamily="18" charset="0"/>
                              </a:rPr>
                              <m:t>𝑚𝑚</m:t>
                            </m:r>
                          </m:e>
                          <m:sup>
                            <m:r>
                              <a:rPr lang="fr-CA" sz="1600" i="1">
                                <a:latin typeface="Cambria Math" panose="02040503050406030204" pitchFamily="18" charset="0"/>
                              </a:rPr>
                              <m:t>4</m:t>
                            </m:r>
                          </m:sup>
                        </m:sSup>
                      </m:num>
                      <m:den>
                        <m:r>
                          <a:rPr lang="fr-CA" sz="1600" b="0" i="1" smtClean="0">
                            <a:latin typeface="Cambria Math" panose="02040503050406030204" pitchFamily="18" charset="0"/>
                          </a:rPr>
                          <m:t>127 </m:t>
                        </m:r>
                        <m:r>
                          <a:rPr lang="fr-CA" sz="1600" b="0" i="1" smtClean="0">
                            <a:latin typeface="Cambria Math" panose="02040503050406030204" pitchFamily="18" charset="0"/>
                          </a:rPr>
                          <m:t>𝑚𝑚</m:t>
                        </m:r>
                        <m:r>
                          <a:rPr lang="fr-CA" sz="1600" b="0" i="1" smtClean="0">
                            <a:latin typeface="Cambria Math" panose="02040503050406030204" pitchFamily="18" charset="0"/>
                          </a:rPr>
                          <m:t>−49,149 </m:t>
                        </m:r>
                        <m:r>
                          <a:rPr lang="fr-CA" sz="1600" b="0" i="1" smtClean="0">
                            <a:latin typeface="Cambria Math" panose="02040503050406030204" pitchFamily="18" charset="0"/>
                          </a:rPr>
                          <m:t>𝑚𝑚</m:t>
                        </m:r>
                      </m:den>
                    </m:f>
                    <m:r>
                      <a:rPr lang="fr-CA" sz="1600" b="0" i="1" smtClean="0">
                        <a:latin typeface="Cambria Math" panose="02040503050406030204" pitchFamily="18" charset="0"/>
                      </a:rPr>
                      <m:t>=63474,36 </m:t>
                    </m:r>
                    <m:r>
                      <a:rPr lang="fr-CA" sz="1600" b="0" i="1" smtClean="0">
                        <a:latin typeface="Cambria Math" panose="02040503050406030204" pitchFamily="18" charset="0"/>
                      </a:rPr>
                      <m:t>𝑚𝑚</m:t>
                    </m:r>
                    <m:r>
                      <a:rPr lang="fr-CA" sz="1600" b="0" i="1" smtClean="0">
                        <a:latin typeface="Cambria Math" panose="02040503050406030204" pitchFamily="18" charset="0"/>
                      </a:rPr>
                      <m:t>³</m:t>
                    </m:r>
                  </m:oMath>
                </a14:m>
                <a:endParaRPr lang="fr-CA" sz="1600" dirty="0">
                  <a:latin typeface="Univers Condensed" panose="020B0506020202050204" pitchFamily="34" charset="0"/>
                </a:endParaRPr>
              </a:p>
            </p:txBody>
          </p:sp>
        </mc:Choice>
        <mc:Fallback xmlns="">
          <p:sp>
            <p:nvSpPr>
              <p:cNvPr id="18" name="ZoneTexte 17">
                <a:extLst>
                  <a:ext uri="{FF2B5EF4-FFF2-40B4-BE49-F238E27FC236}">
                    <a16:creationId xmlns:a16="http://schemas.microsoft.com/office/drawing/2014/main" id="{F7ECDBBC-1D34-7097-CEF7-8085F16BA711}"/>
                  </a:ext>
                </a:extLst>
              </p:cNvPr>
              <p:cNvSpPr txBox="1">
                <a:spLocks noRot="1" noChangeAspect="1" noMove="1" noResize="1" noEditPoints="1" noAdjustHandles="1" noChangeArrowheads="1" noChangeShapeType="1" noTextEdit="1"/>
              </p:cNvSpPr>
              <p:nvPr>
                <p:custDataLst>
                  <p:tags r:id="rId11"/>
                </p:custDataLst>
              </p:nvPr>
            </p:nvSpPr>
            <p:spPr>
              <a:xfrm>
                <a:off x="4198776" y="5298220"/>
                <a:ext cx="6736702" cy="494110"/>
              </a:xfrm>
              <a:prstGeom prst="rect">
                <a:avLst/>
              </a:prstGeom>
              <a:blipFill>
                <a:blip r:embed="rId12"/>
                <a:stretch>
                  <a:fillRect l="-543"/>
                </a:stretch>
              </a:blipFill>
            </p:spPr>
            <p:txBody>
              <a:bodyPr/>
              <a:lstStyle/>
              <a:p>
                <a:r>
                  <a:rPr lang="fr-CA">
                    <a:noFill/>
                  </a:rPr>
                  <a:t> </a:t>
                </a:r>
              </a:p>
            </p:txBody>
          </p:sp>
        </mc:Fallback>
      </mc:AlternateContent>
    </p:spTree>
    <p:extLst>
      <p:ext uri="{BB962C8B-B14F-4D97-AF65-F5344CB8AC3E}">
        <p14:creationId xmlns:p14="http://schemas.microsoft.com/office/powerpoint/2010/main" val="17379236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77</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3"/>
                <a:ext cx="10513982" cy="4467710"/>
              </a:xfrm>
            </p:spPr>
            <p:txBody>
              <a:bodyPr>
                <a:normAutofit fontScale="92500"/>
              </a:bodyPr>
              <a:lstStyle/>
              <a:p>
                <a:r>
                  <a:rPr lang="fr-CA" dirty="0"/>
                  <a:t>Les longerons sont également sollicités en cisaillement. La résistance en cisaillement est calculée pour le cas d’une âme plate non raidie selon l’article </a:t>
                </a:r>
                <a:r>
                  <a:rPr lang="fr-CA" b="1" dirty="0"/>
                  <a:t>[CSA S6:19 17.12.4.1.2]</a:t>
                </a:r>
                <a:r>
                  <a:rPr lang="fr-CA" dirty="0"/>
                  <a:t>. </a:t>
                </a:r>
              </a:p>
              <a:p>
                <a:pPr marL="285750" indent="-285750">
                  <a:buFont typeface="Arial" panose="020B0604020202020204" pitchFamily="34" charset="0"/>
                  <a:buChar char="•"/>
                </a:pPr>
                <a:r>
                  <a:rPr lang="fr-CA" dirty="0"/>
                  <a:t>L’élancement de l’âme en cisaillement est donné par </a:t>
                </a:r>
                <a14:m>
                  <m:oMath xmlns:m="http://schemas.openxmlformats.org/officeDocument/2006/math">
                    <m:sSub>
                      <m:sSubPr>
                        <m:ctrlPr>
                          <a:rPr lang="fr-CA" i="1" smtClean="0">
                            <a:latin typeface="Cambria Math" panose="02040503050406030204" pitchFamily="18" charset="0"/>
                          </a:rPr>
                        </m:ctrlPr>
                      </m:sSubPr>
                      <m:e>
                        <m:r>
                          <a:rPr lang="fr-CA" i="1" smtClean="0">
                            <a:latin typeface="Cambria Math" panose="02040503050406030204" pitchFamily="18" charset="0"/>
                            <a:ea typeface="Cambria Math" panose="02040503050406030204" pitchFamily="18" charset="0"/>
                          </a:rPr>
                          <m:t>𝜆</m:t>
                        </m:r>
                      </m:e>
                      <m:sub>
                        <m:r>
                          <a:rPr lang="fr-CA" b="0" i="1" smtClean="0">
                            <a:latin typeface="Cambria Math" panose="02040503050406030204" pitchFamily="18" charset="0"/>
                          </a:rPr>
                          <m:t>𝑠</m:t>
                        </m:r>
                      </m:sub>
                    </m:sSub>
                    <m:r>
                      <a:rPr lang="fr-CA" b="0" i="1" smtClean="0">
                        <a:latin typeface="Cambria Math" panose="02040503050406030204" pitchFamily="18" charset="0"/>
                      </a:rPr>
                      <m:t>=1,4</m:t>
                    </m:r>
                    <m:f>
                      <m:fPr>
                        <m:ctrlPr>
                          <a:rPr lang="fr-CA" b="0" i="1" smtClean="0">
                            <a:latin typeface="Cambria Math" panose="02040503050406030204" pitchFamily="18" charset="0"/>
                          </a:rPr>
                        </m:ctrlPr>
                      </m:fPr>
                      <m:num>
                        <m:r>
                          <a:rPr lang="fr-CA" b="0" i="1" smtClean="0">
                            <a:latin typeface="Cambria Math" panose="02040503050406030204" pitchFamily="18" charset="0"/>
                          </a:rPr>
                          <m:t>h</m:t>
                        </m:r>
                      </m:num>
                      <m:den>
                        <m:r>
                          <a:rPr lang="fr-CA" b="0" i="1" smtClean="0">
                            <a:latin typeface="Cambria Math" panose="02040503050406030204" pitchFamily="18" charset="0"/>
                          </a:rPr>
                          <m:t>𝑤</m:t>
                        </m:r>
                      </m:den>
                    </m:f>
                    <m:r>
                      <a:rPr lang="fr-CA" b="0" i="1" smtClean="0">
                        <a:latin typeface="Cambria Math" panose="02040503050406030204" pitchFamily="18" charset="0"/>
                      </a:rPr>
                      <m:t>=1,4</m:t>
                    </m:r>
                    <m:f>
                      <m:fPr>
                        <m:ctrlPr>
                          <a:rPr lang="fr-CA" b="0" i="1" smtClean="0">
                            <a:latin typeface="Cambria Math" panose="02040503050406030204" pitchFamily="18" charset="0"/>
                          </a:rPr>
                        </m:ctrlPr>
                      </m:fPr>
                      <m:num>
                        <m:r>
                          <a:rPr lang="fr-CA" b="0" i="1" smtClean="0">
                            <a:latin typeface="Cambria Math" panose="02040503050406030204" pitchFamily="18" charset="0"/>
                          </a:rPr>
                          <m:t>127 </m:t>
                        </m:r>
                        <m:r>
                          <a:rPr lang="fr-CA" b="0" i="1" smtClean="0">
                            <a:latin typeface="Cambria Math" panose="02040503050406030204" pitchFamily="18" charset="0"/>
                          </a:rPr>
                          <m:t>𝑚𝑚</m:t>
                        </m:r>
                      </m:num>
                      <m:den>
                        <m:r>
                          <a:rPr lang="fr-CA" b="0" i="1" smtClean="0">
                            <a:latin typeface="Cambria Math" panose="02040503050406030204" pitchFamily="18" charset="0"/>
                          </a:rPr>
                          <m:t>6,35 </m:t>
                        </m:r>
                        <m:r>
                          <a:rPr lang="fr-CA" b="0" i="1" smtClean="0">
                            <a:latin typeface="Cambria Math" panose="02040503050406030204" pitchFamily="18" charset="0"/>
                          </a:rPr>
                          <m:t>𝑚𝑚</m:t>
                        </m:r>
                      </m:den>
                    </m:f>
                    <m:r>
                      <a:rPr lang="fr-CA" b="0" i="1" smtClean="0">
                        <a:latin typeface="Cambria Math" panose="02040503050406030204" pitchFamily="18" charset="0"/>
                      </a:rPr>
                      <m:t>=28</m:t>
                    </m:r>
                  </m:oMath>
                </a14:m>
                <a:endParaRPr lang="fr-CA" b="0" dirty="0"/>
              </a:p>
              <a:p>
                <a:r>
                  <a:rPr lang="fr-CA" dirty="0"/>
                  <a:t>Pour les parois en cisaillement </a:t>
                </a: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r>
                      <a:rPr lang="fr-CA" b="0" i="1" smtClean="0">
                        <a:latin typeface="Cambria Math" panose="02040503050406030204" pitchFamily="18" charset="0"/>
                      </a:rPr>
                      <m:t>=0,6</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𝑦</m:t>
                        </m:r>
                      </m:sub>
                    </m:sSub>
                    <m:r>
                      <a:rPr lang="fr-CA" b="0" i="1" smtClean="0">
                        <a:latin typeface="Cambria Math" panose="02040503050406030204" pitchFamily="18" charset="0"/>
                      </a:rPr>
                      <m:t>=0,6</m:t>
                    </m:r>
                    <m:r>
                      <a:rPr lang="fr-CA" b="0" i="1" smtClean="0">
                        <a:latin typeface="Cambria Math" panose="02040503050406030204" pitchFamily="18" charset="0"/>
                        <a:ea typeface="Cambria Math" panose="02040503050406030204" pitchFamily="18" charset="0"/>
                      </a:rPr>
                      <m:t>∙240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=144 </m:t>
                    </m:r>
                    <m:r>
                      <a:rPr lang="fr-CA" b="0" i="1" smtClean="0">
                        <a:latin typeface="Cambria Math" panose="02040503050406030204" pitchFamily="18" charset="0"/>
                        <a:ea typeface="Cambria Math" panose="02040503050406030204" pitchFamily="18" charset="0"/>
                      </a:rPr>
                      <m:t>𝑀𝑃𝑎</m:t>
                    </m:r>
                  </m:oMath>
                </a14:m>
                <a:r>
                  <a:rPr lang="fr-CA" dirty="0"/>
                  <a:t> et l’élancement normalisé est déterminé selon l’article </a:t>
                </a:r>
                <a:r>
                  <a:rPr lang="fr-CA" b="1" dirty="0"/>
                  <a:t>[CSA S6:19 17.11.2.1] </a:t>
                </a:r>
                <a:r>
                  <a:rPr lang="fr-CA" dirty="0"/>
                  <a:t>avec </a:t>
                </a:r>
              </a:p>
              <a:p>
                <a:pPr marL="285750" indent="-285750">
                  <a:lnSpc>
                    <a:spcPct val="100000"/>
                  </a:lnSpc>
                  <a:buFont typeface="Arial" panose="020B0604020202020204" pitchFamily="34" charset="0"/>
                  <a:buChar char="•"/>
                </a:pPr>
                <a14:m>
                  <m:oMath xmlns:m="http://schemas.openxmlformats.org/officeDocument/2006/math">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𝜆</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num>
                          <m:den>
                            <m:r>
                              <a:rPr lang="fr-CA" b="0" i="1" smtClean="0">
                                <a:latin typeface="Cambria Math" panose="02040503050406030204" pitchFamily="18" charset="0"/>
                              </a:rPr>
                              <m:t>𝐸</m:t>
                            </m:r>
                          </m:den>
                        </m:f>
                      </m:e>
                    </m:rad>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28</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r>
                              <a:rPr lang="fr-CA" b="0" i="1" smtClean="0">
                                <a:latin typeface="Cambria Math" panose="02040503050406030204" pitchFamily="18" charset="0"/>
                              </a:rPr>
                              <m:t>144 </m:t>
                            </m:r>
                            <m:r>
                              <a:rPr lang="fr-CA" b="0" i="1" smtClean="0">
                                <a:latin typeface="Cambria Math" panose="02040503050406030204" pitchFamily="18" charset="0"/>
                              </a:rPr>
                              <m:t>𝑀𝑃𝑎</m:t>
                            </m:r>
                          </m:num>
                          <m:den>
                            <m:r>
                              <a:rPr lang="fr-CA" b="0" i="1" smtClean="0">
                                <a:latin typeface="Cambria Math" panose="02040503050406030204" pitchFamily="18" charset="0"/>
                              </a:rPr>
                              <m:t>70000 </m:t>
                            </m:r>
                            <m:r>
                              <a:rPr lang="fr-CA" b="0" i="1" smtClean="0">
                                <a:latin typeface="Cambria Math" panose="02040503050406030204" pitchFamily="18" charset="0"/>
                              </a:rPr>
                              <m:t>𝑀𝑃𝑎</m:t>
                            </m:r>
                          </m:den>
                        </m:f>
                      </m:e>
                    </m:rad>
                    <m:r>
                      <a:rPr lang="fr-CA" b="0" i="1" smtClean="0">
                        <a:latin typeface="Cambria Math" panose="02040503050406030204" pitchFamily="18" charset="0"/>
                      </a:rPr>
                      <m:t>=0,404</m:t>
                    </m:r>
                  </m:oMath>
                </a14:m>
                <a:r>
                  <a:rPr lang="fr-CA" dirty="0"/>
                  <a:t> </a:t>
                </a:r>
              </a:p>
              <a:p>
                <a:pPr>
                  <a:lnSpc>
                    <a:spcPct val="100000"/>
                  </a:lnSpc>
                </a:pPr>
                <a:r>
                  <a:rPr lang="fr-CA" dirty="0"/>
                  <a:t>Et la contrainte de voilement normalisée en cisaillement est déterminée selon l’article </a:t>
                </a:r>
                <a:r>
                  <a:rPr lang="fr-CA" b="1" dirty="0"/>
                  <a:t>[CSA S6:19 17.11.2.3] </a:t>
                </a:r>
                <a:r>
                  <a:rPr lang="fr-CA" dirty="0"/>
                  <a:t>avec</a:t>
                </a:r>
              </a:p>
              <a:p>
                <a:pPr marL="285750" indent="-285750">
                  <a:lnSpc>
                    <a:spcPct val="100000"/>
                  </a:lnSpc>
                  <a:buFont typeface="Arial" panose="020B0604020202020204" pitchFamily="34" charset="0"/>
                  <a:buChar char="•"/>
                </a:pPr>
                <a:r>
                  <a:rPr lang="fr-CA" dirty="0">
                    <a:latin typeface="Symbol" panose="05050102010706020507" pitchFamily="18" charset="2"/>
                  </a:rPr>
                  <a:t>a</a:t>
                </a:r>
                <a:r>
                  <a:rPr lang="fr-CA" dirty="0"/>
                  <a:t> = 0,2 pour les alliages avec traitement T5 à T10 non soudés</a:t>
                </a:r>
              </a:p>
              <a:p>
                <a:pPr marL="285750" indent="-285750">
                  <a:lnSpc>
                    <a:spcPct val="100000"/>
                  </a:lnSpc>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e>
                      <m:sub>
                        <m:r>
                          <a:rPr lang="fr-CA" b="0" i="1" smtClean="0">
                            <a:latin typeface="Cambria Math" panose="02040503050406030204" pitchFamily="18" charset="0"/>
                          </a:rPr>
                          <m:t>0</m:t>
                        </m:r>
                      </m:sub>
                    </m:sSub>
                  </m:oMath>
                </a14:m>
                <a:r>
                  <a:rPr lang="fr-CA" dirty="0"/>
                  <a:t>=0,5 pour les parois </a:t>
                </a:r>
              </a:p>
              <a:p>
                <a:pPr>
                  <a:lnSpc>
                    <a:spcPct val="100000"/>
                  </a:lnSpc>
                </a:pPr>
                <a:r>
                  <a:rPr lang="fr-CA" dirty="0"/>
                  <a:t>Puisque </a:t>
                </a:r>
                <a14:m>
                  <m:oMath xmlns:m="http://schemas.openxmlformats.org/officeDocument/2006/math">
                    <m:acc>
                      <m:accPr>
                        <m:chr m:val="̅"/>
                        <m:ctrlPr>
                          <a:rPr lang="fr-CA" i="1">
                            <a:latin typeface="Cambria Math" panose="02040503050406030204" pitchFamily="18" charset="0"/>
                          </a:rPr>
                        </m:ctrlPr>
                      </m:accPr>
                      <m:e>
                        <m:r>
                          <a:rPr lang="fr-CA" i="1">
                            <a:latin typeface="Cambria Math" panose="02040503050406030204" pitchFamily="18" charset="0"/>
                            <a:ea typeface="Cambria Math" panose="02040503050406030204" pitchFamily="18" charset="0"/>
                          </a:rPr>
                          <m:t>𝜆</m:t>
                        </m:r>
                      </m:e>
                    </m:acc>
                    <m:r>
                      <a:rPr lang="fr-CA" i="1">
                        <a:latin typeface="Cambria Math" panose="02040503050406030204" pitchFamily="18" charset="0"/>
                        <a:ea typeface="Cambria Math" panose="02040503050406030204" pitchFamily="18" charset="0"/>
                      </a:rPr>
                      <m:t>≤</m:t>
                    </m:r>
                    <m:sSub>
                      <m:sSubPr>
                        <m:ctrlPr>
                          <a:rPr lang="fr-CA" i="1">
                            <a:latin typeface="Cambria Math" panose="02040503050406030204" pitchFamily="18" charset="0"/>
                            <a:ea typeface="Cambria Math" panose="02040503050406030204" pitchFamily="18" charset="0"/>
                          </a:rPr>
                        </m:ctrlPr>
                      </m:sSubPr>
                      <m:e>
                        <m:acc>
                          <m:accPr>
                            <m:chr m:val="̅"/>
                            <m:ctrlPr>
                              <a:rPr lang="fr-CA" i="1">
                                <a:latin typeface="Cambria Math" panose="02040503050406030204" pitchFamily="18" charset="0"/>
                                <a:ea typeface="Cambria Math" panose="02040503050406030204" pitchFamily="18" charset="0"/>
                              </a:rPr>
                            </m:ctrlPr>
                          </m:accPr>
                          <m:e>
                            <m:r>
                              <a:rPr lang="fr-CA" i="1">
                                <a:latin typeface="Cambria Math" panose="02040503050406030204" pitchFamily="18" charset="0"/>
                                <a:ea typeface="Cambria Math" panose="02040503050406030204" pitchFamily="18" charset="0"/>
                              </a:rPr>
                              <m:t>𝜆</m:t>
                            </m:r>
                          </m:e>
                        </m:acc>
                      </m:e>
                      <m:sub>
                        <m:r>
                          <a:rPr lang="fr-CA" i="1">
                            <a:latin typeface="Cambria Math" panose="02040503050406030204" pitchFamily="18" charset="0"/>
                            <a:ea typeface="Cambria Math" panose="02040503050406030204" pitchFamily="18" charset="0"/>
                          </a:rPr>
                          <m:t>0</m:t>
                        </m:r>
                      </m:sub>
                    </m:sSub>
                  </m:oMath>
                </a14:m>
                <a:r>
                  <a:rPr lang="fr-CA" dirty="0"/>
                  <a:t>, il n’y aura pas de voilement local en cisaillement.</a:t>
                </a:r>
              </a:p>
              <a:p>
                <a:pPr marL="285750" indent="-285750">
                  <a:buFont typeface="Arial" panose="020B0604020202020204" pitchFamily="34" charset="0"/>
                  <a:buChar char="•"/>
                </a:pPr>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681163"/>
                <a:ext cx="10513982" cy="4467710"/>
              </a:xfrm>
              <a:blipFill>
                <a:blip r:embed="rId7"/>
                <a:stretch>
                  <a:fillRect l="-1102" t="-1774" r="-580"/>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a:t>Étape 3. </a:t>
            </a:r>
            <a:r>
              <a:rPr lang="fr-CA" dirty="0"/>
              <a:t>Résistance des longerons</a:t>
            </a:r>
          </a:p>
        </p:txBody>
      </p:sp>
    </p:spTree>
    <p:extLst>
      <p:ext uri="{BB962C8B-B14F-4D97-AF65-F5344CB8AC3E}">
        <p14:creationId xmlns:p14="http://schemas.microsoft.com/office/powerpoint/2010/main" val="7940494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78</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normAutofit/>
              </a:bodyPr>
              <a:lstStyle/>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𝑠𝑐</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r>
                      <a:rPr lang="fr-CA" b="0" i="1" smtClean="0">
                        <a:latin typeface="Cambria Math" panose="02040503050406030204" pitchFamily="18" charset="0"/>
                      </a:rPr>
                      <m:t>=144 </m:t>
                    </m:r>
                    <m:r>
                      <a:rPr lang="fr-CA" b="0" i="1" smtClean="0">
                        <a:latin typeface="Cambria Math" panose="02040503050406030204" pitchFamily="18" charset="0"/>
                      </a:rPr>
                      <m:t>𝑀𝑃𝑎</m:t>
                    </m:r>
                  </m:oMath>
                </a14:m>
                <a:endParaRPr lang="fr-CA" b="0" dirty="0"/>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𝑉</m:t>
                        </m:r>
                      </m:e>
                      <m:sub>
                        <m:r>
                          <a:rPr lang="fr-CA" b="0" i="1" smtClean="0">
                            <a:latin typeface="Cambria Math" panose="02040503050406030204" pitchFamily="18" charset="0"/>
                          </a:rPr>
                          <m:t>𝑟</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𝑦</m:t>
                        </m:r>
                      </m:sub>
                    </m:sSub>
                    <m:r>
                      <a:rPr lang="fr-CA" b="0" i="1" smtClean="0">
                        <a:latin typeface="Cambria Math" panose="02040503050406030204" pitchFamily="18" charset="0"/>
                      </a:rPr>
                      <m:t>h𝑤</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𝑠𝑐</m:t>
                        </m:r>
                      </m:sub>
                    </m:sSub>
                    <m:r>
                      <a:rPr lang="fr-CA" b="0" i="1" smtClean="0">
                        <a:latin typeface="Cambria Math" panose="02040503050406030204" pitchFamily="18" charset="0"/>
                      </a:rPr>
                      <m:t>=0,9</m:t>
                    </m:r>
                    <m:r>
                      <a:rPr lang="fr-CA" b="0" i="1" smtClean="0">
                        <a:latin typeface="Cambria Math" panose="02040503050406030204" pitchFamily="18" charset="0"/>
                        <a:ea typeface="Cambria Math" panose="02040503050406030204" pitchFamily="18" charset="0"/>
                      </a:rPr>
                      <m:t>∙127 </m:t>
                    </m:r>
                    <m:r>
                      <a:rPr lang="fr-CA" b="0" i="1" smtClean="0">
                        <a:latin typeface="Cambria Math" panose="02040503050406030204" pitchFamily="18" charset="0"/>
                        <a:ea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∙6,35 </m:t>
                    </m:r>
                    <m:r>
                      <a:rPr lang="fr-CA" b="0" i="1" smtClean="0">
                        <a:latin typeface="Cambria Math" panose="02040503050406030204" pitchFamily="18" charset="0"/>
                        <a:ea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∙144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=104,5 </m:t>
                    </m:r>
                    <m:r>
                      <a:rPr lang="fr-CA" b="0" i="1" smtClean="0">
                        <a:latin typeface="Cambria Math" panose="02040503050406030204" pitchFamily="18" charset="0"/>
                        <a:ea typeface="Cambria Math" panose="02040503050406030204" pitchFamily="18" charset="0"/>
                      </a:rPr>
                      <m:t>𝑘𝑁</m:t>
                    </m:r>
                  </m:oMath>
                </a14:m>
                <a:r>
                  <a:rPr lang="fr-CA" b="1" dirty="0"/>
                  <a:t> [CSA S6:19 17.12.4.1.2]</a:t>
                </a:r>
                <a:r>
                  <a:rPr lang="fr-CA" dirty="0"/>
                  <a:t>. </a:t>
                </a:r>
              </a:p>
              <a:p>
                <a:pPr marL="285750" indent="-285750">
                  <a:buFont typeface="Arial" panose="020B0604020202020204" pitchFamily="34" charset="0"/>
                  <a:buChar char="•"/>
                </a:pPr>
                <a:r>
                  <a:rPr lang="fr-CA" dirty="0"/>
                  <a:t>Pour 2 âmes, </a:t>
                </a: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𝑉</m:t>
                        </m:r>
                      </m:e>
                      <m:sub>
                        <m:r>
                          <a:rPr lang="fr-CA" b="0" i="1" smtClean="0">
                            <a:latin typeface="Cambria Math" panose="02040503050406030204" pitchFamily="18" charset="0"/>
                          </a:rPr>
                          <m:t>𝑟</m:t>
                        </m:r>
                      </m:sub>
                    </m:sSub>
                    <m:r>
                      <a:rPr lang="fr-CA" b="0" i="1" smtClean="0">
                        <a:latin typeface="Cambria Math" panose="02040503050406030204" pitchFamily="18" charset="0"/>
                      </a:rPr>
                      <m:t>=209 </m:t>
                    </m:r>
                    <m:r>
                      <a:rPr lang="fr-CA" b="0" i="1" smtClean="0">
                        <a:latin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sSub>
                      <m:sSubPr>
                        <m:ctrlPr>
                          <a:rPr lang="fr-CA" b="0" i="1" smtClean="0">
                            <a:latin typeface="Cambria Math" panose="02040503050406030204" pitchFamily="18" charset="0"/>
                            <a:ea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𝑉</m:t>
                        </m:r>
                      </m:e>
                      <m:sub>
                        <m:r>
                          <a:rPr lang="fr-CA" b="0" i="1" smtClean="0">
                            <a:latin typeface="Cambria Math" panose="02040503050406030204" pitchFamily="18" charset="0"/>
                            <a:ea typeface="Cambria Math" panose="02040503050406030204" pitchFamily="18" charset="0"/>
                          </a:rPr>
                          <m:t>𝑓</m:t>
                        </m:r>
                      </m:sub>
                    </m:sSub>
                    <m:r>
                      <a:rPr lang="fr-CA" b="0" i="1" smtClean="0">
                        <a:latin typeface="Cambria Math" panose="02040503050406030204" pitchFamily="18" charset="0"/>
                        <a:ea typeface="Cambria Math" panose="02040503050406030204" pitchFamily="18" charset="0"/>
                      </a:rPr>
                      <m:t>=48,7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𝑂𝑘</m:t>
                    </m:r>
                  </m:oMath>
                </a14:m>
                <a:endParaRPr lang="fr-CA" dirty="0"/>
              </a:p>
              <a:p>
                <a:r>
                  <a:rPr lang="fr-CA" dirty="0"/>
                  <a:t>On doit également vérifier les conditions frontières entre l’âme et la semelle</a:t>
                </a:r>
                <a:r>
                  <a:rPr lang="fr-CA" b="1" dirty="0"/>
                  <a:t> [CSA S6:19 17.12.4.1.4]</a:t>
                </a:r>
                <a:r>
                  <a:rPr lang="fr-CA" dirty="0"/>
                  <a:t>. Puisque le longeron est soudé à l’entretoise, on vérifie que le flux de cisaillement dans la ZAT du longeron ne dépasse pas la limite :</a:t>
                </a:r>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𝑣</m:t>
                        </m:r>
                      </m:e>
                      <m:sub>
                        <m:r>
                          <a:rPr lang="fr-CA" b="0" i="1" smtClean="0">
                            <a:latin typeface="Cambria Math" panose="02040503050406030204" pitchFamily="18" charset="0"/>
                          </a:rPr>
                          <m:t>𝑟</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𝑢</m:t>
                        </m:r>
                      </m:sub>
                    </m:sSub>
                    <m:r>
                      <a:rPr lang="fr-CA" b="0" i="1" smtClean="0">
                        <a:latin typeface="Cambria Math" panose="02040503050406030204" pitchFamily="18" charset="0"/>
                      </a:rPr>
                      <m:t>0,6 </m:t>
                    </m:r>
                    <m:r>
                      <a:rPr lang="fr-CA" b="0" i="1" smtClean="0">
                        <a:latin typeface="Cambria Math" panose="02040503050406030204" pitchFamily="18" charset="0"/>
                      </a:rPr>
                      <m:t>𝑤</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𝑤𝑢</m:t>
                        </m:r>
                      </m:sub>
                    </m:sSub>
                    <m:r>
                      <a:rPr lang="fr-CA" b="0" i="1" smtClean="0">
                        <a:latin typeface="Cambria Math" panose="02040503050406030204" pitchFamily="18" charset="0"/>
                      </a:rPr>
                      <m:t>=0,75</m:t>
                    </m:r>
                    <m:r>
                      <a:rPr lang="fr-CA" b="0" i="1" smtClean="0">
                        <a:latin typeface="Cambria Math" panose="02040503050406030204" pitchFamily="18" charset="0"/>
                        <a:ea typeface="Cambria Math" panose="02040503050406030204" pitchFamily="18" charset="0"/>
                      </a:rPr>
                      <m:t>∙0,6∙</m:t>
                    </m:r>
                    <m:d>
                      <m:dPr>
                        <m:ctrlPr>
                          <a:rPr lang="fr-CA" b="0" i="1" smtClean="0">
                            <a:latin typeface="Cambria Math" panose="02040503050406030204" pitchFamily="18" charset="0"/>
                            <a:ea typeface="Cambria Math" panose="02040503050406030204" pitchFamily="18" charset="0"/>
                          </a:rPr>
                        </m:ctrlPr>
                      </m:dPr>
                      <m:e>
                        <m:r>
                          <a:rPr lang="fr-CA" b="0" i="1" smtClean="0">
                            <a:latin typeface="Cambria Math" panose="02040503050406030204" pitchFamily="18" charset="0"/>
                            <a:ea typeface="Cambria Math" panose="02040503050406030204" pitchFamily="18" charset="0"/>
                          </a:rPr>
                          <m:t>2∙6,35 </m:t>
                        </m:r>
                        <m:r>
                          <a:rPr lang="fr-CA" b="0" i="1" smtClean="0">
                            <a:latin typeface="Cambria Math" panose="02040503050406030204" pitchFamily="18" charset="0"/>
                            <a:ea typeface="Cambria Math" panose="02040503050406030204" pitchFamily="18" charset="0"/>
                          </a:rPr>
                          <m:t>𝑚𝑚</m:t>
                        </m:r>
                      </m:e>
                    </m:d>
                    <m:r>
                      <a:rPr lang="fr-CA" b="0" i="1" smtClean="0">
                        <a:latin typeface="Cambria Math" panose="02040503050406030204" pitchFamily="18" charset="0"/>
                        <a:ea typeface="Cambria Math" panose="02040503050406030204" pitchFamily="18" charset="0"/>
                      </a:rPr>
                      <m:t>∙165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=943 </m:t>
                    </m:r>
                    <m:r>
                      <a:rPr lang="fr-CA" b="0" i="1" smtClean="0">
                        <a:latin typeface="Cambria Math" panose="02040503050406030204" pitchFamily="18" charset="0"/>
                        <a:ea typeface="Cambria Math" panose="02040503050406030204" pitchFamily="18" charset="0"/>
                      </a:rPr>
                      <m:t>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𝑚𝑚</m:t>
                    </m:r>
                    <m:r>
                      <a:rPr lang="fr-CA" b="1" i="1" smtClean="0">
                        <a:latin typeface="Cambria Math" panose="02040503050406030204" pitchFamily="18" charset="0"/>
                      </a:rPr>
                      <m:t> </m:t>
                    </m:r>
                  </m:oMath>
                </a14:m>
                <a:r>
                  <a:rPr lang="fr-CA" b="1" dirty="0"/>
                  <a:t>[CSA S6:19 17.12.4.1.4 b)]</a:t>
                </a:r>
                <a:r>
                  <a:rPr lang="fr-CA" dirty="0"/>
                  <a:t>. </a:t>
                </a:r>
              </a:p>
              <a:p>
                <a:r>
                  <a:rPr lang="fr-CA" dirty="0"/>
                  <a:t>Le flux de cisaillement max dans la ZAT est :</a:t>
                </a:r>
              </a:p>
              <a:p>
                <a:pPr marL="285750" indent="-285750">
                  <a:buFont typeface="Arial" panose="020B0604020202020204" pitchFamily="34" charset="0"/>
                  <a:buChar char="•"/>
                </a:pPr>
                <a14:m>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𝐴</m:t>
                        </m:r>
                      </m:e>
                      <m:sup>
                        <m:r>
                          <a:rPr lang="fr-CA" b="0" i="1" smtClean="0">
                            <a:latin typeface="Cambria Math" panose="02040503050406030204" pitchFamily="18" charset="0"/>
                          </a:rPr>
                          <m:t>′</m:t>
                        </m:r>
                      </m:sup>
                    </m:sSup>
                    <m:r>
                      <a:rPr lang="fr-CA" b="0" i="1" smtClean="0">
                        <a:latin typeface="Cambria Math" panose="02040503050406030204" pitchFamily="18" charset="0"/>
                      </a:rPr>
                      <m:t>=127</m:t>
                    </m:r>
                    <m:r>
                      <a:rPr lang="fr-CA" b="0" i="1" smtClean="0">
                        <a:latin typeface="Cambria Math" panose="02040503050406030204" pitchFamily="18" charset="0"/>
                        <a:ea typeface="Cambria Math" panose="02040503050406030204" pitchFamily="18" charset="0"/>
                      </a:rPr>
                      <m:t>∙6,35+2∙</m:t>
                    </m:r>
                    <m:d>
                      <m:dPr>
                        <m:ctrlPr>
                          <a:rPr lang="fr-CA" b="0" i="1" smtClean="0">
                            <a:latin typeface="Cambria Math" panose="02040503050406030204" pitchFamily="18" charset="0"/>
                            <a:ea typeface="Cambria Math" panose="02040503050406030204" pitchFamily="18" charset="0"/>
                          </a:rPr>
                        </m:ctrlPr>
                      </m:dPr>
                      <m:e>
                        <m:r>
                          <a:rPr lang="fr-CA" b="0" i="1" smtClean="0">
                            <a:latin typeface="Cambria Math" panose="02040503050406030204" pitchFamily="18" charset="0"/>
                            <a:ea typeface="Cambria Math" panose="02040503050406030204" pitchFamily="18" charset="0"/>
                          </a:rPr>
                          <m:t>30−6,35</m:t>
                        </m:r>
                      </m:e>
                    </m:d>
                    <m:r>
                      <a:rPr lang="fr-CA" b="0" i="1" smtClean="0">
                        <a:latin typeface="Cambria Math" panose="02040503050406030204" pitchFamily="18" charset="0"/>
                        <a:ea typeface="Cambria Math" panose="02040503050406030204" pitchFamily="18" charset="0"/>
                      </a:rPr>
                      <m:t>∙6,35=806,45+300,355=1107 </m:t>
                    </m:r>
                    <m:r>
                      <a:rPr lang="fr-CA" b="0" i="1" smtClean="0">
                        <a:latin typeface="Cambria Math" panose="02040503050406030204" pitchFamily="18" charset="0"/>
                        <a:ea typeface="Cambria Math" panose="02040503050406030204" pitchFamily="18" charset="0"/>
                      </a:rPr>
                      <m:t>𝑚</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𝑚</m:t>
                        </m:r>
                      </m:e>
                      <m:sup>
                        <m:r>
                          <a:rPr lang="fr-CA" b="0" i="1" smtClean="0">
                            <a:latin typeface="Cambria Math" panose="02040503050406030204" pitchFamily="18" charset="0"/>
                            <a:ea typeface="Cambria Math" panose="02040503050406030204" pitchFamily="18" charset="0"/>
                          </a:rPr>
                          <m:t>2</m:t>
                        </m:r>
                      </m:sup>
                    </m:sSup>
                  </m:oMath>
                </a14:m>
                <a:endParaRPr lang="fr-CA" b="0" dirty="0">
                  <a:ea typeface="Cambria Math" panose="02040503050406030204" pitchFamily="18" charset="0"/>
                </a:endParaRPr>
              </a:p>
              <a:p>
                <a:pPr marL="285750" indent="-285750">
                  <a:buFont typeface="Arial" panose="020B0604020202020204" pitchFamily="34" charset="0"/>
                  <a:buChar char="•"/>
                </a:pPr>
                <a14:m>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𝑦</m:t>
                        </m:r>
                      </m:e>
                      <m:sup>
                        <m:r>
                          <a:rPr lang="fr-CA" b="0" i="1" smtClean="0">
                            <a:latin typeface="Cambria Math" panose="02040503050406030204" pitchFamily="18" charset="0"/>
                          </a:rPr>
                          <m:t>′</m:t>
                        </m:r>
                      </m:sup>
                    </m:sSup>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1</m:t>
                        </m:r>
                      </m:num>
                      <m:den>
                        <m:r>
                          <a:rPr lang="fr-CA" b="0" i="1" smtClean="0">
                            <a:latin typeface="Cambria Math" panose="02040503050406030204" pitchFamily="18" charset="0"/>
                          </a:rPr>
                          <m:t>1107</m:t>
                        </m:r>
                      </m:den>
                    </m:f>
                    <m:d>
                      <m:dPr>
                        <m:ctrlPr>
                          <a:rPr lang="fr-CA" b="0" i="1" smtClean="0">
                            <a:latin typeface="Cambria Math" panose="02040503050406030204" pitchFamily="18" charset="0"/>
                          </a:rPr>
                        </m:ctrlPr>
                      </m:dPr>
                      <m:e>
                        <m:r>
                          <a:rPr lang="fr-CA" i="1">
                            <a:latin typeface="Cambria Math" panose="02040503050406030204" pitchFamily="18" charset="0"/>
                          </a:rPr>
                          <m:t>806,45</m:t>
                        </m:r>
                        <m:r>
                          <a:rPr lang="fr-CA" i="1">
                            <a:latin typeface="Cambria Math" panose="02040503050406030204" pitchFamily="18" charset="0"/>
                            <a:ea typeface="Cambria Math" panose="02040503050406030204" pitchFamily="18" charset="0"/>
                          </a:rPr>
                          <m:t>∙</m:t>
                        </m:r>
                        <m:d>
                          <m:dPr>
                            <m:ctrlPr>
                              <a:rPr lang="fr-CA" i="1">
                                <a:latin typeface="Cambria Math" panose="02040503050406030204" pitchFamily="18" charset="0"/>
                                <a:ea typeface="Cambria Math" panose="02040503050406030204" pitchFamily="18" charset="0"/>
                              </a:rPr>
                            </m:ctrlPr>
                          </m:dPr>
                          <m:e>
                            <m:r>
                              <a:rPr lang="fr-CA" i="1">
                                <a:latin typeface="Cambria Math" panose="02040503050406030204" pitchFamily="18" charset="0"/>
                                <a:ea typeface="Cambria Math" panose="02040503050406030204" pitchFamily="18" charset="0"/>
                              </a:rPr>
                              <m:t>127−</m:t>
                            </m:r>
                            <m:f>
                              <m:fPr>
                                <m:ctrlPr>
                                  <a:rPr lang="fr-CA" i="1">
                                    <a:latin typeface="Cambria Math" panose="02040503050406030204" pitchFamily="18" charset="0"/>
                                    <a:ea typeface="Cambria Math" panose="02040503050406030204" pitchFamily="18" charset="0"/>
                                  </a:rPr>
                                </m:ctrlPr>
                              </m:fPr>
                              <m:num>
                                <m:r>
                                  <a:rPr lang="fr-CA" i="1">
                                    <a:latin typeface="Cambria Math" panose="02040503050406030204" pitchFamily="18" charset="0"/>
                                    <a:ea typeface="Cambria Math" panose="02040503050406030204" pitchFamily="18" charset="0"/>
                                  </a:rPr>
                                  <m:t>6,35</m:t>
                                </m:r>
                              </m:num>
                              <m:den>
                                <m:r>
                                  <a:rPr lang="fr-CA" i="1">
                                    <a:latin typeface="Cambria Math" panose="02040503050406030204" pitchFamily="18" charset="0"/>
                                    <a:ea typeface="Cambria Math" panose="02040503050406030204" pitchFamily="18" charset="0"/>
                                  </a:rPr>
                                  <m:t>2</m:t>
                                </m:r>
                              </m:den>
                            </m:f>
                          </m:e>
                        </m:d>
                        <m:r>
                          <a:rPr lang="fr-CA" i="1">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300,355∙</m:t>
                        </m:r>
                        <m:d>
                          <m:dPr>
                            <m:ctrlPr>
                              <a:rPr lang="fr-CA" b="0" i="1" smtClean="0">
                                <a:latin typeface="Cambria Math" panose="02040503050406030204" pitchFamily="18" charset="0"/>
                                <a:ea typeface="Cambria Math" panose="02040503050406030204" pitchFamily="18" charset="0"/>
                              </a:rPr>
                            </m:ctrlPr>
                          </m:dPr>
                          <m:e>
                            <m:r>
                              <a:rPr lang="fr-CA" b="0" i="1" smtClean="0">
                                <a:latin typeface="Cambria Math" panose="02040503050406030204" pitchFamily="18" charset="0"/>
                                <a:ea typeface="Cambria Math" panose="02040503050406030204" pitchFamily="18" charset="0"/>
                              </a:rPr>
                              <m:t>127−6,35−</m:t>
                            </m:r>
                            <m:f>
                              <m:fPr>
                                <m:ctrlPr>
                                  <a:rPr lang="fr-CA" b="0" i="1" smtClean="0">
                                    <a:latin typeface="Cambria Math" panose="02040503050406030204" pitchFamily="18" charset="0"/>
                                    <a:ea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30−6,35</m:t>
                                </m:r>
                              </m:num>
                              <m:den>
                                <m:r>
                                  <a:rPr lang="fr-CA" b="0" i="1" smtClean="0">
                                    <a:latin typeface="Cambria Math" panose="02040503050406030204" pitchFamily="18" charset="0"/>
                                    <a:ea typeface="Cambria Math" panose="02040503050406030204" pitchFamily="18" charset="0"/>
                                  </a:rPr>
                                  <m:t>2</m:t>
                                </m:r>
                              </m:den>
                            </m:f>
                          </m:e>
                        </m:d>
                      </m:e>
                    </m:d>
                    <m:r>
                      <a:rPr lang="fr-CA" b="0" i="1" smtClean="0">
                        <a:latin typeface="Cambria Math" panose="02040503050406030204" pitchFamily="18" charset="0"/>
                      </a:rPr>
                      <m:t>=119,7 </m:t>
                    </m:r>
                    <m:r>
                      <a:rPr lang="fr-CA" b="0" i="1" smtClean="0">
                        <a:latin typeface="Cambria Math" panose="02040503050406030204" pitchFamily="18" charset="0"/>
                      </a:rPr>
                      <m:t>𝑚𝑚</m:t>
                    </m:r>
                  </m:oMath>
                </a14:m>
                <a:endParaRPr lang="fr-CA" dirty="0"/>
              </a:p>
              <a:p>
                <a:pPr marL="285750" indent="-285750">
                  <a:buFont typeface="Arial" panose="020B0604020202020204" pitchFamily="34" charset="0"/>
                  <a:buChar char="•"/>
                </a:pPr>
                <a14:m>
                  <m:oMath xmlns:m="http://schemas.openxmlformats.org/officeDocument/2006/math">
                    <m:r>
                      <a:rPr lang="fr-CA" b="0" i="1" smtClean="0">
                        <a:latin typeface="Cambria Math" panose="02040503050406030204" pitchFamily="18" charset="0"/>
                      </a:rPr>
                      <m:t>𝑄</m:t>
                    </m:r>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1" smtClean="0">
                            <a:latin typeface="Cambria Math" panose="02040503050406030204" pitchFamily="18" charset="0"/>
                          </a:rPr>
                          <m:t>𝐴</m:t>
                        </m:r>
                      </m:e>
                      <m:sup>
                        <m:r>
                          <a:rPr lang="fr-CA" b="0" i="1" smtClean="0">
                            <a:latin typeface="Cambria Math" panose="02040503050406030204" pitchFamily="18" charset="0"/>
                          </a:rPr>
                          <m:t>′</m:t>
                        </m:r>
                      </m:sup>
                    </m:sSup>
                    <m:r>
                      <a:rPr lang="fr-CA" b="0" i="1" smtClean="0">
                        <a:latin typeface="Cambria Math" panose="02040503050406030204" pitchFamily="18" charset="0"/>
                        <a:ea typeface="Cambria Math" panose="02040503050406030204" pitchFamily="18" charset="0"/>
                      </a:rPr>
                      <m:t>∙</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𝑦</m:t>
                        </m:r>
                      </m:e>
                      <m:sup>
                        <m:r>
                          <a:rPr lang="fr-CA" b="0" i="1" smtClean="0">
                            <a:latin typeface="Cambria Math" panose="02040503050406030204" pitchFamily="18" charset="0"/>
                            <a:ea typeface="Cambria Math" panose="02040503050406030204" pitchFamily="18" charset="0"/>
                          </a:rPr>
                          <m:t>′</m:t>
                        </m:r>
                      </m:sup>
                    </m:sSup>
                    <m:r>
                      <a:rPr lang="fr-CA" b="0" i="1" smtClean="0">
                        <a:latin typeface="Cambria Math" panose="02040503050406030204" pitchFamily="18" charset="0"/>
                        <a:ea typeface="Cambria Math" panose="02040503050406030204" pitchFamily="18" charset="0"/>
                      </a:rPr>
                      <m:t>=1107 </m:t>
                    </m:r>
                    <m:r>
                      <a:rPr lang="fr-CA" b="0" i="1" smtClean="0">
                        <a:latin typeface="Cambria Math" panose="02040503050406030204" pitchFamily="18" charset="0"/>
                        <a:ea typeface="Cambria Math" panose="02040503050406030204" pitchFamily="18" charset="0"/>
                      </a:rPr>
                      <m:t>𝑚</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𝑚</m:t>
                        </m:r>
                      </m:e>
                      <m:sup>
                        <m:r>
                          <a:rPr lang="fr-CA" b="0" i="1" smtClean="0">
                            <a:latin typeface="Cambria Math" panose="02040503050406030204" pitchFamily="18" charset="0"/>
                            <a:ea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∙119,7 </m:t>
                    </m:r>
                    <m:r>
                      <a:rPr lang="fr-CA" b="0" i="1" smtClean="0">
                        <a:latin typeface="Cambria Math" panose="02040503050406030204" pitchFamily="18" charset="0"/>
                        <a:ea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=132508 </m:t>
                    </m:r>
                    <m:r>
                      <a:rPr lang="fr-CA" b="0" i="1" smtClean="0">
                        <a:latin typeface="Cambria Math" panose="02040503050406030204" pitchFamily="18" charset="0"/>
                        <a:ea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³</m:t>
                    </m:r>
                  </m:oMath>
                </a14:m>
                <a:endParaRPr lang="fr-CA" dirty="0"/>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𝑣</m:t>
                        </m:r>
                      </m:e>
                      <m:sub>
                        <m:r>
                          <a:rPr lang="fr-CA" b="0" i="1" smtClean="0">
                            <a:latin typeface="Cambria Math" panose="02040503050406030204" pitchFamily="18" charset="0"/>
                          </a:rPr>
                          <m:t>𝑓</m:t>
                        </m:r>
                      </m:sub>
                    </m:sSub>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𝑉</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𝑄</m:t>
                        </m:r>
                      </m:num>
                      <m:den>
                        <m:r>
                          <a:rPr lang="fr-CA" b="0" i="1" smtClean="0">
                            <a:latin typeface="Cambria Math" panose="02040503050406030204" pitchFamily="18" charset="0"/>
                          </a:rPr>
                          <m:t>𝐼</m:t>
                        </m:r>
                      </m:den>
                    </m:f>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48700 </m:t>
                        </m:r>
                        <m:r>
                          <a:rPr lang="fr-CA" b="0" i="1" smtClean="0">
                            <a:latin typeface="Cambria Math" panose="02040503050406030204" pitchFamily="18" charset="0"/>
                          </a:rPr>
                          <m:t>𝑁</m:t>
                        </m:r>
                        <m:r>
                          <a:rPr lang="fr-CA" b="0" i="1" smtClean="0">
                            <a:latin typeface="Cambria Math" panose="02040503050406030204" pitchFamily="18" charset="0"/>
                            <a:ea typeface="Cambria Math" panose="02040503050406030204" pitchFamily="18" charset="0"/>
                          </a:rPr>
                          <m:t>∙132508 </m:t>
                        </m:r>
                        <m:r>
                          <a:rPr lang="fr-CA" b="0" i="1" smtClean="0">
                            <a:latin typeface="Cambria Math" panose="02040503050406030204" pitchFamily="18" charset="0"/>
                            <a:ea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³</m:t>
                        </m:r>
                      </m:num>
                      <m:den>
                        <m:r>
                          <a:rPr lang="fr-CA" b="0" i="1" smtClean="0">
                            <a:latin typeface="Cambria Math" panose="02040503050406030204" pitchFamily="18" charset="0"/>
                          </a:rPr>
                          <m:t>7,46</m:t>
                        </m:r>
                        <m:r>
                          <a:rPr lang="fr-CA" b="0" i="1" smtClean="0">
                            <a:latin typeface="Cambria Math" panose="02040503050406030204" pitchFamily="18" charset="0"/>
                          </a:rPr>
                          <m:t>𝑥</m:t>
                        </m:r>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6</m:t>
                            </m:r>
                          </m:sup>
                        </m:sSup>
                        <m:sSup>
                          <m:sSupPr>
                            <m:ctrlPr>
                              <a:rPr lang="fr-CA" b="0" i="1" smtClean="0">
                                <a:latin typeface="Cambria Math" panose="02040503050406030204" pitchFamily="18" charset="0"/>
                              </a:rPr>
                            </m:ctrlPr>
                          </m:sSupPr>
                          <m:e>
                            <m:r>
                              <a:rPr lang="fr-CA" b="0" i="1" smtClean="0">
                                <a:latin typeface="Cambria Math" panose="02040503050406030204" pitchFamily="18" charset="0"/>
                              </a:rPr>
                              <m:t>𝑚𝑚</m:t>
                            </m:r>
                          </m:e>
                          <m:sup>
                            <m:r>
                              <a:rPr lang="fr-CA" b="0" i="1" smtClean="0">
                                <a:latin typeface="Cambria Math" panose="02040503050406030204" pitchFamily="18" charset="0"/>
                              </a:rPr>
                              <m:t>4</m:t>
                            </m:r>
                          </m:sup>
                        </m:sSup>
                      </m:den>
                    </m:f>
                    <m:r>
                      <a:rPr lang="fr-CA" b="0" i="1" smtClean="0">
                        <a:latin typeface="Cambria Math" panose="02040503050406030204" pitchFamily="18" charset="0"/>
                      </a:rPr>
                      <m:t>=865 </m:t>
                    </m:r>
                    <m:r>
                      <a:rPr lang="fr-CA" b="0" i="1" smtClean="0">
                        <a:latin typeface="Cambria Math" panose="02040503050406030204" pitchFamily="18" charset="0"/>
                      </a:rPr>
                      <m:t>𝑁</m:t>
                    </m:r>
                    <m:r>
                      <a:rPr lang="fr-CA" b="0" i="1" smtClean="0">
                        <a:latin typeface="Cambria Math" panose="02040503050406030204" pitchFamily="18" charset="0"/>
                      </a:rPr>
                      <m:t>/</m:t>
                    </m:r>
                    <m:r>
                      <a:rPr lang="fr-CA" b="0" i="1" smtClean="0">
                        <a:latin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m:t>
                    </m:r>
                    <m:sSub>
                      <m:sSubPr>
                        <m:ctrlPr>
                          <a:rPr lang="fr-CA" b="0" i="1" smtClean="0">
                            <a:latin typeface="Cambria Math" panose="02040503050406030204" pitchFamily="18" charset="0"/>
                            <a:ea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𝑣</m:t>
                        </m:r>
                      </m:e>
                      <m:sub>
                        <m:r>
                          <a:rPr lang="fr-CA" b="0" i="1" smtClean="0">
                            <a:latin typeface="Cambria Math" panose="02040503050406030204" pitchFamily="18" charset="0"/>
                            <a:ea typeface="Cambria Math" panose="02040503050406030204" pitchFamily="18" charset="0"/>
                          </a:rPr>
                          <m:t>𝑟</m:t>
                        </m:r>
                      </m:sub>
                    </m:sSub>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𝑂𝑘</m:t>
                    </m:r>
                  </m:oMath>
                </a14:m>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blipFill>
                <a:blip r:embed="rId7"/>
                <a:stretch>
                  <a:fillRect l="-1218" t="-1810"/>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a:t>Étape 3. </a:t>
            </a:r>
            <a:r>
              <a:rPr lang="fr-CA" dirty="0"/>
              <a:t>Résistance des longerons</a:t>
            </a:r>
          </a:p>
        </p:txBody>
      </p:sp>
      <p:pic>
        <p:nvPicPr>
          <p:cNvPr id="6" name="Image 5">
            <a:extLst>
              <a:ext uri="{FF2B5EF4-FFF2-40B4-BE49-F238E27FC236}">
                <a16:creationId xmlns:a16="http://schemas.microsoft.com/office/drawing/2014/main" id="{C7D4B47C-4C23-20D2-34D2-B53104024BE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67651" y="3565693"/>
            <a:ext cx="3809999" cy="2790657"/>
          </a:xfrm>
          <a:prstGeom prst="rect">
            <a:avLst/>
          </a:prstGeom>
        </p:spPr>
      </p:pic>
    </p:spTree>
    <p:extLst>
      <p:ext uri="{BB962C8B-B14F-4D97-AF65-F5344CB8AC3E}">
        <p14:creationId xmlns:p14="http://schemas.microsoft.com/office/powerpoint/2010/main" val="8493887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79</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278294"/>
                <a:ext cx="10513982" cy="5066137"/>
              </a:xfrm>
            </p:spPr>
            <p:txBody>
              <a:bodyPr>
                <a:normAutofit fontScale="85000" lnSpcReduction="20000"/>
              </a:bodyPr>
              <a:lstStyle/>
              <a:p>
                <a:r>
                  <a:rPr lang="fr-CA" sz="1900" dirty="0"/>
                  <a:t>Il reste à vérifier l’interaction cisaillement-flexion dans l’âme selon l’article </a:t>
                </a:r>
                <a:r>
                  <a:rPr lang="fr-CA" sz="1900" b="1" dirty="0"/>
                  <a:t>[CSA S6:19 17.12.4.1.5]</a:t>
                </a:r>
                <a:r>
                  <a:rPr lang="fr-CA" sz="1900" dirty="0"/>
                  <a:t>. </a:t>
                </a:r>
              </a:p>
              <a:p>
                <a:pPr>
                  <a:lnSpc>
                    <a:spcPct val="120000"/>
                  </a:lnSpc>
                </a:pPr>
                <a:r>
                  <a:rPr lang="fr-CA" sz="1900" dirty="0"/>
                  <a:t>La contrainte </a:t>
                </a:r>
                <a:r>
                  <a:rPr lang="fr-CA" sz="1900" dirty="0" err="1"/>
                  <a:t>F</a:t>
                </a:r>
                <a:r>
                  <a:rPr lang="fr-CA" sz="1900" baseline="-25000" dirty="0" err="1"/>
                  <a:t>sc</a:t>
                </a:r>
                <a:r>
                  <a:rPr lang="fr-CA" sz="1900" dirty="0"/>
                  <a:t>=144 MPa, est telle que déterminée précédemment. La contrainte </a:t>
                </a:r>
                <a:r>
                  <a:rPr lang="fr-CA" sz="1900" dirty="0" err="1"/>
                  <a:t>Fbc</a:t>
                </a:r>
                <a:r>
                  <a:rPr lang="fr-CA" sz="1900" dirty="0"/>
                  <a:t> est la contrainte qui va causer le voilement de l’âme en compression. Le facteur du voilement pour une pièce retenue sur les 2 bords et fléchie dans son plan est donné à l’article </a:t>
                </a:r>
                <a:r>
                  <a:rPr lang="fr-CA" sz="1900" b="1" dirty="0"/>
                  <a:t>[CSA S6:19 17.9.1.2.2].</a:t>
                </a:r>
                <a:r>
                  <a:rPr lang="fr-CA" sz="1900" dirty="0"/>
                  <a:t> </a:t>
                </a:r>
              </a:p>
              <a:p>
                <a:pPr marL="285750" indent="-285750">
                  <a:lnSpc>
                    <a:spcPct val="120000"/>
                  </a:lnSpc>
                  <a:buFont typeface="Arial" panose="020B0604020202020204" pitchFamily="34" charset="0"/>
                  <a:buChar char="•"/>
                </a:pPr>
                <a:r>
                  <a:rPr lang="fr-CA" sz="1900" dirty="0"/>
                  <a:t>f</a:t>
                </a:r>
                <a:r>
                  <a:rPr lang="fr-CA" sz="1900" baseline="-25000" dirty="0"/>
                  <a:t>1</a:t>
                </a:r>
                <a:r>
                  <a:rPr lang="fr-CA" sz="1900" dirty="0"/>
                  <a:t> est la contrainte maximale de compression (négatif) et f</a:t>
                </a:r>
                <a:r>
                  <a:rPr lang="fr-CA" sz="1900" baseline="-25000" dirty="0"/>
                  <a:t>2</a:t>
                </a:r>
                <a:r>
                  <a:rPr lang="fr-CA" sz="1900" dirty="0"/>
                  <a:t> la contrainte à l’autre bord (positif en tension). Puisque la membrure est symétrique en flexion et qu’il n’y a pas de charge axiale, on considère f</a:t>
                </a:r>
                <a:r>
                  <a:rPr lang="fr-CA" sz="1900" baseline="-25000" dirty="0"/>
                  <a:t>2</a:t>
                </a:r>
                <a:r>
                  <a:rPr lang="fr-CA" sz="1900" dirty="0"/>
                  <a:t>/f</a:t>
                </a:r>
                <a:r>
                  <a:rPr lang="fr-CA" sz="1900" baseline="-25000" dirty="0"/>
                  <a:t>1</a:t>
                </a:r>
                <a:r>
                  <a:rPr lang="fr-CA" sz="1900" dirty="0"/>
                  <a:t>=-1</a:t>
                </a:r>
              </a:p>
              <a:p>
                <a:pPr marL="285750" indent="-285750">
                  <a:lnSpc>
                    <a:spcPct val="120000"/>
                  </a:lnSpc>
                  <a:buFont typeface="Arial" panose="020B0604020202020204" pitchFamily="34" charset="0"/>
                  <a:buChar char="•"/>
                </a:pPr>
                <a14:m>
                  <m:oMath xmlns:m="http://schemas.openxmlformats.org/officeDocument/2006/math">
                    <m:r>
                      <a:rPr lang="fr-CA" sz="1900" b="0" i="1" smtClean="0">
                        <a:latin typeface="Cambria Math" panose="02040503050406030204" pitchFamily="18" charset="0"/>
                      </a:rPr>
                      <m:t>𝑚</m:t>
                    </m:r>
                    <m:r>
                      <a:rPr lang="fr-CA" sz="1900" b="0" i="1" smtClean="0">
                        <a:latin typeface="Cambria Math" panose="02040503050406030204" pitchFamily="18" charset="0"/>
                      </a:rPr>
                      <m:t>=1,15+</m:t>
                    </m:r>
                    <m:f>
                      <m:fPr>
                        <m:ctrlPr>
                          <a:rPr lang="fr-CA" sz="1900" b="0" i="1" smtClean="0">
                            <a:latin typeface="Cambria Math" panose="02040503050406030204" pitchFamily="18" charset="0"/>
                          </a:rPr>
                        </m:ctrlPr>
                      </m:fPr>
                      <m:num>
                        <m:sSub>
                          <m:sSubPr>
                            <m:ctrlPr>
                              <a:rPr lang="fr-CA" sz="1900" b="0" i="1" smtClean="0">
                                <a:latin typeface="Cambria Math" panose="02040503050406030204" pitchFamily="18" charset="0"/>
                              </a:rPr>
                            </m:ctrlPr>
                          </m:sSubPr>
                          <m:e>
                            <m:r>
                              <a:rPr lang="fr-CA" sz="1900" b="0" i="1" smtClean="0">
                                <a:latin typeface="Cambria Math" panose="02040503050406030204" pitchFamily="18" charset="0"/>
                              </a:rPr>
                              <m:t>𝑓</m:t>
                            </m:r>
                          </m:e>
                          <m:sub>
                            <m:r>
                              <a:rPr lang="fr-CA" sz="1900" b="0" i="1" smtClean="0">
                                <a:latin typeface="Cambria Math" panose="02040503050406030204" pitchFamily="18" charset="0"/>
                              </a:rPr>
                              <m:t>2</m:t>
                            </m:r>
                          </m:sub>
                        </m:sSub>
                      </m:num>
                      <m:den>
                        <m:r>
                          <a:rPr lang="fr-CA" sz="1900" b="0" i="1" smtClean="0">
                            <a:latin typeface="Cambria Math" panose="02040503050406030204" pitchFamily="18" charset="0"/>
                          </a:rPr>
                          <m:t>2</m:t>
                        </m:r>
                        <m:sSub>
                          <m:sSubPr>
                            <m:ctrlPr>
                              <a:rPr lang="fr-CA" sz="1900" b="0" i="1" smtClean="0">
                                <a:latin typeface="Cambria Math" panose="02040503050406030204" pitchFamily="18" charset="0"/>
                              </a:rPr>
                            </m:ctrlPr>
                          </m:sSubPr>
                          <m:e>
                            <m:r>
                              <a:rPr lang="fr-CA" sz="1900" b="0" i="1" smtClean="0">
                                <a:latin typeface="Cambria Math" panose="02040503050406030204" pitchFamily="18" charset="0"/>
                              </a:rPr>
                              <m:t>𝑓</m:t>
                            </m:r>
                          </m:e>
                          <m:sub>
                            <m:r>
                              <a:rPr lang="fr-CA" sz="1900" b="0" i="1" smtClean="0">
                                <a:latin typeface="Cambria Math" panose="02040503050406030204" pitchFamily="18" charset="0"/>
                              </a:rPr>
                              <m:t>1</m:t>
                            </m:r>
                          </m:sub>
                        </m:sSub>
                      </m:den>
                    </m:f>
                    <m:r>
                      <a:rPr lang="fr-CA" sz="1900" b="0" i="1" smtClean="0">
                        <a:latin typeface="Cambria Math" panose="02040503050406030204" pitchFamily="18" charset="0"/>
                        <a:ea typeface="Cambria Math" panose="02040503050406030204" pitchFamily="18" charset="0"/>
                      </a:rPr>
                      <m:t>=1,15−0,5=0,65</m:t>
                    </m:r>
                  </m:oMath>
                </a14:m>
                <a:endParaRPr lang="fr-CA" sz="1900" dirty="0"/>
              </a:p>
              <a:p>
                <a:pPr marL="285750" indent="-285750">
                  <a:lnSpc>
                    <a:spcPct val="110000"/>
                  </a:lnSpc>
                  <a:buFont typeface="Arial" panose="020B0604020202020204" pitchFamily="34" charset="0"/>
                  <a:buChar char="•"/>
                </a:pPr>
                <a14:m>
                  <m:oMath xmlns:m="http://schemas.openxmlformats.org/officeDocument/2006/math">
                    <m:r>
                      <a:rPr lang="fr-CA" sz="1900" i="1" smtClean="0">
                        <a:latin typeface="Cambria Math" panose="02040503050406030204" pitchFamily="18" charset="0"/>
                        <a:ea typeface="Cambria Math" panose="02040503050406030204" pitchFamily="18" charset="0"/>
                      </a:rPr>
                      <m:t>𝜆</m:t>
                    </m:r>
                    <m:r>
                      <a:rPr lang="fr-CA" sz="1900" b="0" i="1" smtClean="0">
                        <a:latin typeface="Cambria Math" panose="02040503050406030204" pitchFamily="18" charset="0"/>
                        <a:ea typeface="Cambria Math" panose="02040503050406030204" pitchFamily="18" charset="0"/>
                      </a:rPr>
                      <m:t>=</m:t>
                    </m:r>
                    <m:r>
                      <a:rPr lang="fr-CA" sz="1900" b="0" i="1" smtClean="0">
                        <a:latin typeface="Cambria Math" panose="02040503050406030204" pitchFamily="18" charset="0"/>
                        <a:ea typeface="Cambria Math" panose="02040503050406030204" pitchFamily="18" charset="0"/>
                      </a:rPr>
                      <m:t>𝑚</m:t>
                    </m:r>
                    <m:f>
                      <m:fPr>
                        <m:ctrlPr>
                          <a:rPr lang="fr-CA" sz="1900" b="0" i="1" smtClean="0">
                            <a:latin typeface="Cambria Math" panose="02040503050406030204" pitchFamily="18" charset="0"/>
                            <a:ea typeface="Cambria Math" panose="02040503050406030204" pitchFamily="18" charset="0"/>
                          </a:rPr>
                        </m:ctrlPr>
                      </m:fPr>
                      <m:num>
                        <m:r>
                          <a:rPr lang="fr-CA" sz="1900" b="0" i="1" smtClean="0">
                            <a:latin typeface="Cambria Math" panose="02040503050406030204" pitchFamily="18" charset="0"/>
                            <a:ea typeface="Cambria Math" panose="02040503050406030204" pitchFamily="18" charset="0"/>
                          </a:rPr>
                          <m:t>𝑏</m:t>
                        </m:r>
                      </m:num>
                      <m:den>
                        <m:r>
                          <a:rPr lang="fr-CA" sz="1900" b="0" i="1" smtClean="0">
                            <a:latin typeface="Cambria Math" panose="02040503050406030204" pitchFamily="18" charset="0"/>
                            <a:ea typeface="Cambria Math" panose="02040503050406030204" pitchFamily="18" charset="0"/>
                          </a:rPr>
                          <m:t>𝑤</m:t>
                        </m:r>
                      </m:den>
                    </m:f>
                    <m:r>
                      <a:rPr lang="fr-CA" sz="1900" b="0" i="1" smtClean="0">
                        <a:latin typeface="Cambria Math" panose="02040503050406030204" pitchFamily="18" charset="0"/>
                        <a:ea typeface="Cambria Math" panose="02040503050406030204" pitchFamily="18" charset="0"/>
                      </a:rPr>
                      <m:t>=0,65∙</m:t>
                    </m:r>
                    <m:f>
                      <m:fPr>
                        <m:ctrlPr>
                          <a:rPr lang="fr-CA" sz="1900" b="0" i="1" smtClean="0">
                            <a:latin typeface="Cambria Math" panose="02040503050406030204" pitchFamily="18" charset="0"/>
                            <a:ea typeface="Cambria Math" panose="02040503050406030204" pitchFamily="18" charset="0"/>
                          </a:rPr>
                        </m:ctrlPr>
                      </m:fPr>
                      <m:num>
                        <m:r>
                          <a:rPr lang="fr-CA" sz="1900" b="0" i="1" smtClean="0">
                            <a:latin typeface="Cambria Math" panose="02040503050406030204" pitchFamily="18" charset="0"/>
                            <a:ea typeface="Cambria Math" panose="02040503050406030204" pitchFamily="18" charset="0"/>
                          </a:rPr>
                          <m:t>127</m:t>
                        </m:r>
                      </m:num>
                      <m:den>
                        <m:r>
                          <a:rPr lang="fr-CA" sz="1900" b="0" i="1" smtClean="0">
                            <a:latin typeface="Cambria Math" panose="02040503050406030204" pitchFamily="18" charset="0"/>
                            <a:ea typeface="Cambria Math" panose="02040503050406030204" pitchFamily="18" charset="0"/>
                          </a:rPr>
                          <m:t>6,35</m:t>
                        </m:r>
                      </m:den>
                    </m:f>
                    <m:r>
                      <a:rPr lang="fr-CA" sz="1900" b="0" i="1" smtClean="0">
                        <a:latin typeface="Cambria Math" panose="02040503050406030204" pitchFamily="18" charset="0"/>
                        <a:ea typeface="Cambria Math" panose="02040503050406030204" pitchFamily="18" charset="0"/>
                      </a:rPr>
                      <m:t>=13</m:t>
                    </m:r>
                  </m:oMath>
                </a14:m>
                <a:r>
                  <a:rPr lang="fr-CA" sz="1900" dirty="0"/>
                  <a:t> </a:t>
                </a:r>
              </a:p>
              <a:p>
                <a:r>
                  <a:rPr lang="fr-CA" sz="1900" dirty="0"/>
                  <a:t>Pour les parois F</a:t>
                </a:r>
                <a:r>
                  <a:rPr lang="fr-CA" sz="1900" baseline="-25000" dirty="0"/>
                  <a:t>0</a:t>
                </a:r>
                <a:r>
                  <a:rPr lang="fr-CA" sz="1900" dirty="0"/>
                  <a:t>=F</a:t>
                </a:r>
                <a:r>
                  <a:rPr lang="fr-CA" sz="1900" baseline="-25000" dirty="0"/>
                  <a:t>y</a:t>
                </a:r>
                <a:r>
                  <a:rPr lang="fr-CA" sz="1900" dirty="0"/>
                  <a:t> et l’élancement normalisé est déterminé selon l’article </a:t>
                </a:r>
                <a:r>
                  <a:rPr lang="fr-CA" sz="1900" b="1" dirty="0"/>
                  <a:t>[CSA S6:19 17.11.2.1] </a:t>
                </a:r>
                <a:r>
                  <a:rPr lang="fr-CA" sz="1900" dirty="0"/>
                  <a:t>avec </a:t>
                </a:r>
              </a:p>
              <a:p>
                <a:pPr marL="285750" indent="-285750">
                  <a:lnSpc>
                    <a:spcPct val="100000"/>
                  </a:lnSpc>
                  <a:buFont typeface="Arial" panose="020B0604020202020204" pitchFamily="34" charset="0"/>
                  <a:buChar char="•"/>
                </a:pPr>
                <a14:m>
                  <m:oMath xmlns:m="http://schemas.openxmlformats.org/officeDocument/2006/math">
                    <m:acc>
                      <m:accPr>
                        <m:chr m:val="̅"/>
                        <m:ctrlPr>
                          <a:rPr lang="fr-CA" sz="1900" i="1" smtClean="0">
                            <a:latin typeface="Cambria Math" panose="02040503050406030204" pitchFamily="18" charset="0"/>
                          </a:rPr>
                        </m:ctrlPr>
                      </m:accPr>
                      <m:e>
                        <m:r>
                          <a:rPr lang="fr-CA" sz="1900" i="1" smtClean="0">
                            <a:latin typeface="Cambria Math" panose="02040503050406030204" pitchFamily="18" charset="0"/>
                            <a:ea typeface="Cambria Math" panose="02040503050406030204" pitchFamily="18" charset="0"/>
                          </a:rPr>
                          <m:t>𝜆</m:t>
                        </m:r>
                      </m:e>
                    </m:acc>
                    <m:r>
                      <a:rPr lang="fr-CA" sz="1900" b="0" i="1" smtClean="0">
                        <a:latin typeface="Cambria Math" panose="02040503050406030204" pitchFamily="18" charset="0"/>
                      </a:rPr>
                      <m:t>=</m:t>
                    </m:r>
                    <m:d>
                      <m:dPr>
                        <m:ctrlPr>
                          <a:rPr lang="fr-CA" sz="1900" b="0" i="1" smtClean="0">
                            <a:latin typeface="Cambria Math" panose="02040503050406030204" pitchFamily="18" charset="0"/>
                          </a:rPr>
                        </m:ctrlPr>
                      </m:dPr>
                      <m:e>
                        <m:f>
                          <m:fPr>
                            <m:ctrlPr>
                              <a:rPr lang="fr-CA" sz="1900" b="0" i="1" smtClean="0">
                                <a:latin typeface="Cambria Math" panose="02040503050406030204" pitchFamily="18" charset="0"/>
                              </a:rPr>
                            </m:ctrlPr>
                          </m:fPr>
                          <m:num>
                            <m:r>
                              <a:rPr lang="fr-CA" sz="1900" b="0" i="1" smtClean="0">
                                <a:latin typeface="Cambria Math" panose="02040503050406030204" pitchFamily="18" charset="0"/>
                                <a:ea typeface="Cambria Math" panose="02040503050406030204" pitchFamily="18" charset="0"/>
                              </a:rPr>
                              <m:t>𝜆</m:t>
                            </m:r>
                          </m:num>
                          <m:den>
                            <m:r>
                              <a:rPr lang="fr-CA" sz="1900" b="0" i="1" smtClean="0">
                                <a:latin typeface="Cambria Math" panose="02040503050406030204" pitchFamily="18" charset="0"/>
                                <a:ea typeface="Cambria Math" panose="02040503050406030204" pitchFamily="18" charset="0"/>
                              </a:rPr>
                              <m:t>𝜋</m:t>
                            </m:r>
                          </m:den>
                        </m:f>
                      </m:e>
                    </m:d>
                    <m:rad>
                      <m:radPr>
                        <m:degHide m:val="on"/>
                        <m:ctrlPr>
                          <a:rPr lang="fr-CA" sz="1900" b="0" i="1" smtClean="0">
                            <a:latin typeface="Cambria Math" panose="02040503050406030204" pitchFamily="18" charset="0"/>
                          </a:rPr>
                        </m:ctrlPr>
                      </m:radPr>
                      <m:deg/>
                      <m:e>
                        <m:f>
                          <m:fPr>
                            <m:ctrlPr>
                              <a:rPr lang="fr-CA" sz="1900" b="0" i="1" smtClean="0">
                                <a:latin typeface="Cambria Math" panose="02040503050406030204" pitchFamily="18" charset="0"/>
                              </a:rPr>
                            </m:ctrlPr>
                          </m:fPr>
                          <m:num>
                            <m:sSub>
                              <m:sSubPr>
                                <m:ctrlPr>
                                  <a:rPr lang="fr-CA" sz="1900" b="0" i="1" smtClean="0">
                                    <a:latin typeface="Cambria Math" panose="02040503050406030204" pitchFamily="18" charset="0"/>
                                  </a:rPr>
                                </m:ctrlPr>
                              </m:sSubPr>
                              <m:e>
                                <m:r>
                                  <a:rPr lang="fr-CA" sz="1900" b="0" i="1" smtClean="0">
                                    <a:latin typeface="Cambria Math" panose="02040503050406030204" pitchFamily="18" charset="0"/>
                                  </a:rPr>
                                  <m:t>𝐹</m:t>
                                </m:r>
                              </m:e>
                              <m:sub>
                                <m:r>
                                  <a:rPr lang="fr-CA" sz="1900" b="0" i="1" smtClean="0">
                                    <a:latin typeface="Cambria Math" panose="02040503050406030204" pitchFamily="18" charset="0"/>
                                  </a:rPr>
                                  <m:t>0</m:t>
                                </m:r>
                              </m:sub>
                            </m:sSub>
                          </m:num>
                          <m:den>
                            <m:r>
                              <a:rPr lang="fr-CA" sz="1900" b="0" i="1" smtClean="0">
                                <a:latin typeface="Cambria Math" panose="02040503050406030204" pitchFamily="18" charset="0"/>
                              </a:rPr>
                              <m:t>𝐸</m:t>
                            </m:r>
                          </m:den>
                        </m:f>
                      </m:e>
                    </m:rad>
                    <m:r>
                      <a:rPr lang="fr-CA" sz="1900" b="0" i="1" smtClean="0">
                        <a:latin typeface="Cambria Math" panose="02040503050406030204" pitchFamily="18" charset="0"/>
                      </a:rPr>
                      <m:t>=</m:t>
                    </m:r>
                    <m:d>
                      <m:dPr>
                        <m:ctrlPr>
                          <a:rPr lang="fr-CA" sz="1900" b="0" i="1" smtClean="0">
                            <a:latin typeface="Cambria Math" panose="02040503050406030204" pitchFamily="18" charset="0"/>
                          </a:rPr>
                        </m:ctrlPr>
                      </m:dPr>
                      <m:e>
                        <m:f>
                          <m:fPr>
                            <m:ctrlPr>
                              <a:rPr lang="fr-CA" sz="1900" b="0" i="1" smtClean="0">
                                <a:latin typeface="Cambria Math" panose="02040503050406030204" pitchFamily="18" charset="0"/>
                              </a:rPr>
                            </m:ctrlPr>
                          </m:fPr>
                          <m:num>
                            <m:r>
                              <a:rPr lang="fr-CA" sz="1900" b="0" i="1" smtClean="0">
                                <a:latin typeface="Cambria Math" panose="02040503050406030204" pitchFamily="18" charset="0"/>
                              </a:rPr>
                              <m:t>13</m:t>
                            </m:r>
                          </m:num>
                          <m:den>
                            <m:r>
                              <a:rPr lang="fr-CA" sz="1900" b="0" i="1" smtClean="0">
                                <a:latin typeface="Cambria Math" panose="02040503050406030204" pitchFamily="18" charset="0"/>
                                <a:ea typeface="Cambria Math" panose="02040503050406030204" pitchFamily="18" charset="0"/>
                              </a:rPr>
                              <m:t>𝜋</m:t>
                            </m:r>
                          </m:den>
                        </m:f>
                      </m:e>
                    </m:d>
                    <m:rad>
                      <m:radPr>
                        <m:degHide m:val="on"/>
                        <m:ctrlPr>
                          <a:rPr lang="fr-CA" sz="1900" b="0" i="1" smtClean="0">
                            <a:latin typeface="Cambria Math" panose="02040503050406030204" pitchFamily="18" charset="0"/>
                          </a:rPr>
                        </m:ctrlPr>
                      </m:radPr>
                      <m:deg/>
                      <m:e>
                        <m:f>
                          <m:fPr>
                            <m:ctrlPr>
                              <a:rPr lang="fr-CA" sz="1900" b="0" i="1" smtClean="0">
                                <a:latin typeface="Cambria Math" panose="02040503050406030204" pitchFamily="18" charset="0"/>
                              </a:rPr>
                            </m:ctrlPr>
                          </m:fPr>
                          <m:num>
                            <m:r>
                              <a:rPr lang="fr-CA" sz="1900" b="0" i="1" smtClean="0">
                                <a:latin typeface="Cambria Math" panose="02040503050406030204" pitchFamily="18" charset="0"/>
                              </a:rPr>
                              <m:t>240 </m:t>
                            </m:r>
                            <m:r>
                              <a:rPr lang="fr-CA" sz="1900" b="0" i="1" smtClean="0">
                                <a:latin typeface="Cambria Math" panose="02040503050406030204" pitchFamily="18" charset="0"/>
                              </a:rPr>
                              <m:t>𝑀𝑃𝑎</m:t>
                            </m:r>
                          </m:num>
                          <m:den>
                            <m:r>
                              <a:rPr lang="fr-CA" sz="1900" b="0" i="1" smtClean="0">
                                <a:latin typeface="Cambria Math" panose="02040503050406030204" pitchFamily="18" charset="0"/>
                              </a:rPr>
                              <m:t>70000 </m:t>
                            </m:r>
                            <m:r>
                              <a:rPr lang="fr-CA" sz="1900" b="0" i="1" smtClean="0">
                                <a:latin typeface="Cambria Math" panose="02040503050406030204" pitchFamily="18" charset="0"/>
                              </a:rPr>
                              <m:t>𝑀𝑃𝑎</m:t>
                            </m:r>
                          </m:den>
                        </m:f>
                      </m:e>
                    </m:rad>
                    <m:r>
                      <a:rPr lang="fr-CA" sz="1900" b="0" i="1" smtClean="0">
                        <a:latin typeface="Cambria Math" panose="02040503050406030204" pitchFamily="18" charset="0"/>
                      </a:rPr>
                      <m:t>=0,242</m:t>
                    </m:r>
                  </m:oMath>
                </a14:m>
                <a:endParaRPr lang="fr-CA" sz="1900" dirty="0"/>
              </a:p>
              <a:p>
                <a:pPr>
                  <a:lnSpc>
                    <a:spcPct val="100000"/>
                  </a:lnSpc>
                </a:pPr>
                <a:r>
                  <a:rPr lang="fr-CA" sz="1900" dirty="0"/>
                  <a:t>Et la contrainte de voilement normalisée est déterminée selon l’article </a:t>
                </a:r>
                <a:r>
                  <a:rPr lang="fr-CA" sz="1900" b="1" dirty="0"/>
                  <a:t>[CSA S6:19 17.11.2.3] </a:t>
                </a:r>
                <a:r>
                  <a:rPr lang="fr-CA" sz="1900" dirty="0"/>
                  <a:t>avec</a:t>
                </a:r>
              </a:p>
              <a:p>
                <a:pPr marL="285750" indent="-285750">
                  <a:lnSpc>
                    <a:spcPct val="100000"/>
                  </a:lnSpc>
                  <a:buFont typeface="Arial" panose="020B0604020202020204" pitchFamily="34" charset="0"/>
                  <a:buChar char="•"/>
                </a:pPr>
                <a:r>
                  <a:rPr lang="fr-CA" sz="1900" dirty="0"/>
                  <a:t>a = 0,2 pour les alliages avec traitement T5 à T10 non soudés</a:t>
                </a:r>
              </a:p>
              <a:p>
                <a:pPr marL="285750" indent="-285750">
                  <a:lnSpc>
                    <a:spcPct val="100000"/>
                  </a:lnSpc>
                  <a:buFont typeface="Arial" panose="020B0604020202020204" pitchFamily="34" charset="0"/>
                  <a:buChar char="•"/>
                </a:pPr>
                <a14:m>
                  <m:oMath xmlns:m="http://schemas.openxmlformats.org/officeDocument/2006/math">
                    <m:sSub>
                      <m:sSubPr>
                        <m:ctrlPr>
                          <a:rPr lang="fr-CA" sz="1900" i="1" smtClean="0">
                            <a:latin typeface="Cambria Math" panose="02040503050406030204" pitchFamily="18" charset="0"/>
                          </a:rPr>
                        </m:ctrlPr>
                      </m:sSubPr>
                      <m:e>
                        <m:acc>
                          <m:accPr>
                            <m:chr m:val="̅"/>
                            <m:ctrlPr>
                              <a:rPr lang="fr-CA" sz="1900" i="1" smtClean="0">
                                <a:latin typeface="Cambria Math" panose="02040503050406030204" pitchFamily="18" charset="0"/>
                              </a:rPr>
                            </m:ctrlPr>
                          </m:accPr>
                          <m:e>
                            <m:r>
                              <a:rPr lang="fr-CA" sz="1900" i="1" smtClean="0">
                                <a:latin typeface="Cambria Math" panose="02040503050406030204" pitchFamily="18" charset="0"/>
                                <a:ea typeface="Cambria Math" panose="02040503050406030204" pitchFamily="18" charset="0"/>
                              </a:rPr>
                              <m:t>𝜆</m:t>
                            </m:r>
                          </m:e>
                        </m:acc>
                      </m:e>
                      <m:sub>
                        <m:r>
                          <a:rPr lang="fr-CA" sz="1900" b="0" i="1" smtClean="0">
                            <a:latin typeface="Cambria Math" panose="02040503050406030204" pitchFamily="18" charset="0"/>
                          </a:rPr>
                          <m:t>0</m:t>
                        </m:r>
                      </m:sub>
                    </m:sSub>
                  </m:oMath>
                </a14:m>
                <a:r>
                  <a:rPr lang="fr-CA" sz="1900" dirty="0"/>
                  <a:t>=0,5 pour les parois </a:t>
                </a:r>
              </a:p>
              <a:p>
                <a:pPr marL="285750" indent="-285750">
                  <a:lnSpc>
                    <a:spcPct val="100000"/>
                  </a:lnSpc>
                  <a:buFont typeface="Arial" panose="020B0604020202020204" pitchFamily="34" charset="0"/>
                  <a:buChar char="•"/>
                </a:pPr>
                <a:r>
                  <a:rPr lang="fr-CA" sz="2000" dirty="0"/>
                  <a:t>Puisque </a:t>
                </a:r>
                <a14:m>
                  <m:oMath xmlns:m="http://schemas.openxmlformats.org/officeDocument/2006/math">
                    <m:acc>
                      <m:accPr>
                        <m:chr m:val="̅"/>
                        <m:ctrlPr>
                          <a:rPr lang="fr-CA" sz="2000" i="1">
                            <a:latin typeface="Cambria Math" panose="02040503050406030204" pitchFamily="18" charset="0"/>
                          </a:rPr>
                        </m:ctrlPr>
                      </m:accPr>
                      <m:e>
                        <m:r>
                          <a:rPr lang="fr-CA" sz="2000" i="1">
                            <a:latin typeface="Cambria Math" panose="02040503050406030204" pitchFamily="18" charset="0"/>
                            <a:ea typeface="Cambria Math" panose="02040503050406030204" pitchFamily="18" charset="0"/>
                          </a:rPr>
                          <m:t>𝜆</m:t>
                        </m:r>
                      </m:e>
                    </m:acc>
                    <m:r>
                      <a:rPr lang="fr-CA" sz="2000" i="1">
                        <a:latin typeface="Cambria Math" panose="02040503050406030204" pitchFamily="18" charset="0"/>
                        <a:ea typeface="Cambria Math" panose="02040503050406030204" pitchFamily="18" charset="0"/>
                      </a:rPr>
                      <m:t>≤</m:t>
                    </m:r>
                    <m:sSub>
                      <m:sSubPr>
                        <m:ctrlPr>
                          <a:rPr lang="fr-CA" sz="2000" i="1">
                            <a:latin typeface="Cambria Math" panose="02040503050406030204" pitchFamily="18" charset="0"/>
                            <a:ea typeface="Cambria Math" panose="02040503050406030204" pitchFamily="18" charset="0"/>
                          </a:rPr>
                        </m:ctrlPr>
                      </m:sSubPr>
                      <m:e>
                        <m:acc>
                          <m:accPr>
                            <m:chr m:val="̅"/>
                            <m:ctrlPr>
                              <a:rPr lang="fr-CA" sz="2000" i="1">
                                <a:latin typeface="Cambria Math" panose="02040503050406030204" pitchFamily="18" charset="0"/>
                                <a:ea typeface="Cambria Math" panose="02040503050406030204" pitchFamily="18" charset="0"/>
                              </a:rPr>
                            </m:ctrlPr>
                          </m:accPr>
                          <m:e>
                            <m:r>
                              <a:rPr lang="fr-CA" sz="2000" i="1">
                                <a:latin typeface="Cambria Math" panose="02040503050406030204" pitchFamily="18" charset="0"/>
                                <a:ea typeface="Cambria Math" panose="02040503050406030204" pitchFamily="18" charset="0"/>
                              </a:rPr>
                              <m:t>𝜆</m:t>
                            </m:r>
                          </m:e>
                        </m:acc>
                      </m:e>
                      <m:sub>
                        <m:r>
                          <a:rPr lang="fr-CA" sz="2000" i="1">
                            <a:latin typeface="Cambria Math" panose="02040503050406030204" pitchFamily="18" charset="0"/>
                            <a:ea typeface="Cambria Math" panose="02040503050406030204" pitchFamily="18" charset="0"/>
                          </a:rPr>
                          <m:t>0</m:t>
                        </m:r>
                      </m:sub>
                    </m:sSub>
                  </m:oMath>
                </a14:m>
                <a:r>
                  <a:rPr lang="fr-CA" sz="2000" dirty="0"/>
                  <a:t>, il n’y aura pas de voilement local et </a:t>
                </a:r>
                <a:r>
                  <a:rPr lang="fr-CA" sz="2000" dirty="0" err="1"/>
                  <a:t>F</a:t>
                </a:r>
                <a:r>
                  <a:rPr lang="fr-CA" sz="2000" baseline="-25000" dirty="0" err="1"/>
                  <a:t>bc</a:t>
                </a:r>
                <a:r>
                  <a:rPr lang="fr-CA" sz="2000" dirty="0"/>
                  <a:t>=240 MPa.</a:t>
                </a:r>
              </a:p>
              <a:p>
                <a:pPr marL="285750" indent="-285750">
                  <a:lnSpc>
                    <a:spcPct val="150000"/>
                  </a:lnSpc>
                  <a:buFont typeface="Arial" panose="020B0604020202020204" pitchFamily="34" charset="0"/>
                  <a:buChar char="•"/>
                </a:pPr>
                <a:endParaRPr lang="fr-CA" dirty="0"/>
              </a:p>
              <a:p>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278294"/>
                <a:ext cx="10513982" cy="5066137"/>
              </a:xfrm>
              <a:blipFill>
                <a:blip r:embed="rId7"/>
                <a:stretch>
                  <a:fillRect l="-1218" t="-2647" r="-638"/>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a:xfrm>
            <a:off x="838200" y="513568"/>
            <a:ext cx="9821449" cy="568783"/>
          </a:xfrm>
        </p:spPr>
        <p:txBody>
          <a:bodyPr/>
          <a:lstStyle/>
          <a:p>
            <a:r>
              <a:rPr lang="fr-CA" dirty="0"/>
              <a:t>Étape 3. Résistance des longerons</a:t>
            </a:r>
          </a:p>
        </p:txBody>
      </p:sp>
    </p:spTree>
    <p:extLst>
      <p:ext uri="{BB962C8B-B14F-4D97-AF65-F5344CB8AC3E}">
        <p14:creationId xmlns:p14="http://schemas.microsoft.com/office/powerpoint/2010/main" val="775250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Méthodologie de conception</a:t>
            </a:r>
          </a:p>
        </p:txBody>
      </p:sp>
      <p:sp>
        <p:nvSpPr>
          <p:cNvPr id="4" name="Espace réservé du pied de page 3"/>
          <p:cNvSpPr>
            <a:spLocks noGrp="1"/>
          </p:cNvSpPr>
          <p:nvPr>
            <p:ph type="ftr" sz="quarter" idx="11"/>
            <p:custDataLst>
              <p:tags r:id="rId2"/>
            </p:custDataLst>
          </p:nvPr>
        </p:nvSpPr>
        <p:spPr/>
        <p:txBody>
          <a:bodyPr/>
          <a:lstStyle/>
          <a:p>
            <a:r>
              <a:rPr lang="fr-FR"/>
              <a:t>ALU-COMPÉTENCES</a:t>
            </a:r>
          </a:p>
        </p:txBody>
      </p:sp>
      <p:sp>
        <p:nvSpPr>
          <p:cNvPr id="5" name="Espace réservé du numéro de diapositive 4"/>
          <p:cNvSpPr>
            <a:spLocks noGrp="1"/>
          </p:cNvSpPr>
          <p:nvPr>
            <p:ph type="sldNum" sz="quarter" idx="12"/>
            <p:custDataLst>
              <p:tags r:id="rId3"/>
            </p:custDataLst>
          </p:nvPr>
        </p:nvSpPr>
        <p:spPr/>
        <p:txBody>
          <a:bodyPr/>
          <a:lstStyle/>
          <a:p>
            <a:fld id="{82B63C5F-247B-BE4F-ACBC-7BDD67617F3E}" type="slidenum">
              <a:rPr lang="fr-FR" smtClean="0"/>
              <a:t>8</a:t>
            </a:fld>
            <a:endParaRPr lang="fr-FR"/>
          </a:p>
        </p:txBody>
      </p:sp>
    </p:spTree>
    <p:extLst>
      <p:ext uri="{BB962C8B-B14F-4D97-AF65-F5344CB8AC3E}">
        <p14:creationId xmlns:p14="http://schemas.microsoft.com/office/powerpoint/2010/main" val="22470919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80</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278294"/>
                <a:ext cx="10513982" cy="5066137"/>
              </a:xfrm>
            </p:spPr>
            <p:txBody>
              <a:bodyPr>
                <a:normAutofit/>
              </a:bodyPr>
              <a:lstStyle/>
              <a:p>
                <a:pPr marL="342900" indent="-342900">
                  <a:lnSpc>
                    <a:spcPct val="120000"/>
                  </a:lnSpc>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𝑓</m:t>
                        </m:r>
                      </m:e>
                      <m:sub>
                        <m:r>
                          <a:rPr lang="fr-CA" b="0" i="1" smtClean="0">
                            <a:latin typeface="Cambria Math" panose="02040503050406030204" pitchFamily="18" charset="0"/>
                          </a:rPr>
                          <m:t>𝑠𝑓</m:t>
                        </m:r>
                      </m:sub>
                    </m:sSub>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58700 </m:t>
                        </m:r>
                        <m:r>
                          <a:rPr lang="fr-CA" b="0" i="1" smtClean="0">
                            <a:latin typeface="Cambria Math" panose="02040503050406030204" pitchFamily="18" charset="0"/>
                          </a:rPr>
                          <m:t>𝑁</m:t>
                        </m:r>
                      </m:num>
                      <m:den>
                        <m:r>
                          <a:rPr lang="fr-CA" b="0" i="1" smtClean="0">
                            <a:latin typeface="Cambria Math" panose="02040503050406030204" pitchFamily="18" charset="0"/>
                          </a:rPr>
                          <m:t>2</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rPr>
                          <m:t>127 </m:t>
                        </m:r>
                        <m:r>
                          <a:rPr lang="fr-CA" b="0" i="1" smtClean="0">
                            <a:latin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∙6,35 </m:t>
                        </m:r>
                        <m:r>
                          <a:rPr lang="fr-CA" b="0" i="1" smtClean="0">
                            <a:latin typeface="Cambria Math" panose="02040503050406030204" pitchFamily="18" charset="0"/>
                            <a:ea typeface="Cambria Math" panose="02040503050406030204" pitchFamily="18" charset="0"/>
                          </a:rPr>
                          <m:t>𝑚𝑚</m:t>
                        </m:r>
                      </m:den>
                    </m:f>
                    <m:r>
                      <a:rPr lang="fr-CA" b="0" i="1" smtClean="0">
                        <a:latin typeface="Cambria Math" panose="02040503050406030204" pitchFamily="18" charset="0"/>
                      </a:rPr>
                      <m:t>=36,4 </m:t>
                    </m:r>
                    <m:r>
                      <a:rPr lang="fr-CA" b="0" i="1" smtClean="0">
                        <a:latin typeface="Cambria Math" panose="02040503050406030204" pitchFamily="18" charset="0"/>
                      </a:rPr>
                      <m:t>𝑀𝑃𝑎</m:t>
                    </m:r>
                  </m:oMath>
                </a14:m>
                <a:r>
                  <a:rPr lang="fr-CA" dirty="0"/>
                  <a:t>, contrainte de cisaillement dans l’âme</a:t>
                </a:r>
              </a:p>
              <a:p>
                <a:pPr marL="342900" indent="-342900">
                  <a:lnSpc>
                    <a:spcPct val="120000"/>
                  </a:lnSpc>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𝑓</m:t>
                        </m:r>
                      </m:e>
                      <m:sub>
                        <m:r>
                          <a:rPr lang="fr-CA" b="0" i="1" smtClean="0">
                            <a:latin typeface="Cambria Math" panose="02040503050406030204" pitchFamily="18" charset="0"/>
                          </a:rPr>
                          <m:t>𝑏𝑓</m:t>
                        </m:r>
                      </m:sub>
                    </m:sSub>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13,32 </m:t>
                        </m:r>
                        <m:r>
                          <a:rPr lang="fr-CA" b="0" i="1" smtClean="0">
                            <a:latin typeface="Cambria Math" panose="02040503050406030204" pitchFamily="18" charset="0"/>
                          </a:rPr>
                          <m:t>𝑘𝑁</m:t>
                        </m:r>
                        <m:r>
                          <a:rPr lang="fr-CA" b="0" i="1" smtClean="0">
                            <a:latin typeface="Cambria Math" panose="02040503050406030204" pitchFamily="18" charset="0"/>
                          </a:rPr>
                          <m:t>.</m:t>
                        </m:r>
                        <m:r>
                          <a:rPr lang="fr-CA" b="0" i="1" smtClean="0">
                            <a:latin typeface="Cambria Math" panose="02040503050406030204" pitchFamily="18" charset="0"/>
                          </a:rPr>
                          <m:t>𝑚</m:t>
                        </m:r>
                      </m:num>
                      <m:den>
                        <m:r>
                          <a:rPr lang="fr-CA" b="0" i="1" smtClean="0">
                            <a:latin typeface="Cambria Math" panose="02040503050406030204" pitchFamily="18" charset="0"/>
                          </a:rPr>
                          <m:t>117,41</m:t>
                        </m:r>
                        <m:r>
                          <a:rPr lang="fr-CA" b="0" i="1" smtClean="0">
                            <a:latin typeface="Cambria Math" panose="02040503050406030204" pitchFamily="18" charset="0"/>
                          </a:rPr>
                          <m:t>𝑥</m:t>
                        </m:r>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3</m:t>
                            </m:r>
                          </m:sup>
                        </m:sSup>
                        <m:r>
                          <a:rPr lang="fr-CA" b="0" i="1" smtClean="0">
                            <a:latin typeface="Cambria Math" panose="02040503050406030204" pitchFamily="18" charset="0"/>
                          </a:rPr>
                          <m:t> </m:t>
                        </m:r>
                        <m:r>
                          <a:rPr lang="fr-CA" b="0" i="1" smtClean="0">
                            <a:latin typeface="Cambria Math" panose="02040503050406030204" pitchFamily="18" charset="0"/>
                          </a:rPr>
                          <m:t>𝑚𝑚</m:t>
                        </m:r>
                        <m:r>
                          <a:rPr lang="fr-CA" b="0" i="1" smtClean="0">
                            <a:latin typeface="Cambria Math" panose="02040503050406030204" pitchFamily="18" charset="0"/>
                          </a:rPr>
                          <m:t>³</m:t>
                        </m:r>
                      </m:den>
                    </m:f>
                    <m:r>
                      <a:rPr lang="fr-CA" b="0" i="1" smtClean="0">
                        <a:latin typeface="Cambria Math" panose="02040503050406030204" pitchFamily="18" charset="0"/>
                      </a:rPr>
                      <m:t>=113,4 </m:t>
                    </m:r>
                    <m:r>
                      <a:rPr lang="fr-CA" b="0" i="1" smtClean="0">
                        <a:latin typeface="Cambria Math" panose="02040503050406030204" pitchFamily="18" charset="0"/>
                      </a:rPr>
                      <m:t>𝑀𝑃𝑎</m:t>
                    </m:r>
                  </m:oMath>
                </a14:m>
                <a:r>
                  <a:rPr lang="fr-CA" dirty="0"/>
                  <a:t>, contrainte de compression dans l’âme due à la flexion</a:t>
                </a:r>
              </a:p>
              <a:p>
                <a:pPr marL="342900" indent="-342900">
                  <a:lnSpc>
                    <a:spcPct val="120000"/>
                  </a:lnSpc>
                  <a:buFont typeface="Arial" panose="020B0604020202020204" pitchFamily="34" charset="0"/>
                  <a:buChar char="•"/>
                </a:pPr>
                <a14:m>
                  <m:oMath xmlns:m="http://schemas.openxmlformats.org/officeDocument/2006/math">
                    <m:sSup>
                      <m:sSupPr>
                        <m:ctrlPr>
                          <a:rPr lang="fr-CA" i="1" smtClean="0">
                            <a:latin typeface="Cambria Math" panose="02040503050406030204" pitchFamily="18" charset="0"/>
                          </a:rPr>
                        </m:ctrlPr>
                      </m:sSupPr>
                      <m:e>
                        <m:d>
                          <m:dPr>
                            <m:ctrlPr>
                              <a:rPr lang="fr-CA" i="1" smtClean="0">
                                <a:latin typeface="Cambria Math" panose="02040503050406030204" pitchFamily="18" charset="0"/>
                              </a:rPr>
                            </m:ctrlPr>
                          </m:dPr>
                          <m:e>
                            <m:f>
                              <m:fPr>
                                <m:ctrlPr>
                                  <a:rPr lang="fr-CA" i="1" smtClean="0">
                                    <a:latin typeface="Cambria Math" panose="02040503050406030204" pitchFamily="18" charset="0"/>
                                  </a:rPr>
                                </m:ctrlPr>
                              </m:fPr>
                              <m:num>
                                <m:sSub>
                                  <m:sSubPr>
                                    <m:ctrlPr>
                                      <a:rPr lang="fr-CA" i="1" smtClean="0">
                                        <a:latin typeface="Cambria Math" panose="02040503050406030204" pitchFamily="18" charset="0"/>
                                      </a:rPr>
                                    </m:ctrlPr>
                                  </m:sSubPr>
                                  <m:e>
                                    <m:r>
                                      <a:rPr lang="fr-CA" b="0" i="1" smtClean="0">
                                        <a:latin typeface="Cambria Math" panose="02040503050406030204" pitchFamily="18" charset="0"/>
                                      </a:rPr>
                                      <m:t>𝑓</m:t>
                                    </m:r>
                                  </m:e>
                                  <m:sub>
                                    <m:r>
                                      <a:rPr lang="fr-CA" b="0" i="1" smtClean="0">
                                        <a:latin typeface="Cambria Math" panose="02040503050406030204" pitchFamily="18" charset="0"/>
                                      </a:rPr>
                                      <m:t>𝑠𝑓</m:t>
                                    </m:r>
                                  </m:sub>
                                </m:sSub>
                              </m:num>
                              <m:den>
                                <m:sSub>
                                  <m:sSubPr>
                                    <m:ctrlPr>
                                      <a:rPr lang="fr-CA" i="1" smtClean="0">
                                        <a:latin typeface="Cambria Math" panose="02040503050406030204" pitchFamily="18" charset="0"/>
                                      </a:rPr>
                                    </m:ctrlPr>
                                  </m:sSubPr>
                                  <m:e>
                                    <m:r>
                                      <a:rPr lang="fr-CA"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𝑦</m:t>
                                    </m:r>
                                  </m:sub>
                                </m:sSub>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𝑠𝑐</m:t>
                                    </m:r>
                                  </m:sub>
                                </m:sSub>
                              </m:den>
                            </m:f>
                          </m:e>
                        </m:d>
                      </m:e>
                      <m:sup>
                        <m:r>
                          <a:rPr lang="fr-CA" b="0" i="1" smtClean="0">
                            <a:latin typeface="Cambria Math" panose="02040503050406030204" pitchFamily="18" charset="0"/>
                          </a:rPr>
                          <m:t>2</m:t>
                        </m:r>
                      </m:sup>
                    </m:sSup>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𝑓</m:t>
                                    </m:r>
                                  </m:e>
                                  <m:sub>
                                    <m:r>
                                      <a:rPr lang="fr-CA" b="0" i="1" smtClean="0">
                                        <a:latin typeface="Cambria Math" panose="02040503050406030204" pitchFamily="18" charset="0"/>
                                      </a:rPr>
                                      <m:t>𝑏𝑓</m:t>
                                    </m:r>
                                  </m:sub>
                                </m:sSub>
                              </m:num>
                              <m:den>
                                <m:sSub>
                                  <m:sSubPr>
                                    <m:ctrlPr>
                                      <a:rPr lang="fr-CA" b="0" i="1" smtClean="0">
                                        <a:latin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𝑦</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𝑏𝑐</m:t>
                                    </m:r>
                                  </m:sub>
                                </m:sSub>
                              </m:den>
                            </m:f>
                          </m:e>
                        </m:d>
                      </m:e>
                      <m:sup>
                        <m:r>
                          <a:rPr lang="fr-CA" b="0" i="1" smtClean="0">
                            <a:latin typeface="Cambria Math" panose="02040503050406030204" pitchFamily="18" charset="0"/>
                          </a:rPr>
                          <m:t>2</m:t>
                        </m:r>
                      </m:sup>
                    </m:sSup>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36,4 </m:t>
                                </m:r>
                                <m:r>
                                  <a:rPr lang="fr-CA" b="0" i="1" smtClean="0">
                                    <a:latin typeface="Cambria Math" panose="02040503050406030204" pitchFamily="18" charset="0"/>
                                  </a:rPr>
                                  <m:t>𝑀𝑃𝑎</m:t>
                                </m:r>
                              </m:num>
                              <m:den>
                                <m:r>
                                  <a:rPr lang="fr-CA" b="0" i="1" smtClean="0">
                                    <a:latin typeface="Cambria Math" panose="02040503050406030204" pitchFamily="18" charset="0"/>
                                  </a:rPr>
                                  <m:t>0,9</m:t>
                                </m:r>
                                <m:r>
                                  <a:rPr lang="fr-CA" b="0" i="1" smtClean="0">
                                    <a:latin typeface="Cambria Math" panose="02040503050406030204" pitchFamily="18" charset="0"/>
                                    <a:ea typeface="Cambria Math" panose="02040503050406030204" pitchFamily="18" charset="0"/>
                                  </a:rPr>
                                  <m:t>∙144 </m:t>
                                </m:r>
                                <m:r>
                                  <a:rPr lang="fr-CA" b="0" i="1" smtClean="0">
                                    <a:latin typeface="Cambria Math" panose="02040503050406030204" pitchFamily="18" charset="0"/>
                                    <a:ea typeface="Cambria Math" panose="02040503050406030204" pitchFamily="18" charset="0"/>
                                  </a:rPr>
                                  <m:t>𝑀𝑃𝑎</m:t>
                                </m:r>
                              </m:den>
                            </m:f>
                          </m:e>
                        </m:d>
                      </m:e>
                      <m:sup>
                        <m:r>
                          <a:rPr lang="fr-CA" b="0" i="1" smtClean="0">
                            <a:latin typeface="Cambria Math" panose="02040503050406030204" pitchFamily="18" charset="0"/>
                          </a:rPr>
                          <m:t>2</m:t>
                        </m:r>
                      </m:sup>
                    </m:sSup>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113,4 </m:t>
                                </m:r>
                                <m:r>
                                  <a:rPr lang="fr-CA" b="0" i="1" smtClean="0">
                                    <a:latin typeface="Cambria Math" panose="02040503050406030204" pitchFamily="18" charset="0"/>
                                  </a:rPr>
                                  <m:t>𝑀𝑃𝑎</m:t>
                                </m:r>
                              </m:num>
                              <m:den>
                                <m:r>
                                  <a:rPr lang="fr-CA" b="0" i="1" smtClean="0">
                                    <a:latin typeface="Cambria Math" panose="02040503050406030204" pitchFamily="18" charset="0"/>
                                  </a:rPr>
                                  <m:t>0,9</m:t>
                                </m:r>
                                <m:r>
                                  <a:rPr lang="fr-CA" b="0" i="1" smtClean="0">
                                    <a:latin typeface="Cambria Math" panose="02040503050406030204" pitchFamily="18" charset="0"/>
                                    <a:ea typeface="Cambria Math" panose="02040503050406030204" pitchFamily="18" charset="0"/>
                                  </a:rPr>
                                  <m:t>∙240 </m:t>
                                </m:r>
                                <m:r>
                                  <a:rPr lang="fr-CA" b="0" i="1" smtClean="0">
                                    <a:latin typeface="Cambria Math" panose="02040503050406030204" pitchFamily="18" charset="0"/>
                                    <a:ea typeface="Cambria Math" panose="02040503050406030204" pitchFamily="18" charset="0"/>
                                  </a:rPr>
                                  <m:t>𝑀𝑃𝑎</m:t>
                                </m:r>
                              </m:den>
                            </m:f>
                          </m:e>
                        </m:d>
                      </m:e>
                      <m:sup>
                        <m:r>
                          <a:rPr lang="fr-CA" b="0" i="1" smtClean="0">
                            <a:latin typeface="Cambria Math" panose="02040503050406030204" pitchFamily="18" charset="0"/>
                          </a:rPr>
                          <m:t>2</m:t>
                        </m:r>
                      </m:sup>
                    </m:sSup>
                    <m:r>
                      <a:rPr lang="fr-CA" b="0" i="1" smtClean="0">
                        <a:latin typeface="Cambria Math" panose="02040503050406030204" pitchFamily="18" charset="0"/>
                      </a:rPr>
                      <m:t>=0,079+0,276=0,355</m:t>
                    </m:r>
                    <m:r>
                      <a:rPr lang="fr-CA" b="0" i="1" smtClean="0">
                        <a:latin typeface="Cambria Math" panose="02040503050406030204" pitchFamily="18" charset="0"/>
                        <a:ea typeface="Cambria Math" panose="02040503050406030204" pitchFamily="18" charset="0"/>
                      </a:rPr>
                      <m:t>≤1∴</m:t>
                    </m:r>
                    <m:r>
                      <a:rPr lang="fr-CA" b="0" i="1" smtClean="0">
                        <a:latin typeface="Cambria Math" panose="02040503050406030204" pitchFamily="18" charset="0"/>
                        <a:ea typeface="Cambria Math" panose="02040503050406030204" pitchFamily="18" charset="0"/>
                      </a:rPr>
                      <m:t>𝑂𝑘</m:t>
                    </m:r>
                  </m:oMath>
                </a14:m>
                <a:r>
                  <a:rPr lang="fr-CA" dirty="0"/>
                  <a:t> </a:t>
                </a:r>
                <a:r>
                  <a:rPr lang="fr-CA" b="1" dirty="0"/>
                  <a:t>[CSA S6:19 17.12.4.1.5]</a:t>
                </a:r>
              </a:p>
              <a:p>
                <a:pPr marL="342900" indent="-342900">
                  <a:lnSpc>
                    <a:spcPct val="120000"/>
                  </a:lnSpc>
                  <a:buFont typeface="Arial" panose="020B0604020202020204" pitchFamily="34" charset="0"/>
                  <a:buChar char="•"/>
                </a:pPr>
                <a:endParaRPr lang="fr-CA" dirty="0"/>
              </a:p>
              <a:p>
                <a:pPr>
                  <a:lnSpc>
                    <a:spcPct val="150000"/>
                  </a:lnSpc>
                </a:pPr>
                <a:r>
                  <a:rPr lang="fr-CA" dirty="0"/>
                  <a:t>La résistance des longerons est adéquate!</a:t>
                </a:r>
              </a:p>
              <a:p>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nvPr>
            </p:nvSpPr>
            <p:spPr>
              <a:xfrm>
                <a:off x="839788" y="1278294"/>
                <a:ext cx="10513982" cy="5066137"/>
              </a:xfrm>
              <a:blipFill>
                <a:blip r:embed="rId6"/>
                <a:stretch>
                  <a:fillRect l="-1218"/>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dirty="0"/>
              <a:t>Étape 3. Résistance des longerons</a:t>
            </a:r>
          </a:p>
        </p:txBody>
      </p:sp>
    </p:spTree>
    <p:extLst>
      <p:ext uri="{BB962C8B-B14F-4D97-AF65-F5344CB8AC3E}">
        <p14:creationId xmlns:p14="http://schemas.microsoft.com/office/powerpoint/2010/main" val="25721803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81</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7" y="1440494"/>
                <a:ext cx="10386255" cy="4915855"/>
              </a:xfrm>
            </p:spPr>
            <p:txBody>
              <a:bodyPr>
                <a:normAutofit fontScale="25000" lnSpcReduction="20000"/>
              </a:bodyPr>
              <a:lstStyle/>
              <a:p>
                <a:pPr>
                  <a:lnSpc>
                    <a:spcPct val="120000"/>
                  </a:lnSpc>
                </a:pPr>
                <a:r>
                  <a:rPr lang="fr-CA" sz="5600" dirty="0"/>
                  <a:t>Les entretoises travaillent en flexion. Elles permettent de transférer les charges provenant du platelage et des longerons vers les poutres principales. De plus, elles font partie du système de rigidité latérale des poutres principales et doivent donc pouvoir reprendre les efforts de flexion nécessaires à stabiliser la corde supérieure.  Elles sont composées de 2 tubes carrés 152 x 152 x 13 l’un par-dessus l’autre et sont soudées ensemble par des soudures longitudinales. Les longerons sont également soudés sur le dessus des entretoises. </a:t>
                </a:r>
              </a:p>
              <a:p>
                <a:pPr>
                  <a:lnSpc>
                    <a:spcPct val="120000"/>
                  </a:lnSpc>
                </a:pPr>
                <a:r>
                  <a:rPr lang="fr-CA" sz="5600" b="1" u="sng" dirty="0"/>
                  <a:t>1 – Résistance en flexion en moment positif</a:t>
                </a:r>
              </a:p>
              <a:p>
                <a:pPr>
                  <a:lnSpc>
                    <a:spcPct val="120000"/>
                  </a:lnSpc>
                </a:pPr>
                <a:r>
                  <a:rPr lang="fr-CA" sz="5600" dirty="0"/>
                  <a:t>Pour faire le calcul de la résistance en flexion, on doit d’abord déterminer la classe de la section en vérifiant le voilement local de la semelle comprimée.</a:t>
                </a:r>
              </a:p>
              <a:p>
                <a:pPr>
                  <a:lnSpc>
                    <a:spcPct val="120000"/>
                  </a:lnSpc>
                </a:pPr>
                <a:r>
                  <a:rPr lang="fr-CA" sz="5600" i="1" u="sng" dirty="0"/>
                  <a:t>1.1 – On détermine l’élancement de la paroi</a:t>
                </a:r>
                <a:endParaRPr lang="fr-CA" sz="5600" dirty="0"/>
              </a:p>
              <a:p>
                <a:pPr>
                  <a:lnSpc>
                    <a:spcPct val="120000"/>
                  </a:lnSpc>
                </a:pPr>
                <a:r>
                  <a:rPr lang="fr-CA" sz="5600" dirty="0"/>
                  <a:t>L’élancement d’une paroi retenue sur 2 rives sous contrainte de compression uniforme en flexion est calculé selon l’article </a:t>
                </a:r>
                <a:r>
                  <a:rPr lang="fr-CA" sz="5600" b="1" dirty="0"/>
                  <a:t>[CSA S6:19 17.9.1.2.3]</a:t>
                </a:r>
                <a:r>
                  <a:rPr lang="fr-CA" sz="5600" dirty="0"/>
                  <a:t>. Dans notre cas, les âmes sont retenues au centre, ce qui va augmenter la résistance des parois. Pour simplifier le calcul, on néglige cette retenue dans le calcul.</a:t>
                </a:r>
              </a:p>
              <a:p>
                <a:pPr marL="285750" indent="-285750">
                  <a:lnSpc>
                    <a:spcPct val="120000"/>
                  </a:lnSpc>
                  <a:buFont typeface="Arial" panose="020B0604020202020204" pitchFamily="34" charset="0"/>
                  <a:buChar char="•"/>
                </a:pPr>
                <a14:m>
                  <m:oMath xmlns:m="http://schemas.openxmlformats.org/officeDocument/2006/math">
                    <m:r>
                      <a:rPr lang="fr-CA" sz="5600" i="1" smtClean="0">
                        <a:latin typeface="Cambria Math" panose="02040503050406030204" pitchFamily="18" charset="0"/>
                        <a:ea typeface="Cambria Math" panose="02040503050406030204" pitchFamily="18" charset="0"/>
                      </a:rPr>
                      <m:t>𝜆</m:t>
                    </m:r>
                    <m:r>
                      <a:rPr lang="fr-CA" sz="5600" b="0" i="1" smtClean="0">
                        <a:latin typeface="Cambria Math" panose="02040503050406030204" pitchFamily="18" charset="0"/>
                        <a:ea typeface="Cambria Math" panose="02040503050406030204" pitchFamily="18" charset="0"/>
                      </a:rPr>
                      <m:t>=</m:t>
                    </m:r>
                    <m:f>
                      <m:fPr>
                        <m:ctrlPr>
                          <a:rPr lang="fr-CA" sz="5600" b="0" i="1" smtClean="0">
                            <a:latin typeface="Cambria Math" panose="02040503050406030204" pitchFamily="18" charset="0"/>
                            <a:ea typeface="Cambria Math" panose="02040503050406030204" pitchFamily="18" charset="0"/>
                          </a:rPr>
                        </m:ctrlPr>
                      </m:fPr>
                      <m:num>
                        <m:r>
                          <a:rPr lang="fr-CA" sz="5600" b="0" i="1" smtClean="0">
                            <a:latin typeface="Cambria Math" panose="02040503050406030204" pitchFamily="18" charset="0"/>
                            <a:ea typeface="Cambria Math" panose="02040503050406030204" pitchFamily="18" charset="0"/>
                          </a:rPr>
                          <m:t>𝑚𝑏</m:t>
                        </m:r>
                      </m:num>
                      <m:den>
                        <m:r>
                          <a:rPr lang="fr-CA" sz="5600" b="0" i="1" smtClean="0">
                            <a:latin typeface="Cambria Math" panose="02040503050406030204" pitchFamily="18" charset="0"/>
                            <a:ea typeface="Cambria Math" panose="02040503050406030204" pitchFamily="18" charset="0"/>
                          </a:rPr>
                          <m:t>𝑡</m:t>
                        </m:r>
                      </m:den>
                    </m:f>
                  </m:oMath>
                </a14:m>
                <a:r>
                  <a:rPr lang="fr-CA" sz="5600" dirty="0"/>
                  <a:t> où </a:t>
                </a:r>
                <a14:m>
                  <m:oMath xmlns:m="http://schemas.openxmlformats.org/officeDocument/2006/math">
                    <m:r>
                      <a:rPr lang="fr-CA" sz="5600" b="0" i="1" smtClean="0">
                        <a:latin typeface="Cambria Math" panose="02040503050406030204" pitchFamily="18" charset="0"/>
                      </a:rPr>
                      <m:t>𝑚</m:t>
                    </m:r>
                    <m:r>
                      <a:rPr lang="fr-CA" sz="5600" b="0" i="1" smtClean="0">
                        <a:latin typeface="Cambria Math" panose="02040503050406030204" pitchFamily="18" charset="0"/>
                      </a:rPr>
                      <m:t>=1,25+</m:t>
                    </m:r>
                    <m:f>
                      <m:fPr>
                        <m:ctrlPr>
                          <a:rPr lang="fr-CA" sz="5600" b="0" i="1" smtClean="0">
                            <a:latin typeface="Cambria Math" panose="02040503050406030204" pitchFamily="18" charset="0"/>
                          </a:rPr>
                        </m:ctrlPr>
                      </m:fPr>
                      <m:num>
                        <m:r>
                          <a:rPr lang="fr-CA" sz="5600" b="0" i="1" smtClean="0">
                            <a:solidFill>
                              <a:schemeClr val="accent1"/>
                            </a:solidFill>
                            <a:latin typeface="Cambria Math" panose="02040503050406030204" pitchFamily="18" charset="0"/>
                          </a:rPr>
                          <m:t>0,2</m:t>
                        </m:r>
                        <m:d>
                          <m:dPr>
                            <m:ctrlPr>
                              <a:rPr lang="fr-CA" sz="5600" b="0" i="1" smtClean="0">
                                <a:latin typeface="Cambria Math" panose="02040503050406030204" pitchFamily="18" charset="0"/>
                              </a:rPr>
                            </m:ctrlPr>
                          </m:dPr>
                          <m:e>
                            <m:f>
                              <m:fPr>
                                <m:type m:val="lin"/>
                                <m:ctrlPr>
                                  <a:rPr lang="fr-CA" sz="5600" b="0" i="1" smtClean="0">
                                    <a:latin typeface="Cambria Math" panose="02040503050406030204" pitchFamily="18" charset="0"/>
                                  </a:rPr>
                                </m:ctrlPr>
                              </m:fPr>
                              <m:num>
                                <m:r>
                                  <a:rPr lang="fr-CA" sz="5600" b="0" i="1" smtClean="0">
                                    <a:latin typeface="Cambria Math" panose="02040503050406030204" pitchFamily="18" charset="0"/>
                                  </a:rPr>
                                  <m:t>𝑎</m:t>
                                </m:r>
                              </m:num>
                              <m:den>
                                <m:r>
                                  <a:rPr lang="fr-CA" sz="5600" b="0" i="1" smtClean="0">
                                    <a:latin typeface="Cambria Math" panose="02040503050406030204" pitchFamily="18" charset="0"/>
                                  </a:rPr>
                                  <m:t>𝑤</m:t>
                                </m:r>
                              </m:den>
                            </m:f>
                          </m:e>
                        </m:d>
                      </m:num>
                      <m:den>
                        <m:d>
                          <m:dPr>
                            <m:ctrlPr>
                              <a:rPr lang="fr-CA" sz="5600" b="0" i="1" smtClean="0">
                                <a:latin typeface="Cambria Math" panose="02040503050406030204" pitchFamily="18" charset="0"/>
                              </a:rPr>
                            </m:ctrlPr>
                          </m:dPr>
                          <m:e>
                            <m:f>
                              <m:fPr>
                                <m:type m:val="lin"/>
                                <m:ctrlPr>
                                  <a:rPr lang="fr-CA" sz="5600" b="0" i="1" smtClean="0">
                                    <a:latin typeface="Cambria Math" panose="02040503050406030204" pitchFamily="18" charset="0"/>
                                  </a:rPr>
                                </m:ctrlPr>
                              </m:fPr>
                              <m:num>
                                <m:r>
                                  <a:rPr lang="fr-CA" sz="5600" b="0" i="1" smtClean="0">
                                    <a:latin typeface="Cambria Math" panose="02040503050406030204" pitchFamily="18" charset="0"/>
                                  </a:rPr>
                                  <m:t>𝑏</m:t>
                                </m:r>
                              </m:num>
                              <m:den>
                                <m:r>
                                  <a:rPr lang="fr-CA" sz="5600" b="0" i="1" smtClean="0">
                                    <a:latin typeface="Cambria Math" panose="02040503050406030204" pitchFamily="18" charset="0"/>
                                  </a:rPr>
                                  <m:t>𝑡</m:t>
                                </m:r>
                              </m:den>
                            </m:f>
                          </m:e>
                        </m:d>
                      </m:den>
                    </m:f>
                    <m:r>
                      <a:rPr lang="fr-CA" sz="5600" b="0" i="1" smtClean="0">
                        <a:latin typeface="Cambria Math" panose="02040503050406030204" pitchFamily="18" charset="0"/>
                        <a:ea typeface="Cambria Math" panose="02040503050406030204" pitchFamily="18" charset="0"/>
                      </a:rPr>
                      <m:t>≤1,65</m:t>
                    </m:r>
                  </m:oMath>
                </a14:m>
                <a:r>
                  <a:rPr lang="fr-CA" sz="5600" dirty="0"/>
                  <a:t> Lorsque 2,5 b/t </a:t>
                </a:r>
                <a:r>
                  <a:rPr lang="fr-CA" sz="5600" dirty="0">
                    <a:latin typeface="Calibri" panose="020F0502020204030204" pitchFamily="34" charset="0"/>
                    <a:cs typeface="Calibri" panose="020F0502020204030204" pitchFamily="34" charset="0"/>
                  </a:rPr>
                  <a:t>≥ </a:t>
                </a:r>
                <a:r>
                  <a:rPr lang="fr-CA" sz="5600" dirty="0"/>
                  <a:t>a/w (semelle d’une pièce fléchie retenue sur 2 bords)</a:t>
                </a:r>
              </a:p>
              <a:p>
                <a:pPr>
                  <a:lnSpc>
                    <a:spcPct val="120000"/>
                  </a:lnSpc>
                </a:pPr>
                <a:r>
                  <a:rPr lang="fr-CA" sz="5600" dirty="0"/>
                  <a:t>Les dimensions suivantes sont utilisées pour calculer l’élancement de la paroi comprimée </a:t>
                </a:r>
                <a:r>
                  <a:rPr lang="fr-CA" sz="5600" b="1" dirty="0"/>
                  <a:t>[CSA S6:19 Figure 17.1] </a:t>
                </a:r>
                <a:endParaRPr lang="fr-CA" sz="5600" dirty="0"/>
              </a:p>
              <a:p>
                <a:pPr marL="285750" indent="-285750">
                  <a:lnSpc>
                    <a:spcPct val="120000"/>
                  </a:lnSpc>
                  <a:buFont typeface="Arial" panose="020B0604020202020204" pitchFamily="34" charset="0"/>
                  <a:buChar char="•"/>
                </a:pPr>
                <a:r>
                  <a:rPr lang="fr-CA" sz="5600" dirty="0"/>
                  <a:t>b = 152,4 mm – 12,7 mm = 139,7 mm; a= 304,8 mm – 12,7 mm = 292,1 mm</a:t>
                </a:r>
              </a:p>
              <a:p>
                <a:pPr marL="285750" indent="-285750">
                  <a:lnSpc>
                    <a:spcPct val="120000"/>
                  </a:lnSpc>
                  <a:buFont typeface="Arial" panose="020B0604020202020204" pitchFamily="34" charset="0"/>
                  <a:buChar char="•"/>
                </a:pPr>
                <a:r>
                  <a:rPr lang="fr-CA" sz="5600" dirty="0"/>
                  <a:t>t = w = 12,7 mm</a:t>
                </a:r>
              </a:p>
              <a:p>
                <a:pPr marL="285750" indent="-285750">
                  <a:lnSpc>
                    <a:spcPct val="120000"/>
                  </a:lnSpc>
                  <a:buFont typeface="Arial" panose="020B0604020202020204" pitchFamily="34" charset="0"/>
                  <a:buChar char="•"/>
                </a:pPr>
                <a:r>
                  <a:rPr lang="fr-CA" sz="5600" dirty="0"/>
                  <a:t>b/t = 139,7 mm / 12,7 mm = 11; a/w = 292,1 mm / 12,7 mm =23</a:t>
                </a:r>
              </a:p>
              <a:p>
                <a:pPr marL="285750" indent="-285750">
                  <a:lnSpc>
                    <a:spcPct val="120000"/>
                  </a:lnSpc>
                  <a:buFont typeface="Arial" panose="020B0604020202020204" pitchFamily="34" charset="0"/>
                  <a:buChar char="•"/>
                </a:pPr>
                <a:r>
                  <a:rPr lang="fr-CA" sz="5600" dirty="0"/>
                  <a:t>m=1,25 + 0,2 (23/11)=1,67 &lt;1,65</a:t>
                </a:r>
              </a:p>
              <a:p>
                <a:pPr marL="285750" indent="-285750">
                  <a:lnSpc>
                    <a:spcPct val="120000"/>
                  </a:lnSpc>
                  <a:buFont typeface="Arial" panose="020B0604020202020204" pitchFamily="34" charset="0"/>
                  <a:buChar char="•"/>
                </a:pPr>
                <a14:m>
                  <m:oMath xmlns:m="http://schemas.openxmlformats.org/officeDocument/2006/math">
                    <m:r>
                      <a:rPr lang="fr-CA" sz="5600" i="1" smtClean="0">
                        <a:latin typeface="Cambria Math" panose="02040503050406030204" pitchFamily="18" charset="0"/>
                        <a:ea typeface="Cambria Math" panose="02040503050406030204" pitchFamily="18" charset="0"/>
                      </a:rPr>
                      <m:t>𝜆</m:t>
                    </m:r>
                    <m:r>
                      <a:rPr lang="fr-CA" sz="5600" b="0" i="1" smtClean="0">
                        <a:latin typeface="Cambria Math" panose="02040503050406030204" pitchFamily="18" charset="0"/>
                        <a:ea typeface="Cambria Math" panose="02040503050406030204" pitchFamily="18" charset="0"/>
                      </a:rPr>
                      <m:t>=1,65∙11=18,15</m:t>
                    </m:r>
                  </m:oMath>
                </a14:m>
                <a:r>
                  <a:rPr lang="fr-CA" sz="5600" dirty="0"/>
                  <a:t> </a:t>
                </a:r>
              </a:p>
              <a:p>
                <a:pPr marL="285750" indent="-285750">
                  <a:lnSpc>
                    <a:spcPct val="100000"/>
                  </a:lnSpc>
                  <a:buFont typeface="Arial" panose="020B0604020202020204" pitchFamily="34" charset="0"/>
                  <a:buChar char="•"/>
                </a:pPr>
                <a:endParaRPr lang="fr-CA" dirty="0"/>
              </a:p>
              <a:p>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7" y="1440494"/>
                <a:ext cx="10386255" cy="4915855"/>
              </a:xfrm>
              <a:blipFill>
                <a:blip r:embed="rId7"/>
                <a:stretch>
                  <a:fillRect l="-1056" t="-1115" r="-176" b="-2354"/>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dirty="0"/>
              <a:t>Étape 3. Résistance des entretoises</a:t>
            </a:r>
          </a:p>
        </p:txBody>
      </p:sp>
    </p:spTree>
    <p:extLst>
      <p:ext uri="{BB962C8B-B14F-4D97-AF65-F5344CB8AC3E}">
        <p14:creationId xmlns:p14="http://schemas.microsoft.com/office/powerpoint/2010/main" val="33684822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82</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normAutofit lnSpcReduction="10000"/>
              </a:bodyPr>
              <a:lstStyle/>
              <a:p>
                <a:pPr>
                  <a:lnSpc>
                    <a:spcPct val="110000"/>
                  </a:lnSpc>
                </a:pPr>
                <a:r>
                  <a:rPr lang="fr-CA" i="1" u="sng" dirty="0"/>
                  <a:t>1.2 - On détermine la contrainte limite pour la paroi</a:t>
                </a:r>
                <a:endParaRPr lang="fr-CA" dirty="0"/>
              </a:p>
              <a:p>
                <a:r>
                  <a:rPr lang="fr-CA" dirty="0"/>
                  <a:t>Peu importe s’il y a présence de soudure dans la paroi, tel qu’indiqué à l’article </a:t>
                </a:r>
                <a:r>
                  <a:rPr lang="fr-CA" b="1" dirty="0"/>
                  <a:t>[CSA S6:19 17.9.1.2.1]</a:t>
                </a:r>
                <a:r>
                  <a:rPr lang="fr-CA" dirty="0"/>
                  <a:t>, on utilise F</a:t>
                </a:r>
                <a:r>
                  <a:rPr lang="fr-CA" baseline="-25000" dirty="0"/>
                  <a:t>0</a:t>
                </a:r>
                <a:r>
                  <a:rPr lang="fr-CA" dirty="0"/>
                  <a:t>=F</a:t>
                </a:r>
                <a:r>
                  <a:rPr lang="fr-CA" baseline="-25000" dirty="0"/>
                  <a:t>y</a:t>
                </a:r>
                <a:r>
                  <a:rPr lang="fr-CA" dirty="0"/>
                  <a:t> pour déterminer la contrainte de voilement local des parois. Les soudures sont prises en compte ultérieurement.</a:t>
                </a:r>
              </a:p>
              <a:p>
                <a:r>
                  <a:rPr lang="fr-CA" i="1" u="sng" dirty="0"/>
                  <a:t>1.3 - On détermine l’élancement normalisé</a:t>
                </a:r>
              </a:p>
              <a:p>
                <a:r>
                  <a:rPr lang="fr-CA" dirty="0"/>
                  <a:t>L’élancement normalisé est déterminé selon l’article </a:t>
                </a:r>
                <a:r>
                  <a:rPr lang="fr-CA" b="1" dirty="0"/>
                  <a:t>[CSA S6:19 17.11.2.1] </a:t>
                </a:r>
                <a:r>
                  <a:rPr lang="fr-CA" dirty="0"/>
                  <a:t>avec </a:t>
                </a:r>
              </a:p>
              <a:p>
                <a:pPr marL="285750" indent="-285750">
                  <a:lnSpc>
                    <a:spcPct val="100000"/>
                  </a:lnSpc>
                  <a:buFont typeface="Arial" panose="020B0604020202020204" pitchFamily="34" charset="0"/>
                  <a:buChar char="•"/>
                </a:pPr>
                <a14:m>
                  <m:oMath xmlns:m="http://schemas.openxmlformats.org/officeDocument/2006/math">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𝜆</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num>
                          <m:den>
                            <m:r>
                              <a:rPr lang="fr-CA" b="0" i="1" smtClean="0">
                                <a:latin typeface="Cambria Math" panose="02040503050406030204" pitchFamily="18" charset="0"/>
                              </a:rPr>
                              <m:t>𝐸</m:t>
                            </m:r>
                          </m:den>
                        </m:f>
                      </m:e>
                    </m:rad>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18,15</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r>
                              <a:rPr lang="fr-CA" b="0" i="1" smtClean="0">
                                <a:latin typeface="Cambria Math" panose="02040503050406030204" pitchFamily="18" charset="0"/>
                              </a:rPr>
                              <m:t>240 </m:t>
                            </m:r>
                            <m:r>
                              <a:rPr lang="fr-CA" b="0" i="1" smtClean="0">
                                <a:latin typeface="Cambria Math" panose="02040503050406030204" pitchFamily="18" charset="0"/>
                              </a:rPr>
                              <m:t>𝑀𝑃𝑎</m:t>
                            </m:r>
                          </m:num>
                          <m:den>
                            <m:r>
                              <a:rPr lang="fr-CA" b="0" i="1" smtClean="0">
                                <a:latin typeface="Cambria Math" panose="02040503050406030204" pitchFamily="18" charset="0"/>
                              </a:rPr>
                              <m:t>70000 </m:t>
                            </m:r>
                            <m:r>
                              <a:rPr lang="fr-CA" b="0" i="1" smtClean="0">
                                <a:latin typeface="Cambria Math" panose="02040503050406030204" pitchFamily="18" charset="0"/>
                              </a:rPr>
                              <m:t>𝑀𝑃𝑎</m:t>
                            </m:r>
                          </m:den>
                        </m:f>
                      </m:e>
                    </m:rad>
                    <m:r>
                      <a:rPr lang="fr-CA" b="0" i="1" smtClean="0">
                        <a:latin typeface="Cambria Math" panose="02040503050406030204" pitchFamily="18" charset="0"/>
                      </a:rPr>
                      <m:t>=0,338</m:t>
                    </m:r>
                  </m:oMath>
                </a14:m>
                <a:r>
                  <a:rPr lang="fr-CA" dirty="0"/>
                  <a:t> &gt; 0,3 classe 2</a:t>
                </a:r>
              </a:p>
              <a:p>
                <a:pPr>
                  <a:lnSpc>
                    <a:spcPct val="100000"/>
                  </a:lnSpc>
                </a:pPr>
                <a:r>
                  <a:rPr lang="fr-CA" i="1" u="sng" dirty="0"/>
                  <a:t>1.4 – On détermine la contrainte de voilement normalisée</a:t>
                </a:r>
              </a:p>
              <a:p>
                <a:pPr>
                  <a:lnSpc>
                    <a:spcPct val="100000"/>
                  </a:lnSpc>
                </a:pPr>
                <a:r>
                  <a:rPr lang="fr-CA" dirty="0"/>
                  <a:t>La contrainte de voilement normalisée est déterminée selon l’article </a:t>
                </a:r>
                <a:r>
                  <a:rPr lang="fr-CA" b="1" dirty="0"/>
                  <a:t>[CSA S6:19 17.11.2.3] </a:t>
                </a:r>
                <a:r>
                  <a:rPr lang="fr-CA" dirty="0"/>
                  <a:t>avec</a:t>
                </a:r>
              </a:p>
              <a:p>
                <a:pPr marL="285750" indent="-285750">
                  <a:lnSpc>
                    <a:spcPct val="100000"/>
                  </a:lnSpc>
                  <a:buFont typeface="Arial" panose="020B0604020202020204" pitchFamily="34" charset="0"/>
                  <a:buChar char="•"/>
                </a:pPr>
                <a:r>
                  <a:rPr lang="fr-CA" dirty="0"/>
                  <a:t>a = 0,2 pour les alliages avec traitement T5 à T10 non soudés</a:t>
                </a:r>
              </a:p>
              <a:p>
                <a:pPr marL="285750" indent="-285750">
                  <a:lnSpc>
                    <a:spcPct val="100000"/>
                  </a:lnSpc>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e>
                      <m:sub>
                        <m:r>
                          <a:rPr lang="fr-CA" b="0" i="1" smtClean="0">
                            <a:latin typeface="Cambria Math" panose="02040503050406030204" pitchFamily="18" charset="0"/>
                          </a:rPr>
                          <m:t>0</m:t>
                        </m:r>
                      </m:sub>
                    </m:sSub>
                  </m:oMath>
                </a14:m>
                <a:r>
                  <a:rPr lang="fr-CA" dirty="0"/>
                  <a:t>=0,5 pour les parois </a:t>
                </a:r>
              </a:p>
              <a:p>
                <a:r>
                  <a:rPr lang="fr-CA" dirty="0"/>
                  <a:t>Puisque </a:t>
                </a:r>
                <a14:m>
                  <m:oMath xmlns:m="http://schemas.openxmlformats.org/officeDocument/2006/math">
                    <m:acc>
                      <m:accPr>
                        <m:chr m:val="̅"/>
                        <m:ctrlPr>
                          <a:rPr lang="fr-CA" i="1">
                            <a:latin typeface="Cambria Math" panose="02040503050406030204" pitchFamily="18" charset="0"/>
                          </a:rPr>
                        </m:ctrlPr>
                      </m:accPr>
                      <m:e>
                        <m:r>
                          <a:rPr lang="fr-CA" i="1">
                            <a:latin typeface="Cambria Math" panose="02040503050406030204" pitchFamily="18" charset="0"/>
                            <a:ea typeface="Cambria Math" panose="02040503050406030204" pitchFamily="18" charset="0"/>
                          </a:rPr>
                          <m:t>𝜆</m:t>
                        </m:r>
                      </m:e>
                    </m:acc>
                    <m:r>
                      <a:rPr lang="fr-CA" i="1">
                        <a:latin typeface="Cambria Math" panose="02040503050406030204" pitchFamily="18" charset="0"/>
                        <a:ea typeface="Cambria Math" panose="02040503050406030204" pitchFamily="18" charset="0"/>
                      </a:rPr>
                      <m:t>≤</m:t>
                    </m:r>
                    <m:sSub>
                      <m:sSubPr>
                        <m:ctrlPr>
                          <a:rPr lang="fr-CA" i="1">
                            <a:latin typeface="Cambria Math" panose="02040503050406030204" pitchFamily="18" charset="0"/>
                            <a:ea typeface="Cambria Math" panose="02040503050406030204" pitchFamily="18" charset="0"/>
                          </a:rPr>
                        </m:ctrlPr>
                      </m:sSubPr>
                      <m:e>
                        <m:acc>
                          <m:accPr>
                            <m:chr m:val="̅"/>
                            <m:ctrlPr>
                              <a:rPr lang="fr-CA" i="1">
                                <a:latin typeface="Cambria Math" panose="02040503050406030204" pitchFamily="18" charset="0"/>
                                <a:ea typeface="Cambria Math" panose="02040503050406030204" pitchFamily="18" charset="0"/>
                              </a:rPr>
                            </m:ctrlPr>
                          </m:accPr>
                          <m:e>
                            <m:r>
                              <a:rPr lang="fr-CA" i="1">
                                <a:latin typeface="Cambria Math" panose="02040503050406030204" pitchFamily="18" charset="0"/>
                                <a:ea typeface="Cambria Math" panose="02040503050406030204" pitchFamily="18" charset="0"/>
                              </a:rPr>
                              <m:t>𝜆</m:t>
                            </m:r>
                          </m:e>
                        </m:acc>
                      </m:e>
                      <m:sub>
                        <m:r>
                          <a:rPr lang="fr-CA" i="1">
                            <a:latin typeface="Cambria Math" panose="02040503050406030204" pitchFamily="18" charset="0"/>
                            <a:ea typeface="Cambria Math" panose="02040503050406030204" pitchFamily="18" charset="0"/>
                          </a:rPr>
                          <m:t>0</m:t>
                        </m:r>
                      </m:sub>
                    </m:sSub>
                  </m:oMath>
                </a14:m>
                <a:r>
                  <a:rPr lang="fr-CA" dirty="0"/>
                  <a:t>, il n’y aura pas de voilement local de la paroi avant d’atteindre Fy. Cependant, la paroi va voiler avant d’atteindre Fu, puisque </a:t>
                </a:r>
                <a14:m>
                  <m:oMath xmlns:m="http://schemas.openxmlformats.org/officeDocument/2006/math">
                    <m:acc>
                      <m:accPr>
                        <m:chr m:val="̅"/>
                        <m:ctrlPr>
                          <a:rPr lang="fr-CA" i="1">
                            <a:latin typeface="Cambria Math" panose="02040503050406030204" pitchFamily="18" charset="0"/>
                          </a:rPr>
                        </m:ctrlPr>
                      </m:accPr>
                      <m:e>
                        <m:r>
                          <a:rPr lang="fr-CA" i="1">
                            <a:latin typeface="Cambria Math" panose="02040503050406030204" pitchFamily="18" charset="0"/>
                            <a:ea typeface="Cambria Math" panose="02040503050406030204" pitchFamily="18" charset="0"/>
                          </a:rPr>
                          <m:t>𝜆</m:t>
                        </m:r>
                      </m:e>
                    </m:acc>
                    <m:r>
                      <a:rPr lang="fr-CA" b="0" i="1" smtClean="0">
                        <a:latin typeface="Cambria Math" panose="02040503050406030204" pitchFamily="18" charset="0"/>
                        <a:ea typeface="Cambria Math" panose="02040503050406030204" pitchFamily="18" charset="0"/>
                      </a:rPr>
                      <m:t>&gt;</m:t>
                    </m:r>
                    <m:r>
                      <a:rPr lang="fr-CA" b="0" i="0" smtClean="0">
                        <a:latin typeface="Cambria Math" panose="02040503050406030204" pitchFamily="18" charset="0"/>
                        <a:ea typeface="Cambria Math" panose="02040503050406030204" pitchFamily="18" charset="0"/>
                      </a:rPr>
                      <m:t>0,3 (</m:t>
                    </m:r>
                    <m:r>
                      <m:rPr>
                        <m:sty m:val="p"/>
                      </m:rPr>
                      <a:rPr lang="fr-CA" b="0" i="0" smtClean="0">
                        <a:latin typeface="Cambria Math" panose="02040503050406030204" pitchFamily="18" charset="0"/>
                        <a:ea typeface="Cambria Math" panose="02040503050406030204" pitchFamily="18" charset="0"/>
                      </a:rPr>
                      <m:t>classe</m:t>
                    </m:r>
                    <m:r>
                      <a:rPr lang="fr-CA" b="0" i="0" smtClean="0">
                        <a:latin typeface="Cambria Math" panose="02040503050406030204" pitchFamily="18" charset="0"/>
                        <a:ea typeface="Cambria Math" panose="02040503050406030204" pitchFamily="18" charset="0"/>
                      </a:rPr>
                      <m:t> 2)</m:t>
                    </m:r>
                  </m:oMath>
                </a14:m>
                <a:endParaRPr lang="fr-CA" dirty="0"/>
              </a:p>
              <a:p>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7"/>
                </p:custDataLst>
              </p:nvPr>
            </p:nvSpPr>
            <p:spPr>
              <a:blipFill>
                <a:blip r:embed="rId8"/>
                <a:stretch>
                  <a:fillRect l="-1218" t="-1659" r="-406"/>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dirty="0"/>
              <a:t>Étape 3. Résistance des entretoises</a:t>
            </a:r>
          </a:p>
        </p:txBody>
      </p:sp>
      <p:sp>
        <p:nvSpPr>
          <p:cNvPr id="6" name="ZoneTexte 5">
            <a:extLst>
              <a:ext uri="{FF2B5EF4-FFF2-40B4-BE49-F238E27FC236}">
                <a16:creationId xmlns:a16="http://schemas.microsoft.com/office/drawing/2014/main" id="{37DF5D62-F984-168B-3B72-2474642F06D0}"/>
              </a:ext>
            </a:extLst>
          </p:cNvPr>
          <p:cNvSpPr txBox="1"/>
          <p:nvPr>
            <p:custDataLst>
              <p:tags r:id="rId5"/>
            </p:custDataLst>
          </p:nvPr>
        </p:nvSpPr>
        <p:spPr>
          <a:xfrm>
            <a:off x="8395996" y="4187792"/>
            <a:ext cx="3528526" cy="553998"/>
          </a:xfrm>
          <a:prstGeom prst="rect">
            <a:avLst/>
          </a:prstGeom>
          <a:noFill/>
        </p:spPr>
        <p:txBody>
          <a:bodyPr wrap="square" rtlCol="0">
            <a:spAutoFit/>
          </a:bodyPr>
          <a:lstStyle/>
          <a:p>
            <a:r>
              <a:rPr lang="fr-CA" sz="1500" dirty="0">
                <a:latin typeface="Univers Condensed Light" panose="020B0306020202040204" pitchFamily="34" charset="0"/>
              </a:rPr>
              <a:t>La contrainte pourra atteindre Fy sans voilement local, mais ne pourra pas atteindre Fu.</a:t>
            </a:r>
          </a:p>
        </p:txBody>
      </p:sp>
    </p:spTree>
    <p:extLst>
      <p:ext uri="{BB962C8B-B14F-4D97-AF65-F5344CB8AC3E}">
        <p14:creationId xmlns:p14="http://schemas.microsoft.com/office/powerpoint/2010/main" val="18006056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83</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2"/>
                <a:ext cx="10513982" cy="4439719"/>
              </a:xfrm>
            </p:spPr>
            <p:txBody>
              <a:bodyPr>
                <a:normAutofit lnSpcReduction="10000"/>
              </a:bodyPr>
              <a:lstStyle/>
              <a:p>
                <a:r>
                  <a:rPr lang="fr-CA" b="1" u="sng" dirty="0"/>
                  <a:t>2- On prend en compte l’effet des soudures</a:t>
                </a:r>
              </a:p>
              <a:p>
                <a:r>
                  <a:rPr lang="fr-CA" dirty="0"/>
                  <a:t>Les longerons sont soudés aux entretoises par une soudure transversale à la semelle supérieure des entretoises, et les 2 profilés carrés sont assemblés par 2 soudures longitudinales. On doit donc déterminer l’épaisseur effective des parois pour chaque soudure.</a:t>
                </a:r>
              </a:p>
              <a:p>
                <a:r>
                  <a:rPr lang="fr-CA" dirty="0"/>
                  <a:t>À la fibre supérieure, puisque que c, la distance entre l’axe neutre et la fibre extrême, est égale à y, la distance entre l’axe neutre et la soudure, l’épaisseur effective des parois dans la ZAT </a:t>
                </a:r>
                <a:r>
                  <a:rPr lang="fr-CA" b="1" dirty="0"/>
                  <a:t>[CSA S6:19 17.8.3.2.2] </a:t>
                </a:r>
                <a:r>
                  <a:rPr lang="fr-CA" dirty="0"/>
                  <a:t>est :</a:t>
                </a:r>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𝑡</m:t>
                        </m:r>
                      </m:e>
                      <m:sub>
                        <m:r>
                          <a:rPr lang="fr-CA" b="0" i="1" smtClean="0">
                            <a:latin typeface="Cambria Math" panose="02040503050406030204" pitchFamily="18" charset="0"/>
                          </a:rPr>
                          <m:t>𝑚</m:t>
                        </m:r>
                      </m:sub>
                    </m:sSub>
                    <m:r>
                      <a:rPr lang="fr-CA" b="0" i="1" smtClean="0">
                        <a:latin typeface="Cambria Math" panose="02040503050406030204" pitchFamily="18" charset="0"/>
                      </a:rPr>
                      <m:t>=</m:t>
                    </m:r>
                    <m:r>
                      <a:rPr lang="fr-CA" b="0" i="1" smtClean="0">
                        <a:latin typeface="Cambria Math" panose="02040503050406030204" pitchFamily="18" charset="0"/>
                      </a:rPr>
                      <m:t>𝑡</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𝑤𝑦</m:t>
                                </m:r>
                              </m:sub>
                            </m:sSub>
                          </m:num>
                          <m:den>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𝑦</m:t>
                                </m:r>
                              </m:sub>
                            </m:sSub>
                          </m:den>
                        </m:f>
                      </m:e>
                    </m:d>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𝑐</m:t>
                            </m:r>
                          </m:num>
                          <m:den>
                            <m:r>
                              <a:rPr lang="fr-CA" b="0" i="1" smtClean="0">
                                <a:latin typeface="Cambria Math" panose="02040503050406030204" pitchFamily="18" charset="0"/>
                              </a:rPr>
                              <m:t>𝑦</m:t>
                            </m:r>
                          </m:den>
                        </m:f>
                      </m:e>
                    </m:d>
                    <m:r>
                      <a:rPr lang="fr-CA" b="0" i="1" smtClean="0">
                        <a:latin typeface="Cambria Math" panose="02040503050406030204" pitchFamily="18" charset="0"/>
                      </a:rPr>
                      <m:t>=12,7 </m:t>
                    </m:r>
                    <m:r>
                      <a:rPr lang="fr-CA" b="0" i="1" smtClean="0">
                        <a:latin typeface="Cambria Math" panose="02040503050406030204" pitchFamily="18" charset="0"/>
                      </a:rPr>
                      <m:t>𝑚𝑚</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105 </m:t>
                            </m:r>
                            <m:r>
                              <a:rPr lang="fr-CA" b="0" i="1" smtClean="0">
                                <a:latin typeface="Cambria Math" panose="02040503050406030204" pitchFamily="18" charset="0"/>
                              </a:rPr>
                              <m:t>𝑀𝑃𝑎</m:t>
                            </m:r>
                          </m:num>
                          <m:den>
                            <m:r>
                              <a:rPr lang="fr-CA" b="0" i="1" smtClean="0">
                                <a:latin typeface="Cambria Math" panose="02040503050406030204" pitchFamily="18" charset="0"/>
                              </a:rPr>
                              <m:t>240 </m:t>
                            </m:r>
                            <m:r>
                              <a:rPr lang="fr-CA" b="0" i="1" smtClean="0">
                                <a:latin typeface="Cambria Math" panose="02040503050406030204" pitchFamily="18" charset="0"/>
                              </a:rPr>
                              <m:t>𝑀𝑃𝑎</m:t>
                            </m:r>
                          </m:den>
                        </m:f>
                      </m:e>
                    </m:d>
                    <m:d>
                      <m:dPr>
                        <m:ctrlPr>
                          <a:rPr lang="fr-CA" b="0" i="1" smtClean="0">
                            <a:latin typeface="Cambria Math" panose="02040503050406030204" pitchFamily="18" charset="0"/>
                          </a:rPr>
                        </m:ctrlPr>
                      </m:dPr>
                      <m:e>
                        <m:r>
                          <a:rPr lang="fr-CA" b="0" i="1" smtClean="0">
                            <a:latin typeface="Cambria Math" panose="02040503050406030204" pitchFamily="18" charset="0"/>
                          </a:rPr>
                          <m:t>1</m:t>
                        </m:r>
                      </m:e>
                    </m:d>
                    <m:r>
                      <a:rPr lang="fr-CA" b="0" i="1" smtClean="0">
                        <a:latin typeface="Cambria Math" panose="02040503050406030204" pitchFamily="18" charset="0"/>
                      </a:rPr>
                      <m:t>=5,556 </m:t>
                    </m:r>
                    <m:r>
                      <a:rPr lang="fr-CA" b="0" i="1" smtClean="0">
                        <a:latin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𝑡</m:t>
                    </m:r>
                    <m:r>
                      <a:rPr lang="fr-CA" b="0" i="1" smtClean="0">
                        <a:latin typeface="Cambria Math" panose="02040503050406030204" pitchFamily="18" charset="0"/>
                        <a:ea typeface="Cambria Math" panose="02040503050406030204" pitchFamily="18" charset="0"/>
                      </a:rPr>
                      <m:t>=12,7 </m:t>
                    </m:r>
                    <m:r>
                      <a:rPr lang="fr-CA" b="0" i="1" smtClean="0">
                        <a:latin typeface="Cambria Math" panose="02040503050406030204" pitchFamily="18" charset="0"/>
                        <a:ea typeface="Cambria Math" panose="02040503050406030204" pitchFamily="18" charset="0"/>
                      </a:rPr>
                      <m:t>𝑚𝑚</m:t>
                    </m:r>
                  </m:oMath>
                </a14:m>
                <a:r>
                  <a:rPr lang="fr-CA" dirty="0"/>
                  <a:t> </a:t>
                </a:r>
              </a:p>
              <a:p>
                <a:r>
                  <a:rPr lang="fr-CA" dirty="0"/>
                  <a:t>Les soudures longitudinales servant à assembler les 2 profilés sont localisées à l’axe neutre de la section globale. Dans ce cas, </a:t>
                </a:r>
                <a:r>
                  <a:rPr lang="fr-CA" dirty="0" err="1"/>
                  <a:t>t</a:t>
                </a:r>
                <a:r>
                  <a:rPr lang="fr-CA" baseline="-25000" dirty="0" err="1"/>
                  <a:t>m</a:t>
                </a:r>
                <a:r>
                  <a:rPr lang="fr-CA" dirty="0"/>
                  <a:t>=t et il n’y a pas de réduction d’épaisseur. </a:t>
                </a:r>
              </a:p>
              <a:p>
                <a:r>
                  <a:rPr lang="fr-CA" dirty="0"/>
                  <a:t>Pour déterminer la section effective, on doit considérer la plus petite épaisseur effective entre la résistance post-voilement et l’influence des soudures. Dans ce cas, c’est l’influence des soudures qui a le plus d’impacts.</a:t>
                </a:r>
              </a:p>
              <a:p>
                <a:r>
                  <a:rPr lang="fr-CA" dirty="0"/>
                  <a:t>La largeur de la ZAT, </a:t>
                </a:r>
                <a:r>
                  <a:rPr lang="fr-CA" dirty="0" err="1"/>
                  <a:t>b</a:t>
                </a:r>
                <a:r>
                  <a:rPr lang="fr-CA" baseline="-25000" dirty="0" err="1"/>
                  <a:t>haz</a:t>
                </a:r>
                <a:r>
                  <a:rPr lang="fr-CA" dirty="0"/>
                  <a:t> est de 35 mm pour une paroi de 12 mm &lt; t ≤ 25 mm </a:t>
                </a:r>
                <a:r>
                  <a:rPr lang="fr-CA" b="1" dirty="0"/>
                  <a:t>[CSA S6:19 17.22.3.4.3]</a:t>
                </a:r>
                <a:r>
                  <a:rPr lang="fr-CA" dirty="0"/>
                  <a:t>.</a:t>
                </a:r>
              </a:p>
              <a:p>
                <a:r>
                  <a:rPr lang="fr-CA" dirty="0"/>
                  <a:t>La résistance au moment basé sur la fibre en compression :</a:t>
                </a:r>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𝑀</m:t>
                        </m:r>
                      </m:e>
                      <m:sub>
                        <m:r>
                          <a:rPr lang="fr-CA" b="0" i="1" smtClean="0">
                            <a:latin typeface="Cambria Math" panose="02040503050406030204" pitchFamily="18" charset="0"/>
                          </a:rPr>
                          <m:t>𝑟</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𝑦</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𝑆</m:t>
                        </m:r>
                      </m:e>
                      <m:sub>
                        <m:r>
                          <a:rPr lang="fr-CA" b="0" i="1" smtClean="0">
                            <a:latin typeface="Cambria Math" panose="02040503050406030204" pitchFamily="18" charset="0"/>
                          </a:rPr>
                          <m:t>𝑚</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𝑦</m:t>
                        </m:r>
                      </m:sub>
                    </m:sSub>
                    <m:r>
                      <a:rPr lang="fr-CA" b="0" i="1" smtClean="0">
                        <a:latin typeface="Cambria Math" panose="02040503050406030204" pitchFamily="18" charset="0"/>
                      </a:rPr>
                      <m:t>=0,9</m:t>
                    </m:r>
                    <m:r>
                      <a:rPr lang="fr-CA" b="0" i="1" smtClean="0">
                        <a:latin typeface="Cambria Math" panose="02040503050406030204" pitchFamily="18" charset="0"/>
                        <a:ea typeface="Cambria Math" panose="02040503050406030204" pitchFamily="18" charset="0"/>
                      </a:rPr>
                      <m:t>∙578,69</m:t>
                    </m:r>
                    <m:r>
                      <a:rPr lang="fr-CA" b="0" i="1" smtClean="0">
                        <a:latin typeface="Cambria Math" panose="02040503050406030204" pitchFamily="18" charset="0"/>
                        <a:ea typeface="Cambria Math" panose="02040503050406030204" pitchFamily="18" charset="0"/>
                      </a:rPr>
                      <m:t>𝑥</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10</m:t>
                        </m:r>
                      </m:e>
                      <m:sup>
                        <m:r>
                          <a:rPr lang="fr-CA" b="0" i="1" smtClean="0">
                            <a:latin typeface="Cambria Math" panose="02040503050406030204" pitchFamily="18" charset="0"/>
                            <a:ea typeface="Cambria Math" panose="02040503050406030204" pitchFamily="18" charset="0"/>
                          </a:rPr>
                          <m:t>3</m:t>
                        </m:r>
                      </m:sup>
                    </m:sSup>
                    <m:r>
                      <a:rPr lang="fr-CA" b="0" i="1" smtClean="0">
                        <a:latin typeface="Cambria Math" panose="02040503050406030204" pitchFamily="18" charset="0"/>
                        <a:ea typeface="Cambria Math" panose="02040503050406030204" pitchFamily="18" charset="0"/>
                      </a:rPr>
                      <m:t>𝑚</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𝑚</m:t>
                        </m:r>
                      </m:e>
                      <m:sup>
                        <m:r>
                          <a:rPr lang="fr-CA" b="0" i="1" smtClean="0">
                            <a:latin typeface="Cambria Math" panose="02040503050406030204" pitchFamily="18" charset="0"/>
                            <a:ea typeface="Cambria Math" panose="02040503050406030204" pitchFamily="18" charset="0"/>
                          </a:rPr>
                          <m:t>3</m:t>
                        </m:r>
                      </m:sup>
                    </m:sSup>
                    <m:r>
                      <a:rPr lang="fr-CA" b="0" i="1" smtClean="0">
                        <a:latin typeface="Cambria Math" panose="02040503050406030204" pitchFamily="18" charset="0"/>
                        <a:ea typeface="Cambria Math" panose="02040503050406030204" pitchFamily="18" charset="0"/>
                      </a:rPr>
                      <m:t>∙240</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=125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𝑚</m:t>
                    </m:r>
                    <m:r>
                      <a:rPr lang="fr-CA" b="0" i="1" smtClean="0">
                        <a:latin typeface="Cambria Math" panose="02040503050406030204" pitchFamily="18" charset="0"/>
                        <a:ea typeface="Cambria Math" panose="02040503050406030204" pitchFamily="18" charset="0"/>
                      </a:rPr>
                      <m:t>&gt;</m:t>
                    </m:r>
                    <m:sSub>
                      <m:sSubPr>
                        <m:ctrlPr>
                          <a:rPr lang="fr-CA" b="0" i="1" smtClean="0">
                            <a:latin typeface="Cambria Math" panose="02040503050406030204" pitchFamily="18" charset="0"/>
                            <a:ea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𝑀</m:t>
                        </m:r>
                      </m:e>
                      <m:sub>
                        <m:r>
                          <a:rPr lang="fr-CA" b="0" i="1" smtClean="0">
                            <a:latin typeface="Cambria Math" panose="02040503050406030204" pitchFamily="18" charset="0"/>
                            <a:ea typeface="Cambria Math" panose="02040503050406030204" pitchFamily="18" charset="0"/>
                          </a:rPr>
                          <m:t>𝑓</m:t>
                        </m:r>
                      </m:sub>
                    </m:sSub>
                    <m:r>
                      <a:rPr lang="fr-CA" b="0" i="1" smtClean="0">
                        <a:latin typeface="Cambria Math" panose="02040503050406030204" pitchFamily="18" charset="0"/>
                        <a:ea typeface="Cambria Math" panose="02040503050406030204" pitchFamily="18" charset="0"/>
                      </a:rPr>
                      <m:t>=37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𝑚</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𝑂𝑘</m:t>
                    </m:r>
                  </m:oMath>
                </a14:m>
                <a:r>
                  <a:rPr lang="fr-CA" dirty="0"/>
                  <a:t> </a:t>
                </a:r>
              </a:p>
              <a:p>
                <a:r>
                  <a:rPr lang="fr-CA" dirty="0"/>
                  <a:t>La résistance en flexion des longerons est très élevée par rapport aux sollicitations. Mais la rigidité des cadres en U est nécessaire pour contreventer la corde supérieure.</a:t>
                </a:r>
              </a:p>
              <a:p>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681162"/>
                <a:ext cx="10513982" cy="4439719"/>
              </a:xfrm>
              <a:blipFill>
                <a:blip r:embed="rId7"/>
                <a:stretch>
                  <a:fillRect l="-1218" t="-2610" r="-464"/>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dirty="0"/>
              <a:t>Étape 3. Résistance des entretoises</a:t>
            </a:r>
          </a:p>
        </p:txBody>
      </p:sp>
    </p:spTree>
    <p:extLst>
      <p:ext uri="{BB962C8B-B14F-4D97-AF65-F5344CB8AC3E}">
        <p14:creationId xmlns:p14="http://schemas.microsoft.com/office/powerpoint/2010/main" val="22673730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84</a:t>
            </a:fld>
            <a:endParaRPr lang="fr-FR" dirty="0"/>
          </a:p>
        </p:txBody>
      </p:sp>
      <p:sp>
        <p:nvSpPr>
          <p:cNvPr id="5" name="Titre 4"/>
          <p:cNvSpPr>
            <a:spLocks noGrp="1"/>
          </p:cNvSpPr>
          <p:nvPr>
            <p:ph type="title"/>
            <p:custDataLst>
              <p:tags r:id="rId3"/>
            </p:custDataLst>
          </p:nvPr>
        </p:nvSpPr>
        <p:spPr/>
        <p:txBody>
          <a:bodyPr/>
          <a:lstStyle/>
          <a:p>
            <a:r>
              <a:rPr lang="fr-CA" dirty="0"/>
              <a:t>Étape 3. Résistance des entretoises</a:t>
            </a:r>
          </a:p>
        </p:txBody>
      </p:sp>
      <p:grpSp>
        <p:nvGrpSpPr>
          <p:cNvPr id="8" name="Group 4">
            <a:extLst>
              <a:ext uri="{FF2B5EF4-FFF2-40B4-BE49-F238E27FC236}">
                <a16:creationId xmlns:a16="http://schemas.microsoft.com/office/drawing/2014/main" id="{7A6645FC-8A58-4ADC-6073-C82D51DD59FA}"/>
              </a:ext>
            </a:extLst>
          </p:cNvPr>
          <p:cNvGrpSpPr>
            <a:grpSpLocks noChangeAspect="1"/>
          </p:cNvGrpSpPr>
          <p:nvPr>
            <p:custDataLst>
              <p:tags r:id="rId4"/>
            </p:custDataLst>
          </p:nvPr>
        </p:nvGrpSpPr>
        <p:grpSpPr bwMode="auto">
          <a:xfrm>
            <a:off x="0" y="1446045"/>
            <a:ext cx="3856731" cy="4795935"/>
            <a:chOff x="2103" y="0"/>
            <a:chExt cx="3474" cy="4320"/>
          </a:xfrm>
        </p:grpSpPr>
        <p:sp>
          <p:nvSpPr>
            <p:cNvPr id="9" name="AutoShape 3">
              <a:extLst>
                <a:ext uri="{FF2B5EF4-FFF2-40B4-BE49-F238E27FC236}">
                  <a16:creationId xmlns:a16="http://schemas.microsoft.com/office/drawing/2014/main" id="{3D9954E2-9F70-ADBF-A8BF-86CBF7143612}"/>
                </a:ext>
              </a:extLst>
            </p:cNvPr>
            <p:cNvSpPr>
              <a:spLocks noChangeAspect="1" noChangeArrowheads="1" noTextEdit="1"/>
            </p:cNvSpPr>
            <p:nvPr/>
          </p:nvSpPr>
          <p:spPr bwMode="auto">
            <a:xfrm>
              <a:off x="2103" y="0"/>
              <a:ext cx="347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1029" name="Picture 5">
              <a:extLst>
                <a:ext uri="{FF2B5EF4-FFF2-40B4-BE49-F238E27FC236}">
                  <a16:creationId xmlns:a16="http://schemas.microsoft.com/office/drawing/2014/main" id="{D92E3F2D-547E-19FD-0339-E6A10DE75B0A}"/>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3" y="0"/>
              <a:ext cx="3479"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8">
            <a:extLst>
              <a:ext uri="{FF2B5EF4-FFF2-40B4-BE49-F238E27FC236}">
                <a16:creationId xmlns:a16="http://schemas.microsoft.com/office/drawing/2014/main" id="{01527375-F8D9-CB5C-4682-D63328ED2F42}"/>
              </a:ext>
            </a:extLst>
          </p:cNvPr>
          <p:cNvGrpSpPr>
            <a:grpSpLocks noChangeAspect="1"/>
          </p:cNvGrpSpPr>
          <p:nvPr>
            <p:custDataLst>
              <p:tags r:id="rId5"/>
            </p:custDataLst>
          </p:nvPr>
        </p:nvGrpSpPr>
        <p:grpSpPr bwMode="auto">
          <a:xfrm>
            <a:off x="3489649" y="1446079"/>
            <a:ext cx="8577882" cy="3560714"/>
            <a:chOff x="0" y="566"/>
            <a:chExt cx="7680" cy="3188"/>
          </a:xfrm>
        </p:grpSpPr>
        <p:sp>
          <p:nvSpPr>
            <p:cNvPr id="13" name="AutoShape 7">
              <a:extLst>
                <a:ext uri="{FF2B5EF4-FFF2-40B4-BE49-F238E27FC236}">
                  <a16:creationId xmlns:a16="http://schemas.microsoft.com/office/drawing/2014/main" id="{BA300F72-D6F8-BF57-6AE3-AA37C1D41B69}"/>
                </a:ext>
              </a:extLst>
            </p:cNvPr>
            <p:cNvSpPr>
              <a:spLocks noChangeAspect="1" noChangeArrowheads="1" noTextEdit="1"/>
            </p:cNvSpPr>
            <p:nvPr/>
          </p:nvSpPr>
          <p:spPr bwMode="auto">
            <a:xfrm>
              <a:off x="0" y="566"/>
              <a:ext cx="7680" cy="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1033" name="Picture 9">
              <a:extLst>
                <a:ext uri="{FF2B5EF4-FFF2-40B4-BE49-F238E27FC236}">
                  <a16:creationId xmlns:a16="http://schemas.microsoft.com/office/drawing/2014/main" id="{E41DC74E-4D93-A6F5-DA6D-8CBF3BDBF2AA}"/>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66"/>
              <a:ext cx="7685" cy="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BAB93C49-D0EF-3B2F-9BC9-F89D270A6FD9}"/>
                  </a:ext>
                </a:extLst>
              </p:cNvPr>
              <p:cNvSpPr txBox="1"/>
              <p:nvPr>
                <p:custDataLst>
                  <p:tags r:id="rId6"/>
                </p:custDataLst>
              </p:nvPr>
            </p:nvSpPr>
            <p:spPr>
              <a:xfrm>
                <a:off x="3610948" y="5429014"/>
                <a:ext cx="6736702" cy="494110"/>
              </a:xfrm>
              <a:prstGeom prst="rect">
                <a:avLst/>
              </a:prstGeom>
              <a:noFill/>
            </p:spPr>
            <p:txBody>
              <a:bodyPr wrap="square" rtlCol="0">
                <a:spAutoFit/>
              </a:bodyPr>
              <a:lstStyle/>
              <a:p>
                <a:r>
                  <a:rPr lang="fr-CA" sz="1600" dirty="0">
                    <a:latin typeface="Univers Condensed" panose="020B0506020202050204" pitchFamily="34" charset="0"/>
                  </a:rPr>
                  <a:t>À la fibre extrême: </a:t>
                </a:r>
                <a14:m>
                  <m:oMath xmlns:m="http://schemas.openxmlformats.org/officeDocument/2006/math">
                    <m:sSub>
                      <m:sSubPr>
                        <m:ctrlPr>
                          <a:rPr lang="fr-CA" sz="1600" i="1" smtClean="0">
                            <a:latin typeface="Cambria Math" panose="02040503050406030204" pitchFamily="18" charset="0"/>
                          </a:rPr>
                        </m:ctrlPr>
                      </m:sSubPr>
                      <m:e>
                        <m:r>
                          <a:rPr lang="fr-CA" sz="1600" b="0" i="1" smtClean="0">
                            <a:latin typeface="Cambria Math" panose="02040503050406030204" pitchFamily="18" charset="0"/>
                          </a:rPr>
                          <m:t>𝑆</m:t>
                        </m:r>
                      </m:e>
                      <m:sub>
                        <m:r>
                          <a:rPr lang="fr-CA" sz="1600" b="0" i="1" smtClean="0">
                            <a:latin typeface="Cambria Math" panose="02040503050406030204" pitchFamily="18" charset="0"/>
                          </a:rPr>
                          <m:t>𝑥</m:t>
                        </m:r>
                        <m:r>
                          <a:rPr lang="fr-CA" sz="1600" b="0" i="1" smtClean="0">
                            <a:latin typeface="Cambria Math" panose="02040503050406030204" pitchFamily="18" charset="0"/>
                          </a:rPr>
                          <m:t>−</m:t>
                        </m:r>
                      </m:sub>
                    </m:sSub>
                    <m:r>
                      <a:rPr lang="fr-CA" sz="1600" b="0" i="1" smtClean="0">
                        <a:latin typeface="Cambria Math" panose="02040503050406030204" pitchFamily="18" charset="0"/>
                      </a:rPr>
                      <m:t>=</m:t>
                    </m:r>
                    <m:f>
                      <m:fPr>
                        <m:ctrlPr>
                          <a:rPr lang="fr-CA" sz="1600" b="0" i="1" smtClean="0">
                            <a:latin typeface="Cambria Math" panose="02040503050406030204" pitchFamily="18" charset="0"/>
                          </a:rPr>
                        </m:ctrlPr>
                      </m:fPr>
                      <m:num>
                        <m:r>
                          <a:rPr lang="fr-CA" sz="1600" b="0" i="1" smtClean="0">
                            <a:latin typeface="Cambria Math" panose="02040503050406030204" pitchFamily="18" charset="0"/>
                          </a:rPr>
                          <m:t>97251178</m:t>
                        </m:r>
                        <m:r>
                          <a:rPr lang="fr-CA" sz="1600" i="1">
                            <a:latin typeface="Cambria Math" panose="02040503050406030204" pitchFamily="18" charset="0"/>
                          </a:rPr>
                          <m:t> </m:t>
                        </m:r>
                        <m:sSup>
                          <m:sSupPr>
                            <m:ctrlPr>
                              <a:rPr lang="fr-CA" sz="1600" i="1">
                                <a:latin typeface="Cambria Math" panose="02040503050406030204" pitchFamily="18" charset="0"/>
                              </a:rPr>
                            </m:ctrlPr>
                          </m:sSupPr>
                          <m:e>
                            <m:r>
                              <a:rPr lang="fr-CA" sz="1600" i="1">
                                <a:latin typeface="Cambria Math" panose="02040503050406030204" pitchFamily="18" charset="0"/>
                              </a:rPr>
                              <m:t>𝑚𝑚</m:t>
                            </m:r>
                          </m:e>
                          <m:sup>
                            <m:r>
                              <a:rPr lang="fr-CA" sz="1600" i="1">
                                <a:latin typeface="Cambria Math" panose="02040503050406030204" pitchFamily="18" charset="0"/>
                              </a:rPr>
                              <m:t>4</m:t>
                            </m:r>
                          </m:sup>
                        </m:sSup>
                      </m:num>
                      <m:den>
                        <m:r>
                          <a:rPr lang="fr-CA" sz="1600" b="0" i="1" smtClean="0">
                            <a:latin typeface="Cambria Math" panose="02040503050406030204" pitchFamily="18" charset="0"/>
                          </a:rPr>
                          <m:t>304,8 </m:t>
                        </m:r>
                        <m:r>
                          <a:rPr lang="fr-CA" sz="1600" b="0" i="1" smtClean="0">
                            <a:latin typeface="Cambria Math" panose="02040503050406030204" pitchFamily="18" charset="0"/>
                          </a:rPr>
                          <m:t>𝑚𝑚</m:t>
                        </m:r>
                        <m:r>
                          <a:rPr lang="fr-CA" sz="1600" b="0" i="1" smtClean="0">
                            <a:latin typeface="Cambria Math" panose="02040503050406030204" pitchFamily="18" charset="0"/>
                          </a:rPr>
                          <m:t>−136,746 </m:t>
                        </m:r>
                        <m:r>
                          <a:rPr lang="fr-CA" sz="1600" b="0" i="1" smtClean="0">
                            <a:latin typeface="Cambria Math" panose="02040503050406030204" pitchFamily="18" charset="0"/>
                          </a:rPr>
                          <m:t>𝑚𝑚</m:t>
                        </m:r>
                      </m:den>
                    </m:f>
                    <m:r>
                      <a:rPr lang="fr-CA" sz="1600" b="0" i="1" smtClean="0">
                        <a:latin typeface="Cambria Math" panose="02040503050406030204" pitchFamily="18" charset="0"/>
                      </a:rPr>
                      <m:t>=578690 </m:t>
                    </m:r>
                    <m:r>
                      <a:rPr lang="fr-CA" sz="1600" b="0" i="1" smtClean="0">
                        <a:latin typeface="Cambria Math" panose="02040503050406030204" pitchFamily="18" charset="0"/>
                      </a:rPr>
                      <m:t>𝑚𝑚</m:t>
                    </m:r>
                    <m:r>
                      <a:rPr lang="fr-CA" sz="1600" b="0" i="1" smtClean="0">
                        <a:latin typeface="Cambria Math" panose="02040503050406030204" pitchFamily="18" charset="0"/>
                      </a:rPr>
                      <m:t>³</m:t>
                    </m:r>
                  </m:oMath>
                </a14:m>
                <a:endParaRPr lang="fr-CA" sz="1600" dirty="0">
                  <a:latin typeface="Univers Condensed" panose="020B0506020202050204" pitchFamily="34" charset="0"/>
                </a:endParaRPr>
              </a:p>
            </p:txBody>
          </p:sp>
        </mc:Choice>
        <mc:Fallback xmlns="">
          <p:sp>
            <p:nvSpPr>
              <p:cNvPr id="14" name="ZoneTexte 13">
                <a:extLst>
                  <a:ext uri="{FF2B5EF4-FFF2-40B4-BE49-F238E27FC236}">
                    <a16:creationId xmlns:a16="http://schemas.microsoft.com/office/drawing/2014/main" id="{BAB93C49-D0EF-3B2F-9BC9-F89D270A6FD9}"/>
                  </a:ext>
                </a:extLst>
              </p:cNvPr>
              <p:cNvSpPr txBox="1">
                <a:spLocks noRot="1" noChangeAspect="1" noMove="1" noResize="1" noEditPoints="1" noAdjustHandles="1" noChangeArrowheads="1" noChangeShapeType="1" noTextEdit="1"/>
              </p:cNvSpPr>
              <p:nvPr>
                <p:custDataLst>
                  <p:tags r:id="rId10"/>
                </p:custDataLst>
              </p:nvPr>
            </p:nvSpPr>
            <p:spPr>
              <a:xfrm>
                <a:off x="3610948" y="5429014"/>
                <a:ext cx="6736702" cy="494110"/>
              </a:xfrm>
              <a:prstGeom prst="rect">
                <a:avLst/>
              </a:prstGeom>
              <a:blipFill>
                <a:blip r:embed="rId11"/>
                <a:stretch>
                  <a:fillRect l="-452"/>
                </a:stretch>
              </a:blipFill>
            </p:spPr>
            <p:txBody>
              <a:bodyPr/>
              <a:lstStyle/>
              <a:p>
                <a:r>
                  <a:rPr lang="fr-CA">
                    <a:noFill/>
                  </a:rPr>
                  <a:t> </a:t>
                </a:r>
              </a:p>
            </p:txBody>
          </p:sp>
        </mc:Fallback>
      </mc:AlternateContent>
    </p:spTree>
    <p:extLst>
      <p:ext uri="{BB962C8B-B14F-4D97-AF65-F5344CB8AC3E}">
        <p14:creationId xmlns:p14="http://schemas.microsoft.com/office/powerpoint/2010/main" val="37355542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85</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a:xfrm>
                <a:off x="839788" y="1681163"/>
                <a:ext cx="10513982" cy="4467710"/>
              </a:xfrm>
            </p:spPr>
            <p:txBody>
              <a:bodyPr>
                <a:normAutofit/>
              </a:bodyPr>
              <a:lstStyle/>
              <a:p>
                <a:r>
                  <a:rPr lang="fr-CA" dirty="0"/>
                  <a:t>Les entretoises sont également sollicitées en cisaillement. La résistance en cisaillement est calculée pour le cas d’une âme plate raidie selon l’article </a:t>
                </a:r>
                <a:r>
                  <a:rPr lang="fr-CA" b="1" dirty="0"/>
                  <a:t>[CSA S6:19 17.12.4.1.3],</a:t>
                </a:r>
                <a:r>
                  <a:rPr lang="fr-CA" dirty="0"/>
                  <a:t> les 2 semelles des HSS agissant comme des raidisseurs longitudinaux au centre de l’âme.</a:t>
                </a:r>
              </a:p>
              <a:p>
                <a:pPr marL="285750" indent="-285750">
                  <a:buFont typeface="Arial" panose="020B0604020202020204" pitchFamily="34" charset="0"/>
                  <a:buChar char="•"/>
                </a:pPr>
                <a:r>
                  <a:rPr lang="fr-CA" dirty="0"/>
                  <a:t>L’élancement de l’âme en cisaillement est donné par </a:t>
                </a:r>
                <a14:m>
                  <m:oMath xmlns:m="http://schemas.openxmlformats.org/officeDocument/2006/math">
                    <m:sSub>
                      <m:sSubPr>
                        <m:ctrlPr>
                          <a:rPr lang="fr-CA" i="1" smtClean="0">
                            <a:latin typeface="Cambria Math" panose="02040503050406030204" pitchFamily="18" charset="0"/>
                          </a:rPr>
                        </m:ctrlPr>
                      </m:sSubPr>
                      <m:e>
                        <m:r>
                          <a:rPr lang="fr-CA" i="1" smtClean="0">
                            <a:latin typeface="Cambria Math" panose="02040503050406030204" pitchFamily="18" charset="0"/>
                            <a:ea typeface="Cambria Math" panose="02040503050406030204" pitchFamily="18" charset="0"/>
                          </a:rPr>
                          <m:t>𝜆</m:t>
                        </m:r>
                      </m:e>
                      <m:sub>
                        <m:r>
                          <a:rPr lang="fr-CA" b="0" i="1" smtClean="0">
                            <a:latin typeface="Cambria Math" panose="02040503050406030204" pitchFamily="18" charset="0"/>
                          </a:rPr>
                          <m:t>𝑠</m:t>
                        </m:r>
                      </m:sub>
                    </m:sSub>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i="1">
                            <a:latin typeface="Cambria Math" panose="02040503050406030204" pitchFamily="18" charset="0"/>
                          </a:rPr>
                          <m:t>1,4</m:t>
                        </m:r>
                        <m:d>
                          <m:dPr>
                            <m:ctrlPr>
                              <a:rPr lang="fr-CA" i="1">
                                <a:latin typeface="Cambria Math" panose="02040503050406030204" pitchFamily="18" charset="0"/>
                              </a:rPr>
                            </m:ctrlPr>
                          </m:dPr>
                          <m:e>
                            <m:f>
                              <m:fPr>
                                <m:ctrlPr>
                                  <a:rPr lang="fr-CA" i="1">
                                    <a:latin typeface="Cambria Math" panose="02040503050406030204" pitchFamily="18" charset="0"/>
                                  </a:rPr>
                                </m:ctrlPr>
                              </m:fPr>
                              <m:num>
                                <m:r>
                                  <a:rPr lang="fr-CA" i="1">
                                    <a:latin typeface="Cambria Math" panose="02040503050406030204" pitchFamily="18" charset="0"/>
                                  </a:rPr>
                                  <m:t>𝑏</m:t>
                                </m:r>
                              </m:num>
                              <m:den>
                                <m:r>
                                  <a:rPr lang="fr-CA" i="1">
                                    <a:latin typeface="Cambria Math" panose="02040503050406030204" pitchFamily="18" charset="0"/>
                                  </a:rPr>
                                  <m:t>𝑤</m:t>
                                </m:r>
                              </m:den>
                            </m:f>
                          </m:e>
                        </m:d>
                      </m:num>
                      <m:den>
                        <m:sSup>
                          <m:sSupPr>
                            <m:ctrlPr>
                              <a:rPr lang="fr-CA" b="0" i="1" smtClean="0">
                                <a:latin typeface="Cambria Math" panose="02040503050406030204" pitchFamily="18" charset="0"/>
                              </a:rPr>
                            </m:ctrlPr>
                          </m:sSupPr>
                          <m:e>
                            <m:d>
                              <m:dPr>
                                <m:begChr m:val="["/>
                                <m:endChr m:val="]"/>
                                <m:ctrlPr>
                                  <a:rPr lang="fr-CA" i="1">
                                    <a:latin typeface="Cambria Math" panose="02040503050406030204" pitchFamily="18" charset="0"/>
                                  </a:rPr>
                                </m:ctrlPr>
                              </m:dPr>
                              <m:e>
                                <m:r>
                                  <a:rPr lang="fr-CA" i="1">
                                    <a:latin typeface="Cambria Math" panose="02040503050406030204" pitchFamily="18" charset="0"/>
                                  </a:rPr>
                                  <m:t>1+0,75</m:t>
                                </m:r>
                                <m:sSup>
                                  <m:sSupPr>
                                    <m:ctrlPr>
                                      <a:rPr lang="fr-CA" i="1">
                                        <a:latin typeface="Cambria Math" panose="02040503050406030204" pitchFamily="18" charset="0"/>
                                      </a:rPr>
                                    </m:ctrlPr>
                                  </m:sSupPr>
                                  <m:e>
                                    <m:d>
                                      <m:dPr>
                                        <m:ctrlPr>
                                          <a:rPr lang="fr-CA" i="1">
                                            <a:latin typeface="Cambria Math" panose="02040503050406030204" pitchFamily="18" charset="0"/>
                                          </a:rPr>
                                        </m:ctrlPr>
                                      </m:dPr>
                                      <m:e>
                                        <m:f>
                                          <m:fPr>
                                            <m:ctrlPr>
                                              <a:rPr lang="fr-CA" i="1">
                                                <a:latin typeface="Cambria Math" panose="02040503050406030204" pitchFamily="18" charset="0"/>
                                              </a:rPr>
                                            </m:ctrlPr>
                                          </m:fPr>
                                          <m:num>
                                            <m:r>
                                              <a:rPr lang="fr-CA" i="1">
                                                <a:latin typeface="Cambria Math" panose="02040503050406030204" pitchFamily="18" charset="0"/>
                                              </a:rPr>
                                              <m:t>𝑏</m:t>
                                            </m:r>
                                          </m:num>
                                          <m:den>
                                            <m:r>
                                              <a:rPr lang="fr-CA" i="1">
                                                <a:latin typeface="Cambria Math" panose="02040503050406030204" pitchFamily="18" charset="0"/>
                                              </a:rPr>
                                              <m:t>𝑎</m:t>
                                            </m:r>
                                          </m:den>
                                        </m:f>
                                      </m:e>
                                    </m:d>
                                  </m:e>
                                  <m:sup>
                                    <m:r>
                                      <a:rPr lang="fr-CA" i="1">
                                        <a:latin typeface="Cambria Math" panose="02040503050406030204" pitchFamily="18" charset="0"/>
                                      </a:rPr>
                                      <m:t>2</m:t>
                                    </m:r>
                                  </m:sup>
                                </m:sSup>
                              </m:e>
                            </m:d>
                          </m:e>
                          <m:sup>
                            <m:f>
                              <m:fPr>
                                <m:type m:val="lin"/>
                                <m:ctrlPr>
                                  <a:rPr lang="fr-CA" b="0" i="1" smtClean="0">
                                    <a:latin typeface="Cambria Math" panose="02040503050406030204" pitchFamily="18" charset="0"/>
                                  </a:rPr>
                                </m:ctrlPr>
                              </m:fPr>
                              <m:num>
                                <m:r>
                                  <a:rPr lang="fr-CA" b="0" i="1" smtClean="0">
                                    <a:latin typeface="Cambria Math" panose="02040503050406030204" pitchFamily="18" charset="0"/>
                                  </a:rPr>
                                  <m:t>1</m:t>
                                </m:r>
                              </m:num>
                              <m:den>
                                <m:r>
                                  <a:rPr lang="fr-CA" b="0" i="1" smtClean="0">
                                    <a:latin typeface="Cambria Math" panose="02040503050406030204" pitchFamily="18" charset="0"/>
                                  </a:rPr>
                                  <m:t>2</m:t>
                                </m:r>
                              </m:den>
                            </m:f>
                          </m:sup>
                        </m:sSup>
                      </m:den>
                    </m:f>
                  </m:oMath>
                </a14:m>
                <a:endParaRPr lang="fr-CA" dirty="0">
                  <a:highlight>
                    <a:srgbClr val="FFFF00"/>
                  </a:highlight>
                </a:endParaRPr>
              </a:p>
              <a:p>
                <a:r>
                  <a:rPr lang="fr-CA" dirty="0"/>
                  <a:t>où 	b est la dimension la plus petite de l’âme (entre 2 raidisseurs) = 152,4-12,7 =139,7 mm</a:t>
                </a:r>
              </a:p>
              <a:p>
                <a:r>
                  <a:rPr lang="fr-CA" dirty="0"/>
                  <a:t>	a est la dimension la plus grande de l’âme = 3600 mm</a:t>
                </a:r>
              </a:p>
              <a:p>
                <a:pPr marL="285750" indent="-285750">
                  <a:buFont typeface="Arial" panose="020B0604020202020204" pitchFamily="34" charset="0"/>
                  <a:buChar char="•"/>
                </a:pPr>
                <a:r>
                  <a:rPr lang="fr-CA" dirty="0"/>
                  <a:t>Puisque b/a est très petit, l’élancement devient </a:t>
                </a:r>
                <a14:m>
                  <m:oMath xmlns:m="http://schemas.openxmlformats.org/officeDocument/2006/math">
                    <m:sSub>
                      <m:sSubPr>
                        <m:ctrlPr>
                          <a:rPr lang="fr-CA" i="1" smtClean="0">
                            <a:latin typeface="Cambria Math" panose="02040503050406030204" pitchFamily="18" charset="0"/>
                          </a:rPr>
                        </m:ctrlPr>
                      </m:sSubPr>
                      <m:e>
                        <m:r>
                          <a:rPr lang="fr-CA" i="1" smtClean="0">
                            <a:latin typeface="Cambria Math" panose="02040503050406030204" pitchFamily="18" charset="0"/>
                            <a:ea typeface="Cambria Math" panose="02040503050406030204" pitchFamily="18" charset="0"/>
                          </a:rPr>
                          <m:t>𝜆</m:t>
                        </m:r>
                      </m:e>
                      <m:sub>
                        <m:r>
                          <a:rPr lang="fr-CA" b="0" i="1" smtClean="0">
                            <a:latin typeface="Cambria Math" panose="02040503050406030204" pitchFamily="18" charset="0"/>
                          </a:rPr>
                          <m:t>𝑠</m:t>
                        </m:r>
                      </m:sub>
                    </m:sSub>
                    <m:r>
                      <a:rPr lang="fr-CA" b="0" i="1" smtClean="0">
                        <a:latin typeface="Cambria Math" panose="02040503050406030204" pitchFamily="18" charset="0"/>
                      </a:rPr>
                      <m:t>=</m:t>
                    </m:r>
                  </m:oMath>
                </a14:m>
                <a:r>
                  <a:rPr lang="fr-CA" dirty="0"/>
                  <a:t> </a:t>
                </a:r>
                <a14:m>
                  <m:oMath xmlns:m="http://schemas.openxmlformats.org/officeDocument/2006/math">
                    <m:r>
                      <a:rPr lang="fr-CA" i="1">
                        <a:latin typeface="Cambria Math" panose="02040503050406030204" pitchFamily="18" charset="0"/>
                      </a:rPr>
                      <m:t>1,4</m:t>
                    </m:r>
                    <m:d>
                      <m:dPr>
                        <m:ctrlPr>
                          <a:rPr lang="fr-CA" i="1">
                            <a:latin typeface="Cambria Math" panose="02040503050406030204" pitchFamily="18" charset="0"/>
                          </a:rPr>
                        </m:ctrlPr>
                      </m:dPr>
                      <m:e>
                        <m:f>
                          <m:fPr>
                            <m:ctrlPr>
                              <a:rPr lang="fr-CA" i="1">
                                <a:latin typeface="Cambria Math" panose="02040503050406030204" pitchFamily="18" charset="0"/>
                              </a:rPr>
                            </m:ctrlPr>
                          </m:fPr>
                          <m:num>
                            <m:r>
                              <a:rPr lang="fr-CA" i="1">
                                <a:latin typeface="Cambria Math" panose="02040503050406030204" pitchFamily="18" charset="0"/>
                              </a:rPr>
                              <m:t>𝑏</m:t>
                            </m:r>
                          </m:num>
                          <m:den>
                            <m:r>
                              <a:rPr lang="fr-CA" i="1">
                                <a:latin typeface="Cambria Math" panose="02040503050406030204" pitchFamily="18" charset="0"/>
                              </a:rPr>
                              <m:t>𝑤</m:t>
                            </m:r>
                          </m:den>
                        </m:f>
                      </m:e>
                    </m:d>
                    <m:r>
                      <a:rPr lang="fr-CA" b="0" i="0" smtClean="0">
                        <a:latin typeface="Cambria Math" panose="02040503050406030204" pitchFamily="18" charset="0"/>
                      </a:rPr>
                      <m:t>=1,4</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139,7</m:t>
                            </m:r>
                          </m:num>
                          <m:den>
                            <m:r>
                              <a:rPr lang="fr-CA" b="0" i="1" smtClean="0">
                                <a:latin typeface="Cambria Math" panose="02040503050406030204" pitchFamily="18" charset="0"/>
                              </a:rPr>
                              <m:t>12,7</m:t>
                            </m:r>
                          </m:den>
                        </m:f>
                      </m:e>
                    </m:d>
                    <m:r>
                      <a:rPr lang="fr-CA" b="0" i="1" smtClean="0">
                        <a:latin typeface="Cambria Math" panose="02040503050406030204" pitchFamily="18" charset="0"/>
                      </a:rPr>
                      <m:t>=15,4</m:t>
                    </m:r>
                  </m:oMath>
                </a14:m>
                <a:endParaRPr lang="fr-CA" dirty="0"/>
              </a:p>
              <a:p>
                <a:endParaRPr lang="fr-CA" b="0" dirty="0">
                  <a:highlight>
                    <a:srgbClr val="FFFF00"/>
                  </a:highlight>
                </a:endParaRPr>
              </a:p>
              <a:p>
                <a:r>
                  <a:rPr lang="fr-CA" dirty="0"/>
                  <a:t>Pour les parois en cisaillement </a:t>
                </a: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r>
                      <a:rPr lang="fr-CA" b="0" i="1" smtClean="0">
                        <a:latin typeface="Cambria Math" panose="02040503050406030204" pitchFamily="18" charset="0"/>
                      </a:rPr>
                      <m:t>=0,6</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𝑦</m:t>
                        </m:r>
                      </m:sub>
                    </m:sSub>
                    <m:r>
                      <a:rPr lang="fr-CA" b="0" i="1" smtClean="0">
                        <a:latin typeface="Cambria Math" panose="02040503050406030204" pitchFamily="18" charset="0"/>
                      </a:rPr>
                      <m:t>=0,6</m:t>
                    </m:r>
                    <m:r>
                      <a:rPr lang="fr-CA" b="0" i="1" smtClean="0">
                        <a:latin typeface="Cambria Math" panose="02040503050406030204" pitchFamily="18" charset="0"/>
                        <a:ea typeface="Cambria Math" panose="02040503050406030204" pitchFamily="18" charset="0"/>
                      </a:rPr>
                      <m:t>∙240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=144 </m:t>
                    </m:r>
                    <m:r>
                      <a:rPr lang="fr-CA" b="0" i="1" smtClean="0">
                        <a:latin typeface="Cambria Math" panose="02040503050406030204" pitchFamily="18" charset="0"/>
                        <a:ea typeface="Cambria Math" panose="02040503050406030204" pitchFamily="18" charset="0"/>
                      </a:rPr>
                      <m:t>𝑀𝑃𝑎</m:t>
                    </m:r>
                  </m:oMath>
                </a14:m>
                <a:r>
                  <a:rPr lang="fr-CA" dirty="0"/>
                  <a:t> et l’élancement normalisé est déterminé selon l’article </a:t>
                </a:r>
                <a:r>
                  <a:rPr lang="fr-CA" b="1" dirty="0"/>
                  <a:t>[CSA S6:19 17.11.2.1] </a:t>
                </a:r>
                <a:r>
                  <a:rPr lang="fr-CA" dirty="0"/>
                  <a:t>avec </a:t>
                </a:r>
              </a:p>
              <a:p>
                <a:pPr marL="285750" indent="-285750">
                  <a:lnSpc>
                    <a:spcPct val="100000"/>
                  </a:lnSpc>
                  <a:buFont typeface="Arial" panose="020B0604020202020204" pitchFamily="34" charset="0"/>
                  <a:buChar char="•"/>
                </a:pPr>
                <a14:m>
                  <m:oMath xmlns:m="http://schemas.openxmlformats.org/officeDocument/2006/math">
                    <m:acc>
                      <m:accPr>
                        <m:chr m:val="̅"/>
                        <m:ctrlPr>
                          <a:rPr lang="fr-CA" i="1" smtClean="0">
                            <a:latin typeface="Cambria Math" panose="02040503050406030204" pitchFamily="18" charset="0"/>
                          </a:rPr>
                        </m:ctrlPr>
                      </m:accPr>
                      <m:e>
                        <m:r>
                          <a:rPr lang="fr-CA" i="1" smtClean="0">
                            <a:latin typeface="Cambria Math" panose="02040503050406030204" pitchFamily="18" charset="0"/>
                            <a:ea typeface="Cambria Math" panose="02040503050406030204" pitchFamily="18" charset="0"/>
                          </a:rPr>
                          <m:t>𝜆</m:t>
                        </m:r>
                      </m:e>
                    </m:acc>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ea typeface="Cambria Math" panose="02040503050406030204" pitchFamily="18" charset="0"/>
                              </a:rPr>
                              <m:t>𝜆</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num>
                          <m:den>
                            <m:r>
                              <a:rPr lang="fr-CA" b="0" i="1" smtClean="0">
                                <a:latin typeface="Cambria Math" panose="02040503050406030204" pitchFamily="18" charset="0"/>
                              </a:rPr>
                              <m:t>𝐸</m:t>
                            </m:r>
                          </m:den>
                        </m:f>
                      </m:e>
                    </m:rad>
                    <m:r>
                      <a:rPr lang="fr-CA" b="0" i="1" smtClean="0">
                        <a:latin typeface="Cambria Math" panose="02040503050406030204" pitchFamily="18" charset="0"/>
                      </a:rPr>
                      <m:t>=</m:t>
                    </m:r>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15,4</m:t>
                            </m:r>
                          </m:num>
                          <m:den>
                            <m:r>
                              <a:rPr lang="fr-CA" b="0" i="1" smtClean="0">
                                <a:latin typeface="Cambria Math" panose="02040503050406030204" pitchFamily="18" charset="0"/>
                                <a:ea typeface="Cambria Math" panose="02040503050406030204" pitchFamily="18" charset="0"/>
                              </a:rPr>
                              <m:t>𝜋</m:t>
                            </m:r>
                          </m:den>
                        </m:f>
                      </m:e>
                    </m:d>
                    <m:rad>
                      <m:radPr>
                        <m:degHide m:val="on"/>
                        <m:ctrlPr>
                          <a:rPr lang="fr-CA" b="0" i="1" smtClean="0">
                            <a:latin typeface="Cambria Math" panose="02040503050406030204" pitchFamily="18" charset="0"/>
                          </a:rPr>
                        </m:ctrlPr>
                      </m:radPr>
                      <m:deg/>
                      <m:e>
                        <m:f>
                          <m:fPr>
                            <m:ctrlPr>
                              <a:rPr lang="fr-CA" b="0" i="1" smtClean="0">
                                <a:latin typeface="Cambria Math" panose="02040503050406030204" pitchFamily="18" charset="0"/>
                              </a:rPr>
                            </m:ctrlPr>
                          </m:fPr>
                          <m:num>
                            <m:r>
                              <a:rPr lang="fr-CA" b="0" i="1" smtClean="0">
                                <a:latin typeface="Cambria Math" panose="02040503050406030204" pitchFamily="18" charset="0"/>
                              </a:rPr>
                              <m:t>144 </m:t>
                            </m:r>
                            <m:r>
                              <a:rPr lang="fr-CA" b="0" i="1" smtClean="0">
                                <a:latin typeface="Cambria Math" panose="02040503050406030204" pitchFamily="18" charset="0"/>
                              </a:rPr>
                              <m:t>𝑀𝑃𝑎</m:t>
                            </m:r>
                          </m:num>
                          <m:den>
                            <m:r>
                              <a:rPr lang="fr-CA" b="0" i="1" smtClean="0">
                                <a:latin typeface="Cambria Math" panose="02040503050406030204" pitchFamily="18" charset="0"/>
                              </a:rPr>
                              <m:t>70000 </m:t>
                            </m:r>
                            <m:r>
                              <a:rPr lang="fr-CA" b="0" i="1" smtClean="0">
                                <a:latin typeface="Cambria Math" panose="02040503050406030204" pitchFamily="18" charset="0"/>
                              </a:rPr>
                              <m:t>𝑀𝑃𝑎</m:t>
                            </m:r>
                          </m:den>
                        </m:f>
                      </m:e>
                    </m:rad>
                    <m:r>
                      <a:rPr lang="fr-CA" b="0" i="1" smtClean="0">
                        <a:latin typeface="Cambria Math" panose="02040503050406030204" pitchFamily="18" charset="0"/>
                      </a:rPr>
                      <m:t>=0,222</m:t>
                    </m:r>
                    <m:r>
                      <a:rPr lang="fr-CA" b="0" i="1" smtClean="0">
                        <a:latin typeface="Cambria Math" panose="02040503050406030204" pitchFamily="18" charset="0"/>
                        <a:ea typeface="Cambria Math" panose="02040503050406030204" pitchFamily="18" charset="0"/>
                      </a:rPr>
                      <m:t>≤</m:t>
                    </m:r>
                    <m:sSub>
                      <m:sSubPr>
                        <m:ctrlPr>
                          <a:rPr lang="fr-CA" b="0" i="1" smtClean="0">
                            <a:latin typeface="Cambria Math" panose="02040503050406030204" pitchFamily="18" charset="0"/>
                            <a:ea typeface="Cambria Math" panose="02040503050406030204" pitchFamily="18" charset="0"/>
                          </a:rPr>
                        </m:ctrlPr>
                      </m:sSubPr>
                      <m:e>
                        <m:acc>
                          <m:accPr>
                            <m:chr m:val="̅"/>
                            <m:ctrlPr>
                              <a:rPr lang="fr-CA" b="0" i="1" smtClean="0">
                                <a:latin typeface="Cambria Math" panose="02040503050406030204" pitchFamily="18" charset="0"/>
                                <a:ea typeface="Cambria Math" panose="02040503050406030204" pitchFamily="18" charset="0"/>
                              </a:rPr>
                            </m:ctrlPr>
                          </m:accPr>
                          <m:e>
                            <m:r>
                              <a:rPr lang="fr-CA" b="0" i="1" smtClean="0">
                                <a:latin typeface="Cambria Math" panose="02040503050406030204" pitchFamily="18" charset="0"/>
                                <a:ea typeface="Cambria Math" panose="02040503050406030204" pitchFamily="18" charset="0"/>
                              </a:rPr>
                              <m:t>𝜆</m:t>
                            </m:r>
                          </m:e>
                        </m:acc>
                      </m:e>
                      <m:sub>
                        <m:r>
                          <a:rPr lang="fr-CA" b="0" i="1" smtClean="0">
                            <a:latin typeface="Cambria Math" panose="02040503050406030204" pitchFamily="18" charset="0"/>
                            <a:ea typeface="Cambria Math" panose="02040503050406030204" pitchFamily="18" charset="0"/>
                          </a:rPr>
                          <m:t>0</m:t>
                        </m:r>
                      </m:sub>
                    </m:sSub>
                    <m:r>
                      <a:rPr lang="fr-CA" b="0" i="1" smtClean="0">
                        <a:latin typeface="Cambria Math" panose="02040503050406030204" pitchFamily="18" charset="0"/>
                        <a:ea typeface="Cambria Math" panose="02040503050406030204" pitchFamily="18" charset="0"/>
                      </a:rPr>
                      <m:t>=0,3</m:t>
                    </m:r>
                  </m:oMath>
                </a14:m>
                <a:r>
                  <a:rPr lang="fr-CA" dirty="0"/>
                  <a:t> Il n’y aura pas de voilement en cisaillement.</a:t>
                </a:r>
              </a:p>
              <a:p>
                <a:pPr marL="285750" indent="-285750">
                  <a:buFont typeface="Arial" panose="020B0604020202020204" pitchFamily="34" charset="0"/>
                  <a:buChar char="•"/>
                </a:pPr>
                <a:endParaRPr lang="fr-CA" dirty="0"/>
              </a:p>
              <a:p>
                <a:pPr marL="285750" indent="-285750">
                  <a:buFont typeface="Arial" panose="020B0604020202020204" pitchFamily="34" charset="0"/>
                  <a:buChar char="•"/>
                </a:pPr>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xfrm>
                <a:off x="839788" y="1681163"/>
                <a:ext cx="10513982" cy="4467710"/>
              </a:xfrm>
              <a:blipFill>
                <a:blip r:embed="rId7"/>
                <a:stretch>
                  <a:fillRect l="-1218" t="-2046" r="-348"/>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dirty="0"/>
              <a:t>Étape 3. Résistance des entretoises</a:t>
            </a:r>
          </a:p>
        </p:txBody>
      </p:sp>
    </p:spTree>
    <p:extLst>
      <p:ext uri="{BB962C8B-B14F-4D97-AF65-F5344CB8AC3E}">
        <p14:creationId xmlns:p14="http://schemas.microsoft.com/office/powerpoint/2010/main" val="12341704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86</a:t>
            </a:fld>
            <a:endParaRPr lang="fr-FR" dirty="0"/>
          </a:p>
        </p:txBody>
      </p:sp>
      <mc:AlternateContent xmlns:mc="http://schemas.openxmlformats.org/markup-compatibility/2006" xmlns:a14="http://schemas.microsoft.com/office/drawing/2010/main">
        <mc:Choice Requires="a14">
          <p:sp>
            <p:nvSpPr>
              <p:cNvPr id="4" name="Espace réservé du texte 3"/>
              <p:cNvSpPr>
                <a:spLocks noGrp="1"/>
              </p:cNvSpPr>
              <p:nvPr>
                <p:ph type="body" idx="1"/>
                <p:custDataLst>
                  <p:tags r:id="rId3"/>
                </p:custDataLst>
              </p:nvPr>
            </p:nvSpPr>
            <p:spPr/>
            <p:txBody>
              <a:bodyPr>
                <a:normAutofit/>
              </a:bodyPr>
              <a:lstStyle/>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𝑠𝑐</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0</m:t>
                        </m:r>
                      </m:sub>
                    </m:sSub>
                    <m:r>
                      <a:rPr lang="fr-CA" b="0" i="1" smtClean="0">
                        <a:latin typeface="Cambria Math" panose="02040503050406030204" pitchFamily="18" charset="0"/>
                      </a:rPr>
                      <m:t>=144 </m:t>
                    </m:r>
                    <m:r>
                      <a:rPr lang="fr-CA" b="0" i="1" smtClean="0">
                        <a:latin typeface="Cambria Math" panose="02040503050406030204" pitchFamily="18" charset="0"/>
                      </a:rPr>
                      <m:t>𝑀𝑃𝑎</m:t>
                    </m:r>
                  </m:oMath>
                </a14:m>
                <a:endParaRPr lang="fr-CA" b="0" dirty="0"/>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𝑉</m:t>
                        </m:r>
                      </m:e>
                      <m:sub>
                        <m:r>
                          <a:rPr lang="fr-CA" b="0" i="1" smtClean="0">
                            <a:latin typeface="Cambria Math" panose="02040503050406030204" pitchFamily="18" charset="0"/>
                          </a:rPr>
                          <m:t>𝑟</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𝑦</m:t>
                        </m:r>
                      </m:sub>
                    </m:sSub>
                    <m:r>
                      <a:rPr lang="fr-CA" b="0" i="1" smtClean="0">
                        <a:latin typeface="Cambria Math" panose="02040503050406030204" pitchFamily="18" charset="0"/>
                      </a:rPr>
                      <m:t>h𝑤</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𝑠𝑐</m:t>
                        </m:r>
                      </m:sub>
                    </m:sSub>
                    <m:r>
                      <a:rPr lang="fr-CA" b="0" i="1" smtClean="0">
                        <a:latin typeface="Cambria Math" panose="02040503050406030204" pitchFamily="18" charset="0"/>
                      </a:rPr>
                      <m:t>=0,9</m:t>
                    </m:r>
                    <m:r>
                      <a:rPr lang="fr-CA" b="0" i="1" smtClean="0">
                        <a:latin typeface="Cambria Math" panose="02040503050406030204" pitchFamily="18" charset="0"/>
                        <a:ea typeface="Cambria Math" panose="02040503050406030204" pitchFamily="18" charset="0"/>
                      </a:rPr>
                      <m:t>∙</m:t>
                    </m:r>
                    <m:d>
                      <m:dPr>
                        <m:ctrlPr>
                          <a:rPr lang="fr-CA" b="0" i="1" smtClean="0">
                            <a:latin typeface="Cambria Math" panose="02040503050406030204" pitchFamily="18" charset="0"/>
                            <a:ea typeface="Cambria Math" panose="02040503050406030204" pitchFamily="18" charset="0"/>
                          </a:rPr>
                        </m:ctrlPr>
                      </m:dPr>
                      <m:e>
                        <m:r>
                          <a:rPr lang="fr-CA" b="0" i="1" smtClean="0">
                            <a:latin typeface="Cambria Math" panose="02040503050406030204" pitchFamily="18" charset="0"/>
                            <a:ea typeface="Cambria Math" panose="02040503050406030204" pitchFamily="18" charset="0"/>
                          </a:rPr>
                          <m:t>2∙152,4 </m:t>
                        </m:r>
                        <m:r>
                          <a:rPr lang="fr-CA" b="0" i="1" smtClean="0">
                            <a:latin typeface="Cambria Math" panose="02040503050406030204" pitchFamily="18" charset="0"/>
                            <a:ea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−12,7 </m:t>
                        </m:r>
                        <m:r>
                          <a:rPr lang="fr-CA" b="0" i="1" smtClean="0">
                            <a:latin typeface="Cambria Math" panose="02040503050406030204" pitchFamily="18" charset="0"/>
                            <a:ea typeface="Cambria Math" panose="02040503050406030204" pitchFamily="18" charset="0"/>
                          </a:rPr>
                          <m:t>𝑚𝑚</m:t>
                        </m:r>
                      </m:e>
                    </m:d>
                    <m:r>
                      <a:rPr lang="fr-CA" b="0" i="1" smtClean="0">
                        <a:latin typeface="Cambria Math" panose="02040503050406030204" pitchFamily="18" charset="0"/>
                        <a:ea typeface="Cambria Math" panose="02040503050406030204" pitchFamily="18" charset="0"/>
                      </a:rPr>
                      <m:t>∙12,7 </m:t>
                    </m:r>
                    <m:r>
                      <a:rPr lang="fr-CA" b="0" i="1" smtClean="0">
                        <a:latin typeface="Cambria Math" panose="02040503050406030204" pitchFamily="18" charset="0"/>
                        <a:ea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∙144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=481</m:t>
                    </m:r>
                    <m:r>
                      <a:rPr lang="fr-CA" b="0" i="1" smtClean="0">
                        <a:latin typeface="Cambria Math" panose="02040503050406030204" pitchFamily="18" charset="0"/>
                        <a:ea typeface="Cambria Math" panose="02040503050406030204" pitchFamily="18" charset="0"/>
                      </a:rPr>
                      <m:t>𝑘𝑁</m:t>
                    </m:r>
                  </m:oMath>
                </a14:m>
                <a:r>
                  <a:rPr lang="fr-CA" b="1" dirty="0"/>
                  <a:t> [CSA S6:19 17.12.4.1.2]</a:t>
                </a:r>
                <a:r>
                  <a:rPr lang="fr-CA" dirty="0"/>
                  <a:t>. </a:t>
                </a:r>
              </a:p>
              <a:p>
                <a:pPr marL="285750" indent="-285750">
                  <a:buFont typeface="Arial" panose="020B0604020202020204" pitchFamily="34" charset="0"/>
                  <a:buChar char="•"/>
                </a:pPr>
                <a:r>
                  <a:rPr lang="fr-CA" dirty="0"/>
                  <a:t>Pour 2 âmes, </a:t>
                </a: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𝑉</m:t>
                        </m:r>
                      </m:e>
                      <m:sub>
                        <m:r>
                          <a:rPr lang="fr-CA" b="0" i="1" smtClean="0">
                            <a:latin typeface="Cambria Math" panose="02040503050406030204" pitchFamily="18" charset="0"/>
                          </a:rPr>
                          <m:t>𝑟</m:t>
                        </m:r>
                      </m:sub>
                    </m:sSub>
                    <m:r>
                      <a:rPr lang="fr-CA" b="0" i="1" smtClean="0">
                        <a:latin typeface="Cambria Math" panose="02040503050406030204" pitchFamily="18" charset="0"/>
                      </a:rPr>
                      <m:t>=962 </m:t>
                    </m:r>
                    <m:r>
                      <a:rPr lang="fr-CA" b="0" i="1" smtClean="0">
                        <a:latin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sSub>
                      <m:sSubPr>
                        <m:ctrlPr>
                          <a:rPr lang="fr-CA" b="0" i="1" smtClean="0">
                            <a:latin typeface="Cambria Math" panose="02040503050406030204" pitchFamily="18" charset="0"/>
                            <a:ea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𝑉</m:t>
                        </m:r>
                      </m:e>
                      <m:sub>
                        <m:r>
                          <a:rPr lang="fr-CA" b="0" i="1" smtClean="0">
                            <a:latin typeface="Cambria Math" panose="02040503050406030204" pitchFamily="18" charset="0"/>
                            <a:ea typeface="Cambria Math" panose="02040503050406030204" pitchFamily="18" charset="0"/>
                          </a:rPr>
                          <m:t>𝑓</m:t>
                        </m:r>
                      </m:sub>
                    </m:sSub>
                    <m:r>
                      <a:rPr lang="fr-CA" b="0" i="1" smtClean="0">
                        <a:latin typeface="Cambria Math" panose="02040503050406030204" pitchFamily="18" charset="0"/>
                        <a:ea typeface="Cambria Math" panose="02040503050406030204" pitchFamily="18" charset="0"/>
                      </a:rPr>
                      <m:t>=63 </m:t>
                    </m:r>
                    <m:r>
                      <a:rPr lang="fr-CA" b="0" i="1" smtClean="0">
                        <a:latin typeface="Cambria Math" panose="02040503050406030204" pitchFamily="18" charset="0"/>
                        <a:ea typeface="Cambria Math" panose="02040503050406030204" pitchFamily="18" charset="0"/>
                      </a:rPr>
                      <m:t>𝑘𝑁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𝑂𝑘</m:t>
                    </m:r>
                  </m:oMath>
                </a14:m>
                <a:endParaRPr lang="fr-CA" dirty="0"/>
              </a:p>
              <a:p>
                <a:r>
                  <a:rPr lang="fr-CA" dirty="0"/>
                  <a:t>On doit également vérifier les conditions frontières entre l’âme et la semelle</a:t>
                </a:r>
                <a:r>
                  <a:rPr lang="fr-CA" b="1" dirty="0"/>
                  <a:t> [CSA S6:19 17.12.4.1.4]</a:t>
                </a:r>
                <a:r>
                  <a:rPr lang="fr-CA" dirty="0"/>
                  <a:t>. Puisque les 2 profilés sont soudés longitudinalement, on vérifie que le flux de cisaillement dans la ZAT au centre ne dépasse pas la limite :</a:t>
                </a:r>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𝑣</m:t>
                        </m:r>
                      </m:e>
                      <m:sub>
                        <m:r>
                          <a:rPr lang="fr-CA" b="0" i="1" smtClean="0">
                            <a:latin typeface="Cambria Math" panose="02040503050406030204" pitchFamily="18" charset="0"/>
                          </a:rPr>
                          <m:t>𝑟</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m:t>
                        </m:r>
                      </m:e>
                      <m:sub>
                        <m:r>
                          <a:rPr lang="fr-CA" b="0" i="1" smtClean="0">
                            <a:latin typeface="Cambria Math" panose="02040503050406030204" pitchFamily="18" charset="0"/>
                          </a:rPr>
                          <m:t>𝑢</m:t>
                        </m:r>
                      </m:sub>
                    </m:sSub>
                    <m:r>
                      <a:rPr lang="fr-CA" b="0" i="1" smtClean="0">
                        <a:latin typeface="Cambria Math" panose="02040503050406030204" pitchFamily="18" charset="0"/>
                      </a:rPr>
                      <m:t>0,6 </m:t>
                    </m:r>
                    <m:r>
                      <a:rPr lang="fr-CA" b="0" i="1" smtClean="0">
                        <a:latin typeface="Cambria Math" panose="02040503050406030204" pitchFamily="18" charset="0"/>
                      </a:rPr>
                      <m:t>𝑤</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𝐹</m:t>
                        </m:r>
                      </m:e>
                      <m:sub>
                        <m:r>
                          <a:rPr lang="fr-CA" b="0" i="1" smtClean="0">
                            <a:latin typeface="Cambria Math" panose="02040503050406030204" pitchFamily="18" charset="0"/>
                          </a:rPr>
                          <m:t>𝑤𝑢</m:t>
                        </m:r>
                      </m:sub>
                    </m:sSub>
                    <m:r>
                      <a:rPr lang="fr-CA" b="0" i="1" smtClean="0">
                        <a:latin typeface="Cambria Math" panose="02040503050406030204" pitchFamily="18" charset="0"/>
                      </a:rPr>
                      <m:t>=0,75</m:t>
                    </m:r>
                    <m:r>
                      <a:rPr lang="fr-CA" b="0" i="1" smtClean="0">
                        <a:latin typeface="Cambria Math" panose="02040503050406030204" pitchFamily="18" charset="0"/>
                        <a:ea typeface="Cambria Math" panose="02040503050406030204" pitchFamily="18" charset="0"/>
                      </a:rPr>
                      <m:t>∙0,6∙</m:t>
                    </m:r>
                    <m:d>
                      <m:dPr>
                        <m:ctrlPr>
                          <a:rPr lang="fr-CA" b="0" i="1" smtClean="0">
                            <a:latin typeface="Cambria Math" panose="02040503050406030204" pitchFamily="18" charset="0"/>
                            <a:ea typeface="Cambria Math" panose="02040503050406030204" pitchFamily="18" charset="0"/>
                          </a:rPr>
                        </m:ctrlPr>
                      </m:dPr>
                      <m:e>
                        <m:r>
                          <a:rPr lang="fr-CA" b="0" i="1" smtClean="0">
                            <a:latin typeface="Cambria Math" panose="02040503050406030204" pitchFamily="18" charset="0"/>
                            <a:ea typeface="Cambria Math" panose="02040503050406030204" pitchFamily="18" charset="0"/>
                          </a:rPr>
                          <m:t>2∙12,7 </m:t>
                        </m:r>
                        <m:r>
                          <a:rPr lang="fr-CA" b="0" i="1" smtClean="0">
                            <a:latin typeface="Cambria Math" panose="02040503050406030204" pitchFamily="18" charset="0"/>
                            <a:ea typeface="Cambria Math" panose="02040503050406030204" pitchFamily="18" charset="0"/>
                          </a:rPr>
                          <m:t>𝑚𝑚</m:t>
                        </m:r>
                      </m:e>
                    </m:d>
                    <m:r>
                      <a:rPr lang="fr-CA" b="0" i="1" smtClean="0">
                        <a:latin typeface="Cambria Math" panose="02040503050406030204" pitchFamily="18" charset="0"/>
                        <a:ea typeface="Cambria Math" panose="02040503050406030204" pitchFamily="18" charset="0"/>
                      </a:rPr>
                      <m:t>∙165 </m:t>
                    </m:r>
                    <m:r>
                      <a:rPr lang="fr-CA" b="0" i="1" smtClean="0">
                        <a:latin typeface="Cambria Math" panose="02040503050406030204" pitchFamily="18" charset="0"/>
                        <a:ea typeface="Cambria Math" panose="02040503050406030204" pitchFamily="18" charset="0"/>
                      </a:rPr>
                      <m:t>𝑀𝑃𝑎</m:t>
                    </m:r>
                    <m:r>
                      <a:rPr lang="fr-CA" b="0" i="1" smtClean="0">
                        <a:latin typeface="Cambria Math" panose="02040503050406030204" pitchFamily="18" charset="0"/>
                        <a:ea typeface="Cambria Math" panose="02040503050406030204" pitchFamily="18" charset="0"/>
                      </a:rPr>
                      <m:t>=1886 </m:t>
                    </m:r>
                    <m:r>
                      <a:rPr lang="fr-CA" b="0" i="1" smtClean="0">
                        <a:latin typeface="Cambria Math" panose="02040503050406030204" pitchFamily="18" charset="0"/>
                        <a:ea typeface="Cambria Math" panose="02040503050406030204" pitchFamily="18" charset="0"/>
                      </a:rPr>
                      <m:t>𝑁</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𝑚𝑚</m:t>
                    </m:r>
                    <m:r>
                      <a:rPr lang="fr-CA" b="1" i="1" smtClean="0">
                        <a:latin typeface="Cambria Math" panose="02040503050406030204" pitchFamily="18" charset="0"/>
                      </a:rPr>
                      <m:t> </m:t>
                    </m:r>
                  </m:oMath>
                </a14:m>
                <a:r>
                  <a:rPr lang="fr-CA" b="1" dirty="0"/>
                  <a:t>[CSA S6:19 17.12.4.1.4 b)]</a:t>
                </a:r>
                <a:r>
                  <a:rPr lang="fr-CA" dirty="0"/>
                  <a:t>. </a:t>
                </a:r>
              </a:p>
              <a:p>
                <a:r>
                  <a:rPr lang="fr-CA" dirty="0"/>
                  <a:t>Le flux de cisaillement max dans la ZAT est :</a:t>
                </a:r>
              </a:p>
              <a:p>
                <a:pPr marL="285750" indent="-285750">
                  <a:buFont typeface="Arial" panose="020B0604020202020204" pitchFamily="34" charset="0"/>
                  <a:buChar char="•"/>
                </a:pPr>
                <a14:m>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𝐴</m:t>
                        </m:r>
                      </m:e>
                      <m:sup>
                        <m:r>
                          <a:rPr lang="fr-CA" b="0" i="1" smtClean="0">
                            <a:latin typeface="Cambria Math" panose="02040503050406030204" pitchFamily="18" charset="0"/>
                          </a:rPr>
                          <m:t>′</m:t>
                        </m:r>
                      </m:sup>
                    </m:sSup>
                    <m:r>
                      <a:rPr lang="fr-CA" b="0" i="1" smtClean="0">
                        <a:latin typeface="Cambria Math" panose="02040503050406030204" pitchFamily="18" charset="0"/>
                      </a:rPr>
                      <m:t>=7097</m:t>
                    </m:r>
                    <m:r>
                      <a:rPr lang="fr-CA" b="0" i="1" smtClean="0">
                        <a:latin typeface="Cambria Math" panose="02040503050406030204" pitchFamily="18" charset="0"/>
                        <a:ea typeface="Cambria Math" panose="02040503050406030204" pitchFamily="18" charset="0"/>
                      </a:rPr>
                      <m:t> </m:t>
                    </m:r>
                    <m:r>
                      <a:rPr lang="fr-CA" b="0" i="1" smtClean="0">
                        <a:latin typeface="Cambria Math" panose="02040503050406030204" pitchFamily="18" charset="0"/>
                        <a:ea typeface="Cambria Math" panose="02040503050406030204" pitchFamily="18" charset="0"/>
                      </a:rPr>
                      <m:t>𝑚</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𝑚</m:t>
                        </m:r>
                      </m:e>
                      <m:sup>
                        <m:r>
                          <a:rPr lang="fr-CA" b="0" i="1" smtClean="0">
                            <a:latin typeface="Cambria Math" panose="02040503050406030204" pitchFamily="18" charset="0"/>
                            <a:ea typeface="Cambria Math" panose="02040503050406030204" pitchFamily="18" charset="0"/>
                          </a:rPr>
                          <m:t>2</m:t>
                        </m:r>
                      </m:sup>
                    </m:sSup>
                  </m:oMath>
                </a14:m>
                <a:endParaRPr lang="fr-CA" b="0" dirty="0">
                  <a:ea typeface="Cambria Math" panose="02040503050406030204" pitchFamily="18" charset="0"/>
                </a:endParaRPr>
              </a:p>
              <a:p>
                <a:pPr marL="285750" indent="-285750">
                  <a:buFont typeface="Arial" panose="020B0604020202020204" pitchFamily="34" charset="0"/>
                  <a:buChar char="•"/>
                </a:pPr>
                <a14:m>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𝑦</m:t>
                        </m:r>
                      </m:e>
                      <m:sup>
                        <m:r>
                          <a:rPr lang="fr-CA" b="0" i="1" smtClean="0">
                            <a:latin typeface="Cambria Math" panose="02040503050406030204" pitchFamily="18" charset="0"/>
                          </a:rPr>
                          <m:t>′</m:t>
                        </m:r>
                      </m:sup>
                    </m:sSup>
                    <m:r>
                      <a:rPr lang="fr-CA" b="0" i="1" smtClean="0">
                        <a:latin typeface="Cambria Math" panose="02040503050406030204" pitchFamily="18" charset="0"/>
                      </a:rPr>
                      <m:t>=152,4/2=76,2 </m:t>
                    </m:r>
                    <m:r>
                      <a:rPr lang="fr-CA" b="0" i="1" smtClean="0">
                        <a:latin typeface="Cambria Math" panose="02040503050406030204" pitchFamily="18" charset="0"/>
                      </a:rPr>
                      <m:t>𝑚𝑚</m:t>
                    </m:r>
                  </m:oMath>
                </a14:m>
                <a:endParaRPr lang="fr-CA" dirty="0"/>
              </a:p>
              <a:p>
                <a:pPr marL="285750" indent="-285750">
                  <a:buFont typeface="Arial" panose="020B0604020202020204" pitchFamily="34" charset="0"/>
                  <a:buChar char="•"/>
                </a:pPr>
                <a14:m>
                  <m:oMath xmlns:m="http://schemas.openxmlformats.org/officeDocument/2006/math">
                    <m:r>
                      <a:rPr lang="fr-CA" b="0" i="1" smtClean="0">
                        <a:latin typeface="Cambria Math" panose="02040503050406030204" pitchFamily="18" charset="0"/>
                      </a:rPr>
                      <m:t>𝑄</m:t>
                    </m:r>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1" smtClean="0">
                            <a:latin typeface="Cambria Math" panose="02040503050406030204" pitchFamily="18" charset="0"/>
                          </a:rPr>
                          <m:t>𝐴</m:t>
                        </m:r>
                      </m:e>
                      <m:sup>
                        <m:r>
                          <a:rPr lang="fr-CA" b="0" i="1" smtClean="0">
                            <a:latin typeface="Cambria Math" panose="02040503050406030204" pitchFamily="18" charset="0"/>
                          </a:rPr>
                          <m:t>′</m:t>
                        </m:r>
                      </m:sup>
                    </m:sSup>
                    <m:r>
                      <a:rPr lang="fr-CA" b="0" i="1" smtClean="0">
                        <a:latin typeface="Cambria Math" panose="02040503050406030204" pitchFamily="18" charset="0"/>
                        <a:ea typeface="Cambria Math" panose="02040503050406030204" pitchFamily="18" charset="0"/>
                      </a:rPr>
                      <m:t>∙</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𝑦</m:t>
                        </m:r>
                      </m:e>
                      <m:sup>
                        <m:r>
                          <a:rPr lang="fr-CA" b="0" i="1" smtClean="0">
                            <a:latin typeface="Cambria Math" panose="02040503050406030204" pitchFamily="18" charset="0"/>
                            <a:ea typeface="Cambria Math" panose="02040503050406030204" pitchFamily="18" charset="0"/>
                          </a:rPr>
                          <m:t>′</m:t>
                        </m:r>
                      </m:sup>
                    </m:sSup>
                    <m:r>
                      <a:rPr lang="fr-CA" b="0" i="1" smtClean="0">
                        <a:latin typeface="Cambria Math" panose="02040503050406030204" pitchFamily="18" charset="0"/>
                        <a:ea typeface="Cambria Math" panose="02040503050406030204" pitchFamily="18" charset="0"/>
                      </a:rPr>
                      <m:t>=7097 </m:t>
                    </m:r>
                    <m:r>
                      <a:rPr lang="fr-CA" b="0" i="1" smtClean="0">
                        <a:latin typeface="Cambria Math" panose="02040503050406030204" pitchFamily="18" charset="0"/>
                        <a:ea typeface="Cambria Math" panose="02040503050406030204" pitchFamily="18" charset="0"/>
                      </a:rPr>
                      <m:t>𝑚</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𝑚</m:t>
                        </m:r>
                      </m:e>
                      <m:sup>
                        <m:r>
                          <a:rPr lang="fr-CA" b="0" i="1" smtClean="0">
                            <a:latin typeface="Cambria Math" panose="02040503050406030204" pitchFamily="18" charset="0"/>
                            <a:ea typeface="Cambria Math" panose="02040503050406030204" pitchFamily="18" charset="0"/>
                          </a:rPr>
                          <m:t>2</m:t>
                        </m:r>
                      </m:sup>
                    </m:sSup>
                    <m:r>
                      <a:rPr lang="fr-CA" b="0" i="1" smtClean="0">
                        <a:latin typeface="Cambria Math" panose="02040503050406030204" pitchFamily="18" charset="0"/>
                        <a:ea typeface="Cambria Math" panose="02040503050406030204" pitchFamily="18" charset="0"/>
                      </a:rPr>
                      <m:t>∙76,2 </m:t>
                    </m:r>
                    <m:r>
                      <a:rPr lang="fr-CA" b="0" i="1" smtClean="0">
                        <a:latin typeface="Cambria Math" panose="02040503050406030204" pitchFamily="18" charset="0"/>
                        <a:ea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=540791 </m:t>
                    </m:r>
                    <m:r>
                      <a:rPr lang="fr-CA" b="0" i="1" smtClean="0">
                        <a:latin typeface="Cambria Math" panose="02040503050406030204" pitchFamily="18" charset="0"/>
                        <a:ea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³</m:t>
                    </m:r>
                  </m:oMath>
                </a14:m>
                <a:endParaRPr lang="fr-CA" dirty="0"/>
              </a:p>
              <a:p>
                <a:pPr marL="285750" indent="-285750">
                  <a:buFont typeface="Arial" panose="020B0604020202020204" pitchFamily="34" charset="0"/>
                  <a:buChar char="•"/>
                </a:pP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𝑣</m:t>
                        </m:r>
                      </m:e>
                      <m:sub>
                        <m:r>
                          <a:rPr lang="fr-CA" b="0" i="1" smtClean="0">
                            <a:latin typeface="Cambria Math" panose="02040503050406030204" pitchFamily="18" charset="0"/>
                          </a:rPr>
                          <m:t>𝑓</m:t>
                        </m:r>
                      </m:sub>
                    </m:sSub>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𝑉</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𝑄</m:t>
                        </m:r>
                      </m:num>
                      <m:den>
                        <m:r>
                          <a:rPr lang="fr-CA" b="0" i="1" smtClean="0">
                            <a:latin typeface="Cambria Math" panose="02040503050406030204" pitchFamily="18" charset="0"/>
                          </a:rPr>
                          <m:t>𝐼</m:t>
                        </m:r>
                      </m:den>
                    </m:f>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63000 </m:t>
                        </m:r>
                        <m:r>
                          <a:rPr lang="fr-CA" b="0" i="1" smtClean="0">
                            <a:latin typeface="Cambria Math" panose="02040503050406030204" pitchFamily="18" charset="0"/>
                          </a:rPr>
                          <m:t>𝑁</m:t>
                        </m:r>
                        <m:r>
                          <a:rPr lang="fr-CA" b="0" i="1" smtClean="0">
                            <a:latin typeface="Cambria Math" panose="02040503050406030204" pitchFamily="18" charset="0"/>
                            <a:ea typeface="Cambria Math" panose="02040503050406030204" pitchFamily="18" charset="0"/>
                          </a:rPr>
                          <m:t>∙540791 </m:t>
                        </m:r>
                        <m:r>
                          <a:rPr lang="fr-CA" b="0" i="1" smtClean="0">
                            <a:latin typeface="Cambria Math" panose="02040503050406030204" pitchFamily="18" charset="0"/>
                            <a:ea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³</m:t>
                        </m:r>
                      </m:num>
                      <m:den>
                        <m:r>
                          <a:rPr lang="fr-CA" b="0" i="1" smtClean="0">
                            <a:latin typeface="Cambria Math" panose="02040503050406030204" pitchFamily="18" charset="0"/>
                          </a:rPr>
                          <m:t>129,017</m:t>
                        </m:r>
                        <m:r>
                          <a:rPr lang="fr-CA" b="0" i="1" smtClean="0">
                            <a:latin typeface="Cambria Math" panose="02040503050406030204" pitchFamily="18" charset="0"/>
                          </a:rPr>
                          <m:t>𝑥</m:t>
                        </m:r>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6</m:t>
                            </m:r>
                          </m:sup>
                        </m:sSup>
                        <m:sSup>
                          <m:sSupPr>
                            <m:ctrlPr>
                              <a:rPr lang="fr-CA" b="0" i="1" smtClean="0">
                                <a:latin typeface="Cambria Math" panose="02040503050406030204" pitchFamily="18" charset="0"/>
                              </a:rPr>
                            </m:ctrlPr>
                          </m:sSupPr>
                          <m:e>
                            <m:r>
                              <a:rPr lang="fr-CA" b="0" i="1" smtClean="0">
                                <a:latin typeface="Cambria Math" panose="02040503050406030204" pitchFamily="18" charset="0"/>
                              </a:rPr>
                              <m:t>𝑚𝑚</m:t>
                            </m:r>
                          </m:e>
                          <m:sup>
                            <m:r>
                              <a:rPr lang="fr-CA" b="0" i="1" smtClean="0">
                                <a:latin typeface="Cambria Math" panose="02040503050406030204" pitchFamily="18" charset="0"/>
                              </a:rPr>
                              <m:t>4</m:t>
                            </m:r>
                          </m:sup>
                        </m:sSup>
                      </m:den>
                    </m:f>
                    <m:r>
                      <a:rPr lang="fr-CA" b="0" i="1" smtClean="0">
                        <a:latin typeface="Cambria Math" panose="02040503050406030204" pitchFamily="18" charset="0"/>
                      </a:rPr>
                      <m:t>=264 </m:t>
                    </m:r>
                    <m:r>
                      <a:rPr lang="fr-CA" b="0" i="1" smtClean="0">
                        <a:latin typeface="Cambria Math" panose="02040503050406030204" pitchFamily="18" charset="0"/>
                      </a:rPr>
                      <m:t>𝑁</m:t>
                    </m:r>
                    <m:r>
                      <a:rPr lang="fr-CA" b="0" i="1" smtClean="0">
                        <a:latin typeface="Cambria Math" panose="02040503050406030204" pitchFamily="18" charset="0"/>
                      </a:rPr>
                      <m:t>/</m:t>
                    </m:r>
                    <m:r>
                      <a:rPr lang="fr-CA" b="0" i="1" smtClean="0">
                        <a:latin typeface="Cambria Math" panose="02040503050406030204" pitchFamily="18" charset="0"/>
                      </a:rPr>
                      <m:t>𝑚𝑚</m:t>
                    </m:r>
                    <m:r>
                      <a:rPr lang="fr-CA" b="0" i="1" smtClean="0">
                        <a:latin typeface="Cambria Math" panose="02040503050406030204" pitchFamily="18" charset="0"/>
                        <a:ea typeface="Cambria Math" panose="02040503050406030204" pitchFamily="18" charset="0"/>
                      </a:rPr>
                      <m:t>≤</m:t>
                    </m:r>
                    <m:sSub>
                      <m:sSubPr>
                        <m:ctrlPr>
                          <a:rPr lang="fr-CA" b="0" i="1" smtClean="0">
                            <a:latin typeface="Cambria Math" panose="02040503050406030204" pitchFamily="18" charset="0"/>
                            <a:ea typeface="Cambria Math" panose="02040503050406030204" pitchFamily="18" charset="0"/>
                          </a:rPr>
                        </m:ctrlPr>
                      </m:sSubPr>
                      <m:e>
                        <m:r>
                          <a:rPr lang="fr-CA" b="0" i="1" smtClean="0">
                            <a:latin typeface="Cambria Math" panose="02040503050406030204" pitchFamily="18" charset="0"/>
                            <a:ea typeface="Cambria Math" panose="02040503050406030204" pitchFamily="18" charset="0"/>
                          </a:rPr>
                          <m:t>𝑣</m:t>
                        </m:r>
                      </m:e>
                      <m:sub>
                        <m:r>
                          <a:rPr lang="fr-CA" b="0" i="1" smtClean="0">
                            <a:latin typeface="Cambria Math" panose="02040503050406030204" pitchFamily="18" charset="0"/>
                            <a:ea typeface="Cambria Math" panose="02040503050406030204" pitchFamily="18" charset="0"/>
                          </a:rPr>
                          <m:t>𝑟</m:t>
                        </m:r>
                      </m:sub>
                    </m:sSub>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𝑂𝑘</m:t>
                    </m:r>
                  </m:oMath>
                </a14:m>
                <a:endParaRPr lang="fr-CA"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idx="1"/>
                <p:custDataLst>
                  <p:tags r:id="rId6"/>
                </p:custDataLst>
              </p:nvPr>
            </p:nvSpPr>
            <p:spPr>
              <a:blipFill>
                <a:blip r:embed="rId7"/>
                <a:stretch>
                  <a:fillRect l="-1218" t="-1810"/>
                </a:stretch>
              </a:blipFill>
            </p:spPr>
            <p:txBody>
              <a:bodyPr/>
              <a:lstStyle/>
              <a:p>
                <a:r>
                  <a:rPr lang="fr-CA">
                    <a:noFill/>
                  </a:rPr>
                  <a:t> </a:t>
                </a:r>
              </a:p>
            </p:txBody>
          </p:sp>
        </mc:Fallback>
      </mc:AlternateContent>
      <p:sp>
        <p:nvSpPr>
          <p:cNvPr id="5" name="Titre 4"/>
          <p:cNvSpPr>
            <a:spLocks noGrp="1"/>
          </p:cNvSpPr>
          <p:nvPr>
            <p:ph type="title"/>
            <p:custDataLst>
              <p:tags r:id="rId4"/>
            </p:custDataLst>
          </p:nvPr>
        </p:nvSpPr>
        <p:spPr/>
        <p:txBody>
          <a:bodyPr/>
          <a:lstStyle/>
          <a:p>
            <a:r>
              <a:rPr lang="fr-CA" dirty="0"/>
              <a:t>Étape 3. Résistance des entretoises</a:t>
            </a:r>
          </a:p>
        </p:txBody>
      </p:sp>
    </p:spTree>
    <p:extLst>
      <p:ext uri="{BB962C8B-B14F-4D97-AF65-F5344CB8AC3E}">
        <p14:creationId xmlns:p14="http://schemas.microsoft.com/office/powerpoint/2010/main" val="6819029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Conclusions</a:t>
            </a:r>
          </a:p>
        </p:txBody>
      </p:sp>
      <p:sp>
        <p:nvSpPr>
          <p:cNvPr id="4" name="Espace réservé du pied de page 3"/>
          <p:cNvSpPr>
            <a:spLocks noGrp="1"/>
          </p:cNvSpPr>
          <p:nvPr>
            <p:ph type="ftr" sz="quarter" idx="11"/>
            <p:custDataLst>
              <p:tags r:id="rId2"/>
            </p:custDataLst>
          </p:nvPr>
        </p:nvSpPr>
        <p:spPr/>
        <p:txBody>
          <a:bodyPr/>
          <a:lstStyle/>
          <a:p>
            <a:r>
              <a:rPr lang="fr-FR"/>
              <a:t>ALU-COMPÉTENCES</a:t>
            </a:r>
          </a:p>
        </p:txBody>
      </p:sp>
      <p:sp>
        <p:nvSpPr>
          <p:cNvPr id="5" name="Espace réservé du numéro de diapositive 4"/>
          <p:cNvSpPr>
            <a:spLocks noGrp="1"/>
          </p:cNvSpPr>
          <p:nvPr>
            <p:ph type="sldNum" sz="quarter" idx="12"/>
            <p:custDataLst>
              <p:tags r:id="rId3"/>
            </p:custDataLst>
          </p:nvPr>
        </p:nvSpPr>
        <p:spPr/>
        <p:txBody>
          <a:bodyPr/>
          <a:lstStyle/>
          <a:p>
            <a:fld id="{82B63C5F-247B-BE4F-ACBC-7BDD67617F3E}" type="slidenum">
              <a:rPr lang="fr-FR" smtClean="0"/>
              <a:t>87</a:t>
            </a:fld>
            <a:endParaRPr lang="fr-FR"/>
          </a:p>
        </p:txBody>
      </p:sp>
    </p:spTree>
    <p:extLst>
      <p:ext uri="{BB962C8B-B14F-4D97-AF65-F5344CB8AC3E}">
        <p14:creationId xmlns:p14="http://schemas.microsoft.com/office/powerpoint/2010/main" val="40433294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88</a:t>
            </a:fld>
            <a:endParaRPr lang="fr-FR" dirty="0"/>
          </a:p>
        </p:txBody>
      </p:sp>
      <p:sp>
        <p:nvSpPr>
          <p:cNvPr id="5" name="Titre 4"/>
          <p:cNvSpPr>
            <a:spLocks noGrp="1"/>
          </p:cNvSpPr>
          <p:nvPr>
            <p:ph type="title"/>
            <p:custDataLst>
              <p:tags r:id="rId3"/>
            </p:custDataLst>
          </p:nvPr>
        </p:nvSpPr>
        <p:spPr/>
        <p:txBody>
          <a:bodyPr/>
          <a:lstStyle/>
          <a:p>
            <a:r>
              <a:rPr lang="fr-CA"/>
              <a:t>Conclusion. </a:t>
            </a:r>
            <a:r>
              <a:rPr lang="fr-CA" dirty="0"/>
              <a:t>Dimensions finales</a:t>
            </a:r>
          </a:p>
        </p:txBody>
      </p:sp>
      <p:graphicFrame>
        <p:nvGraphicFramePr>
          <p:cNvPr id="7" name="Tableau 6">
            <a:extLst>
              <a:ext uri="{FF2B5EF4-FFF2-40B4-BE49-F238E27FC236}">
                <a16:creationId xmlns:a16="http://schemas.microsoft.com/office/drawing/2014/main" id="{54B98E0B-639A-B891-5FF5-3C22DE36234B}"/>
              </a:ext>
            </a:extLst>
          </p:cNvPr>
          <p:cNvGraphicFramePr>
            <a:graphicFrameLocks noGrp="1"/>
          </p:cNvGraphicFramePr>
          <p:nvPr>
            <p:custDataLst>
              <p:tags r:id="rId4"/>
            </p:custDataLst>
            <p:extLst>
              <p:ext uri="{D42A27DB-BD31-4B8C-83A1-F6EECF244321}">
                <p14:modId xmlns:p14="http://schemas.microsoft.com/office/powerpoint/2010/main" val="1950470329"/>
              </p:ext>
            </p:extLst>
          </p:nvPr>
        </p:nvGraphicFramePr>
        <p:xfrm>
          <a:off x="838200" y="2270266"/>
          <a:ext cx="10278977" cy="1784500"/>
        </p:xfrm>
        <a:graphic>
          <a:graphicData uri="http://schemas.openxmlformats.org/drawingml/2006/table">
            <a:tbl>
              <a:tblPr/>
              <a:tblGrid>
                <a:gridCol w="1545414">
                  <a:extLst>
                    <a:ext uri="{9D8B030D-6E8A-4147-A177-3AD203B41FA5}">
                      <a16:colId xmlns:a16="http://schemas.microsoft.com/office/drawing/2014/main" val="3659871062"/>
                    </a:ext>
                  </a:extLst>
                </a:gridCol>
                <a:gridCol w="2068477">
                  <a:extLst>
                    <a:ext uri="{9D8B030D-6E8A-4147-A177-3AD203B41FA5}">
                      <a16:colId xmlns:a16="http://schemas.microsoft.com/office/drawing/2014/main" val="912442138"/>
                    </a:ext>
                  </a:extLst>
                </a:gridCol>
                <a:gridCol w="990649">
                  <a:extLst>
                    <a:ext uri="{9D8B030D-6E8A-4147-A177-3AD203B41FA5}">
                      <a16:colId xmlns:a16="http://schemas.microsoft.com/office/drawing/2014/main" val="1643076475"/>
                    </a:ext>
                  </a:extLst>
                </a:gridCol>
                <a:gridCol w="919323">
                  <a:extLst>
                    <a:ext uri="{9D8B030D-6E8A-4147-A177-3AD203B41FA5}">
                      <a16:colId xmlns:a16="http://schemas.microsoft.com/office/drawing/2014/main" val="1728148672"/>
                    </a:ext>
                  </a:extLst>
                </a:gridCol>
                <a:gridCol w="792519">
                  <a:extLst>
                    <a:ext uri="{9D8B030D-6E8A-4147-A177-3AD203B41FA5}">
                      <a16:colId xmlns:a16="http://schemas.microsoft.com/office/drawing/2014/main" val="343961773"/>
                    </a:ext>
                  </a:extLst>
                </a:gridCol>
                <a:gridCol w="792519">
                  <a:extLst>
                    <a:ext uri="{9D8B030D-6E8A-4147-A177-3AD203B41FA5}">
                      <a16:colId xmlns:a16="http://schemas.microsoft.com/office/drawing/2014/main" val="4226039015"/>
                    </a:ext>
                  </a:extLst>
                </a:gridCol>
                <a:gridCol w="792519">
                  <a:extLst>
                    <a:ext uri="{9D8B030D-6E8A-4147-A177-3AD203B41FA5}">
                      <a16:colId xmlns:a16="http://schemas.microsoft.com/office/drawing/2014/main" val="3319651388"/>
                    </a:ext>
                  </a:extLst>
                </a:gridCol>
                <a:gridCol w="792519">
                  <a:extLst>
                    <a:ext uri="{9D8B030D-6E8A-4147-A177-3AD203B41FA5}">
                      <a16:colId xmlns:a16="http://schemas.microsoft.com/office/drawing/2014/main" val="3708220209"/>
                    </a:ext>
                  </a:extLst>
                </a:gridCol>
                <a:gridCol w="792519">
                  <a:extLst>
                    <a:ext uri="{9D8B030D-6E8A-4147-A177-3AD203B41FA5}">
                      <a16:colId xmlns:a16="http://schemas.microsoft.com/office/drawing/2014/main" val="3154864075"/>
                    </a:ext>
                  </a:extLst>
                </a:gridCol>
                <a:gridCol w="792519">
                  <a:extLst>
                    <a:ext uri="{9D8B030D-6E8A-4147-A177-3AD203B41FA5}">
                      <a16:colId xmlns:a16="http://schemas.microsoft.com/office/drawing/2014/main" val="3333033640"/>
                    </a:ext>
                  </a:extLst>
                </a:gridCol>
              </a:tblGrid>
              <a:tr h="216303">
                <a:tc rowSpan="2">
                  <a:txBody>
                    <a:bodyPr/>
                    <a:lstStyle/>
                    <a:p>
                      <a:pPr algn="ctr" fontAlgn="ctr"/>
                      <a:r>
                        <a:rPr lang="fr-CA" sz="1100" b="1" i="0" u="none" strike="noStrike" dirty="0">
                          <a:solidFill>
                            <a:srgbClr val="000000"/>
                          </a:solidFill>
                          <a:effectLst/>
                          <a:latin typeface="Univers Condensed" panose="020B0506020202050204" pitchFamily="34" charset="0"/>
                        </a:rPr>
                        <a:t>Membrures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fr-CA" sz="1100" b="1" i="0" u="none" strike="noStrike" dirty="0">
                          <a:solidFill>
                            <a:srgbClr val="000000"/>
                          </a:solidFill>
                          <a:effectLst/>
                          <a:latin typeface="Univers Condensed" panose="020B0506020202050204" pitchFamily="34" charset="0"/>
                        </a:rPr>
                        <a:t>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100" b="1" i="0" u="none" strike="noStrike" dirty="0">
                          <a:solidFill>
                            <a:srgbClr val="000000"/>
                          </a:solidFill>
                          <a:effectLst/>
                          <a:latin typeface="Univers Condensed" panose="020B0506020202050204" pitchFamily="34" charset="0"/>
                        </a:rPr>
                        <a:t>Dimensions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dirty="0">
                          <a:solidFill>
                            <a:srgbClr val="000000"/>
                          </a:solidFill>
                          <a:effectLst/>
                          <a:latin typeface="Univers Condensed" panose="020B0506020202050204" pitchFamily="34" charset="0"/>
                        </a:rPr>
                        <a:t>Charge morte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dirty="0">
                          <a:solidFill>
                            <a:srgbClr val="000000"/>
                          </a:solidFill>
                          <a:effectLst/>
                          <a:latin typeface="Univers Condensed" panose="020B050602020205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dirty="0">
                          <a:solidFill>
                            <a:srgbClr val="000000"/>
                          </a:solidFill>
                          <a:effectLst/>
                          <a:latin typeface="Univers Condensed" panose="020B0506020202050204" pitchFamily="34" charset="0"/>
                        </a:rPr>
                        <a:t>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dirty="0">
                          <a:solidFill>
                            <a:srgbClr val="000000"/>
                          </a:solidFill>
                          <a:effectLst/>
                          <a:latin typeface="Univers Condensed" panose="020B0506020202050204" pitchFamily="34" charset="0"/>
                        </a:rPr>
                        <a: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dirty="0">
                          <a:solidFill>
                            <a:srgbClr val="000000"/>
                          </a:solidFill>
                          <a:effectLst/>
                          <a:latin typeface="Univers Condensed" panose="020B0506020202050204" pitchFamily="34" charset="0"/>
                        </a:rPr>
                        <a:t>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dirty="0">
                          <a:solidFill>
                            <a:srgbClr val="000000"/>
                          </a:solidFill>
                          <a:effectLst/>
                          <a:latin typeface="Univers Condensed" panose="020B0506020202050204" pitchFamily="34" charset="0"/>
                        </a:rPr>
                        <a:t>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CA" sz="1100" b="1" i="0" u="none" strike="noStrike" dirty="0">
                          <a:solidFill>
                            <a:srgbClr val="000000"/>
                          </a:solidFill>
                          <a:effectLst/>
                          <a:latin typeface="Univers Condensed" panose="020B0506020202050204" pitchFamily="34" charset="0"/>
                        </a:rPr>
                        <a:t>J</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76337966"/>
                  </a:ext>
                </a:extLst>
              </a:tr>
              <a:tr h="259564">
                <a:tc vMerge="1">
                  <a:txBody>
                    <a:bodyPr/>
                    <a:lstStyle/>
                    <a:p>
                      <a:endParaRPr lang="fr-CA"/>
                    </a:p>
                  </a:txBody>
                  <a:tcPr/>
                </a:tc>
                <a:tc vMerge="1">
                  <a:txBody>
                    <a:bodyPr/>
                    <a:lstStyle/>
                    <a:p>
                      <a:endParaRPr lang="fr-CA"/>
                    </a:p>
                  </a:txBody>
                  <a:tcPr/>
                </a:tc>
                <a:tc>
                  <a:txBody>
                    <a:bodyPr/>
                    <a:lstStyle/>
                    <a:p>
                      <a:pPr algn="ctr" fontAlgn="ctr"/>
                      <a:r>
                        <a:rPr lang="fr-CA" sz="1100" b="0" i="0" u="none" strike="noStrike" dirty="0">
                          <a:solidFill>
                            <a:srgbClr val="000000"/>
                          </a:solidFill>
                          <a:effectLst/>
                          <a:latin typeface="Univers Condensed" panose="020B0506020202050204" pitchFamily="34" charset="0"/>
                        </a:rPr>
                        <a:t>(mm)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dirty="0">
                          <a:solidFill>
                            <a:srgbClr val="000000"/>
                          </a:solidFill>
                          <a:effectLst/>
                          <a:latin typeface="Univers Condensed" panose="020B0506020202050204" pitchFamily="34" charset="0"/>
                        </a:rPr>
                        <a:t>(kN/m)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dirty="0">
                          <a:solidFill>
                            <a:srgbClr val="000000"/>
                          </a:solidFill>
                          <a:effectLst/>
                          <a:latin typeface="Univers Condensed" panose="020B0506020202050204" pitchFamily="34" charset="0"/>
                        </a:rPr>
                        <a:t>(mm²)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dirty="0">
                          <a:solidFill>
                            <a:srgbClr val="000000"/>
                          </a:solidFill>
                          <a:effectLst/>
                          <a:latin typeface="Univers Condensed" panose="020B0506020202050204" pitchFamily="34" charset="0"/>
                        </a:rPr>
                        <a:t>(10</a:t>
                      </a:r>
                      <a:r>
                        <a:rPr lang="fr-CA" sz="1100" b="0" i="0" u="none" strike="noStrike" baseline="30000" dirty="0">
                          <a:solidFill>
                            <a:srgbClr val="000000"/>
                          </a:solidFill>
                          <a:effectLst/>
                          <a:latin typeface="Univers Condensed" panose="020B0506020202050204" pitchFamily="34" charset="0"/>
                        </a:rPr>
                        <a:t>6</a:t>
                      </a:r>
                      <a:r>
                        <a:rPr lang="fr-CA" sz="1100" b="0" i="0" u="none" strike="noStrike" dirty="0">
                          <a:solidFill>
                            <a:srgbClr val="000000"/>
                          </a:solidFill>
                          <a:effectLst/>
                          <a:latin typeface="Univers Condensed" panose="020B0506020202050204" pitchFamily="34" charset="0"/>
                        </a:rPr>
                        <a:t> mm</a:t>
                      </a:r>
                      <a:r>
                        <a:rPr lang="fr-CA" sz="1100" b="0" i="0" u="none" strike="noStrike" baseline="30000" dirty="0">
                          <a:solidFill>
                            <a:srgbClr val="000000"/>
                          </a:solidFill>
                          <a:effectLst/>
                          <a:latin typeface="Univers Condensed" panose="020B0506020202050204" pitchFamily="34" charset="0"/>
                        </a:rPr>
                        <a:t>4</a:t>
                      </a:r>
                      <a:r>
                        <a:rPr lang="fr-CA" sz="1100" b="0" i="0" u="none" strike="noStrike" dirty="0">
                          <a:solidFill>
                            <a:srgbClr val="000000"/>
                          </a:solidFill>
                          <a:effectLst/>
                          <a:latin typeface="Univers Condensed" panose="020B050602020205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dirty="0">
                          <a:solidFill>
                            <a:srgbClr val="000000"/>
                          </a:solidFill>
                          <a:effectLst/>
                          <a:latin typeface="Univers Condensed" panose="020B0506020202050204" pitchFamily="34" charset="0"/>
                        </a:rPr>
                        <a:t>(10</a:t>
                      </a:r>
                      <a:r>
                        <a:rPr lang="fr-CA" sz="1100" b="0" i="0" u="none" strike="noStrike" baseline="30000" dirty="0">
                          <a:solidFill>
                            <a:srgbClr val="000000"/>
                          </a:solidFill>
                          <a:effectLst/>
                          <a:latin typeface="Univers Condensed" panose="020B0506020202050204" pitchFamily="34" charset="0"/>
                        </a:rPr>
                        <a:t>3</a:t>
                      </a:r>
                      <a:r>
                        <a:rPr lang="fr-CA" sz="1100" b="0" i="0" u="none" strike="noStrike" dirty="0">
                          <a:solidFill>
                            <a:srgbClr val="000000"/>
                          </a:solidFill>
                          <a:effectLst/>
                          <a:latin typeface="Univers Condensed" panose="020B0506020202050204" pitchFamily="34" charset="0"/>
                        </a:rPr>
                        <a:t> mm</a:t>
                      </a:r>
                      <a:r>
                        <a:rPr lang="fr-CA" sz="1100" b="0" i="0" u="none" strike="noStrike" baseline="30000" dirty="0">
                          <a:solidFill>
                            <a:srgbClr val="000000"/>
                          </a:solidFill>
                          <a:effectLst/>
                          <a:latin typeface="Univers Condensed" panose="020B0506020202050204" pitchFamily="34" charset="0"/>
                        </a:rPr>
                        <a:t>3</a:t>
                      </a:r>
                      <a:r>
                        <a:rPr lang="fr-CA" sz="1100" b="0" i="0" u="none" strike="noStrike" dirty="0">
                          <a:solidFill>
                            <a:srgbClr val="000000"/>
                          </a:solidFill>
                          <a:effectLst/>
                          <a:latin typeface="Univers Condensed" panose="020B050602020205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dirty="0">
                          <a:solidFill>
                            <a:srgbClr val="000000"/>
                          </a:solidFill>
                          <a:effectLst/>
                          <a:latin typeface="Univers Condensed" panose="020B0506020202050204" pitchFamily="34" charset="0"/>
                        </a:rPr>
                        <a:t>(mm)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dirty="0">
                          <a:solidFill>
                            <a:srgbClr val="000000"/>
                          </a:solidFill>
                          <a:effectLst/>
                          <a:latin typeface="Univers Condensed" panose="020B0506020202050204" pitchFamily="34" charset="0"/>
                        </a:rPr>
                        <a:t>(10</a:t>
                      </a:r>
                      <a:r>
                        <a:rPr lang="fr-CA" sz="1100" b="0" i="0" u="none" strike="noStrike" baseline="30000" dirty="0">
                          <a:solidFill>
                            <a:srgbClr val="000000"/>
                          </a:solidFill>
                          <a:effectLst/>
                          <a:latin typeface="Univers Condensed" panose="020B0506020202050204" pitchFamily="34" charset="0"/>
                        </a:rPr>
                        <a:t>3</a:t>
                      </a:r>
                      <a:r>
                        <a:rPr lang="fr-CA" sz="1100" b="0" i="0" u="none" strike="noStrike" dirty="0">
                          <a:solidFill>
                            <a:srgbClr val="000000"/>
                          </a:solidFill>
                          <a:effectLst/>
                          <a:latin typeface="Univers Condensed" panose="020B0506020202050204" pitchFamily="34" charset="0"/>
                        </a:rPr>
                        <a:t> mm</a:t>
                      </a:r>
                      <a:r>
                        <a:rPr lang="fr-CA" sz="1100" b="0" i="0" u="none" strike="noStrike" baseline="30000" dirty="0">
                          <a:solidFill>
                            <a:srgbClr val="000000"/>
                          </a:solidFill>
                          <a:effectLst/>
                          <a:latin typeface="Univers Condensed" panose="020B0506020202050204" pitchFamily="34" charset="0"/>
                        </a:rPr>
                        <a:t>3</a:t>
                      </a:r>
                      <a:r>
                        <a:rPr lang="fr-CA" sz="1100" b="0" i="0" u="none" strike="noStrike" dirty="0">
                          <a:solidFill>
                            <a:srgbClr val="000000"/>
                          </a:solidFill>
                          <a:effectLst/>
                          <a:latin typeface="Univers Condensed" panose="020B050602020205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Univers Condensed" panose="020B0506020202050204" pitchFamily="34" charset="0"/>
                        </a:rPr>
                        <a:t>(10</a:t>
                      </a:r>
                      <a:r>
                        <a:rPr lang="fr-CA" sz="1100" b="0" i="0" u="none" strike="noStrike" baseline="30000">
                          <a:solidFill>
                            <a:srgbClr val="000000"/>
                          </a:solidFill>
                          <a:effectLst/>
                          <a:latin typeface="Univers Condensed" panose="020B0506020202050204" pitchFamily="34" charset="0"/>
                        </a:rPr>
                        <a:t>3</a:t>
                      </a:r>
                      <a:r>
                        <a:rPr lang="fr-CA" sz="1100" b="0" i="0" u="none" strike="noStrike">
                          <a:solidFill>
                            <a:srgbClr val="000000"/>
                          </a:solidFill>
                          <a:effectLst/>
                          <a:latin typeface="Univers Condensed" panose="020B0506020202050204" pitchFamily="34" charset="0"/>
                        </a:rPr>
                        <a:t> mm</a:t>
                      </a:r>
                      <a:r>
                        <a:rPr lang="fr-CA" sz="1100" b="0" i="0" u="none" strike="noStrike" baseline="30000">
                          <a:solidFill>
                            <a:srgbClr val="000000"/>
                          </a:solidFill>
                          <a:effectLst/>
                          <a:latin typeface="Univers Condensed" panose="020B0506020202050204" pitchFamily="34" charset="0"/>
                        </a:rPr>
                        <a:t>4</a:t>
                      </a:r>
                      <a:r>
                        <a:rPr lang="fr-CA" sz="1100" b="0" i="0" u="none" strike="noStrike">
                          <a:solidFill>
                            <a:srgbClr val="000000"/>
                          </a:solidFill>
                          <a:effectLst/>
                          <a:latin typeface="Univers Condensed" panose="020B0506020202050204" pitchFamily="34" charset="0"/>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2865102"/>
                  </a:ext>
                </a:extLst>
              </a:tr>
              <a:tr h="216303">
                <a:tc>
                  <a:txBody>
                    <a:bodyPr/>
                    <a:lstStyle/>
                    <a:p>
                      <a:pPr algn="l" fontAlgn="b"/>
                      <a:r>
                        <a:rPr lang="fr-CA" sz="1100" b="0" i="0" u="none" strike="noStrike" dirty="0">
                          <a:solidFill>
                            <a:srgbClr val="000000"/>
                          </a:solidFill>
                          <a:effectLst/>
                          <a:latin typeface="Univers Condensed" panose="020B0506020202050204" pitchFamily="34" charset="0"/>
                        </a:rPr>
                        <a:t>Cordes supérieures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Tube carré - coins carrés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203 x 203 x 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9677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578,67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a:solidFill>
                            <a:srgbClr val="000000"/>
                          </a:solidFill>
                          <a:effectLst/>
                          <a:latin typeface="Univers Condensed" panose="020B0506020202050204" pitchFamily="34" charset="0"/>
                        </a:rPr>
                        <a:t>90892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6596999"/>
                  </a:ext>
                </a:extLst>
              </a:tr>
              <a:tr h="216303">
                <a:tc>
                  <a:txBody>
                    <a:bodyPr/>
                    <a:lstStyle/>
                    <a:p>
                      <a:pPr algn="l" fontAlgn="b"/>
                      <a:r>
                        <a:rPr lang="fr-CA" sz="1100" b="0" i="0" u="none" strike="noStrike" dirty="0">
                          <a:solidFill>
                            <a:srgbClr val="000000"/>
                          </a:solidFill>
                          <a:effectLst/>
                          <a:latin typeface="Univers Condensed" panose="020B0506020202050204" pitchFamily="34" charset="0"/>
                        </a:rPr>
                        <a:t>Cordes inférieures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Tube carré - coins carrés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203 x 203 x 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9677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578,67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a:solidFill>
                            <a:srgbClr val="000000"/>
                          </a:solidFill>
                          <a:effectLst/>
                          <a:latin typeface="Univers Condensed" panose="020B0506020202050204" pitchFamily="34" charset="0"/>
                        </a:rPr>
                        <a:t>90892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1883689"/>
                  </a:ext>
                </a:extLst>
              </a:tr>
              <a:tr h="216303">
                <a:tc>
                  <a:txBody>
                    <a:bodyPr/>
                    <a:lstStyle/>
                    <a:p>
                      <a:pPr algn="l" fontAlgn="b"/>
                      <a:r>
                        <a:rPr lang="fr-CA" sz="1100" b="0" i="0" u="none" strike="noStrike" dirty="0">
                          <a:solidFill>
                            <a:srgbClr val="000000"/>
                          </a:solidFill>
                          <a:effectLst/>
                          <a:latin typeface="Univers Condensed" panose="020B0506020202050204" pitchFamily="34" charset="0"/>
                        </a:rPr>
                        <a:t>Diagonales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Tube carré - coins carrés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FF0000"/>
                          </a:solidFill>
                          <a:effectLst/>
                          <a:latin typeface="Univers Condensed" panose="020B0506020202050204" pitchFamily="34" charset="0"/>
                        </a:rPr>
                        <a:t>152 x 152 x 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FF0000"/>
                          </a:solidFill>
                          <a:effectLst/>
                          <a:latin typeface="Univers Condensed" panose="020B0506020202050204" pitchFamily="34" charset="0"/>
                        </a:rPr>
                        <a:t>0,188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FF0000"/>
                          </a:solidFill>
                          <a:effectLst/>
                          <a:latin typeface="Univers Condensed" panose="020B0506020202050204" pitchFamily="34" charset="0"/>
                        </a:rPr>
                        <a:t>7097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FF0000"/>
                          </a:solidFill>
                          <a:effectLst/>
                          <a:latin typeface="Univers Condensed" panose="020B0506020202050204" pitchFamily="34" charset="0"/>
                        </a:rPr>
                        <a:t>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FF0000"/>
                          </a:solidFill>
                          <a:effectLst/>
                          <a:latin typeface="Univers Condensed" panose="020B0506020202050204" pitchFamily="34" charset="0"/>
                        </a:rPr>
                        <a:t>305,44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FF0000"/>
                          </a:solidFill>
                          <a:effectLst/>
                          <a:latin typeface="Univers Condensed" panose="020B0506020202050204" pitchFamily="34" charset="0"/>
                        </a:rPr>
                        <a:t>57,3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FF0000"/>
                          </a:solidFill>
                          <a:effectLst/>
                          <a:latin typeface="Univers Condensed" panose="020B0506020202050204" pitchFamily="34" charset="0"/>
                        </a:rPr>
                        <a:t>373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FF0000"/>
                          </a:solidFill>
                          <a:effectLst/>
                          <a:latin typeface="Univers Condensed" panose="020B0506020202050204" pitchFamily="34" charset="0"/>
                        </a:rPr>
                        <a:t>36316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311964"/>
                  </a:ext>
                </a:extLst>
              </a:tr>
              <a:tr h="216303">
                <a:tc>
                  <a:txBody>
                    <a:bodyPr/>
                    <a:lstStyle/>
                    <a:p>
                      <a:pPr algn="l" fontAlgn="b"/>
                      <a:r>
                        <a:rPr lang="fr-CA" sz="1100" b="0" i="0" u="none" strike="noStrike" dirty="0">
                          <a:solidFill>
                            <a:srgbClr val="000000"/>
                          </a:solidFill>
                          <a:effectLst/>
                          <a:latin typeface="Univers Condensed" panose="020B0506020202050204" pitchFamily="34" charset="0"/>
                        </a:rPr>
                        <a:t>Entretoises supérieures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Tube carré - coins carrés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FF0000"/>
                          </a:solidFill>
                          <a:effectLst/>
                          <a:latin typeface="Univers Condensed" panose="020B0506020202050204" pitchFamily="34" charset="0"/>
                        </a:rPr>
                        <a:t>152 x 152 x 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FF0000"/>
                          </a:solidFill>
                          <a:effectLst/>
                          <a:latin typeface="Univers Condensed" panose="020B0506020202050204" pitchFamily="34" charset="0"/>
                        </a:rPr>
                        <a:t>0,188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FF0000"/>
                          </a:solidFill>
                          <a:effectLst/>
                          <a:latin typeface="Univers Condensed" panose="020B0506020202050204" pitchFamily="34" charset="0"/>
                        </a:rPr>
                        <a:t>7097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FF0000"/>
                          </a:solidFill>
                          <a:effectLst/>
                          <a:latin typeface="Univers Condensed" panose="020B0506020202050204" pitchFamily="34" charset="0"/>
                        </a:rPr>
                        <a:t>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FF0000"/>
                          </a:solidFill>
                          <a:effectLst/>
                          <a:latin typeface="Univers Condensed" panose="020B0506020202050204" pitchFamily="34" charset="0"/>
                        </a:rPr>
                        <a:t>305,44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FF0000"/>
                          </a:solidFill>
                          <a:effectLst/>
                          <a:latin typeface="Univers Condensed" panose="020B0506020202050204" pitchFamily="34" charset="0"/>
                        </a:rPr>
                        <a:t>57,3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FF0000"/>
                          </a:solidFill>
                          <a:effectLst/>
                          <a:latin typeface="Univers Condensed" panose="020B0506020202050204" pitchFamily="34" charset="0"/>
                        </a:rPr>
                        <a:t>373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FF0000"/>
                          </a:solidFill>
                          <a:effectLst/>
                          <a:latin typeface="Univers Condensed" panose="020B0506020202050204" pitchFamily="34" charset="0"/>
                        </a:rPr>
                        <a:t>36316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036400"/>
                  </a:ext>
                </a:extLst>
              </a:tr>
              <a:tr h="216303">
                <a:tc>
                  <a:txBody>
                    <a:bodyPr/>
                    <a:lstStyle/>
                    <a:p>
                      <a:pPr algn="l" fontAlgn="b"/>
                      <a:r>
                        <a:rPr lang="fr-CA" sz="1100" b="0" i="0" u="none" strike="noStrike" dirty="0">
                          <a:solidFill>
                            <a:srgbClr val="000000"/>
                          </a:solidFill>
                          <a:effectLst/>
                          <a:latin typeface="Univers Condensed" panose="020B0506020202050204" pitchFamily="34" charset="0"/>
                        </a:rPr>
                        <a:t>Entretoises inférieures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Tube carré - coins carrés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152 x 152 x 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7097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305,44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57,3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373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36316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9698829"/>
                  </a:ext>
                </a:extLst>
              </a:tr>
              <a:tr h="227118">
                <a:tc>
                  <a:txBody>
                    <a:bodyPr/>
                    <a:lstStyle/>
                    <a:p>
                      <a:pPr algn="l" fontAlgn="b"/>
                      <a:r>
                        <a:rPr lang="fr-CA" sz="1100" b="0" i="0" u="none" strike="noStrike" dirty="0">
                          <a:solidFill>
                            <a:srgbClr val="000000"/>
                          </a:solidFill>
                          <a:effectLst/>
                          <a:latin typeface="Univers Condensed" panose="020B0506020202050204" pitchFamily="34" charset="0"/>
                        </a:rPr>
                        <a:t>Longerons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Tube carré - coins carrés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127 x 127 x 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0,0815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3065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7,46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117,41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49,3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CA" sz="1100" b="0" i="0" u="none" strike="noStrike" dirty="0">
                          <a:solidFill>
                            <a:srgbClr val="000000"/>
                          </a:solidFill>
                          <a:effectLst/>
                          <a:latin typeface="Univers Condensed" panose="020B0506020202050204" pitchFamily="34" charset="0"/>
                        </a:rPr>
                        <a:t>11461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583383"/>
                  </a:ext>
                </a:extLst>
              </a:tr>
            </a:tbl>
          </a:graphicData>
        </a:graphic>
      </p:graphicFrame>
      <p:sp>
        <p:nvSpPr>
          <p:cNvPr id="8" name="ZoneTexte 7">
            <a:extLst>
              <a:ext uri="{FF2B5EF4-FFF2-40B4-BE49-F238E27FC236}">
                <a16:creationId xmlns:a16="http://schemas.microsoft.com/office/drawing/2014/main" id="{3FF6B4D1-E9C6-91B7-C18A-7E40BDBD8B05}"/>
              </a:ext>
            </a:extLst>
          </p:cNvPr>
          <p:cNvSpPr txBox="1"/>
          <p:nvPr>
            <p:custDataLst>
              <p:tags r:id="rId5"/>
            </p:custDataLst>
          </p:nvPr>
        </p:nvSpPr>
        <p:spPr>
          <a:xfrm>
            <a:off x="707571" y="1826612"/>
            <a:ext cx="4953221" cy="369332"/>
          </a:xfrm>
          <a:prstGeom prst="rect">
            <a:avLst/>
          </a:prstGeom>
          <a:noFill/>
        </p:spPr>
        <p:txBody>
          <a:bodyPr wrap="square" rtlCol="0">
            <a:spAutoFit/>
          </a:bodyPr>
          <a:lstStyle/>
          <a:p>
            <a:r>
              <a:rPr lang="fr-CA" dirty="0">
                <a:latin typeface="Univers Condensed" panose="020B0506020202050204" pitchFamily="34" charset="0"/>
              </a:rPr>
              <a:t>Tableau 3 : Sélection finale des membrures</a:t>
            </a:r>
          </a:p>
        </p:txBody>
      </p:sp>
      <p:sp>
        <p:nvSpPr>
          <p:cNvPr id="9" name="ZoneTexte 8">
            <a:extLst>
              <a:ext uri="{FF2B5EF4-FFF2-40B4-BE49-F238E27FC236}">
                <a16:creationId xmlns:a16="http://schemas.microsoft.com/office/drawing/2014/main" id="{C90C19CD-7462-92CE-9A3D-F59B2D6ADBA1}"/>
              </a:ext>
            </a:extLst>
          </p:cNvPr>
          <p:cNvSpPr txBox="1"/>
          <p:nvPr>
            <p:custDataLst>
              <p:tags r:id="rId6"/>
            </p:custDataLst>
          </p:nvPr>
        </p:nvSpPr>
        <p:spPr>
          <a:xfrm>
            <a:off x="838200" y="4417996"/>
            <a:ext cx="10387842" cy="523220"/>
          </a:xfrm>
          <a:prstGeom prst="rect">
            <a:avLst/>
          </a:prstGeom>
          <a:noFill/>
        </p:spPr>
        <p:txBody>
          <a:bodyPr wrap="square" rtlCol="0">
            <a:spAutoFit/>
          </a:bodyPr>
          <a:lstStyle/>
          <a:p>
            <a:r>
              <a:rPr lang="fr-CA" sz="1400" i="1" dirty="0">
                <a:latin typeface="Univers Condensed" panose="020B0506020202050204" pitchFamily="34" charset="0"/>
              </a:rPr>
              <a:t>*Les propriétés des sections sont tirées du « </a:t>
            </a:r>
            <a:r>
              <a:rPr lang="fr-CA" sz="1400" i="1" dirty="0">
                <a:latin typeface="Univers Condensed" panose="020B0506020202050204" pitchFamily="34" charset="0"/>
                <a:hlinkClick r:id="rId10"/>
              </a:rPr>
              <a:t>Manuel des propriétés géométrique des sections extrudées en aluminium, 2e édition</a:t>
            </a:r>
            <a:r>
              <a:rPr lang="fr-CA" sz="1400" i="1" dirty="0">
                <a:latin typeface="Univers Condensed" panose="020B0506020202050204" pitchFamily="34" charset="0"/>
              </a:rPr>
              <a:t> » publié par </a:t>
            </a:r>
            <a:r>
              <a:rPr lang="fr-CA" sz="1400" i="1" dirty="0" err="1">
                <a:latin typeface="Univers Condensed" panose="020B0506020202050204" pitchFamily="34" charset="0"/>
              </a:rPr>
              <a:t>AluQuébec</a:t>
            </a:r>
            <a:r>
              <a:rPr lang="fr-CA" sz="1400" i="1" dirty="0">
                <a:latin typeface="Univers Condensed" panose="020B0506020202050204" pitchFamily="34" charset="0"/>
              </a:rPr>
              <a:t>.</a:t>
            </a:r>
          </a:p>
        </p:txBody>
      </p:sp>
      <p:sp>
        <p:nvSpPr>
          <p:cNvPr id="4" name="Espace réservé du texte 3">
            <a:extLst>
              <a:ext uri="{FF2B5EF4-FFF2-40B4-BE49-F238E27FC236}">
                <a16:creationId xmlns:a16="http://schemas.microsoft.com/office/drawing/2014/main" id="{60FC910F-CC86-F433-548E-AB032A37074E}"/>
              </a:ext>
            </a:extLst>
          </p:cNvPr>
          <p:cNvSpPr>
            <a:spLocks noGrp="1"/>
          </p:cNvSpPr>
          <p:nvPr>
            <p:ph type="body" idx="1"/>
            <p:custDataLst>
              <p:tags r:id="rId7"/>
            </p:custDataLst>
          </p:nvPr>
        </p:nvSpPr>
        <p:spPr>
          <a:xfrm>
            <a:off x="839788" y="1513924"/>
            <a:ext cx="10513982" cy="239258"/>
          </a:xfrm>
        </p:spPr>
        <p:txBody>
          <a:bodyPr>
            <a:normAutofit/>
          </a:bodyPr>
          <a:lstStyle/>
          <a:p>
            <a:r>
              <a:rPr lang="fr-CA" dirty="0"/>
              <a:t>Le choix final des membrures :</a:t>
            </a:r>
          </a:p>
          <a:p>
            <a:endParaRPr lang="fr-CA" dirty="0"/>
          </a:p>
          <a:p>
            <a:endParaRPr lang="fr-CA" dirty="0"/>
          </a:p>
          <a:p>
            <a:endParaRPr lang="fr-CA" dirty="0"/>
          </a:p>
          <a:p>
            <a:endParaRPr lang="fr-CA" dirty="0"/>
          </a:p>
          <a:p>
            <a:endParaRPr lang="fr-CA" dirty="0"/>
          </a:p>
          <a:p>
            <a:endParaRPr lang="fr-CA" dirty="0"/>
          </a:p>
          <a:p>
            <a:endParaRPr lang="fr-CA" dirty="0"/>
          </a:p>
        </p:txBody>
      </p:sp>
    </p:spTree>
    <p:extLst>
      <p:ext uri="{BB962C8B-B14F-4D97-AF65-F5344CB8AC3E}">
        <p14:creationId xmlns:p14="http://schemas.microsoft.com/office/powerpoint/2010/main" val="26667032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89</a:t>
            </a:fld>
            <a:endParaRPr lang="fr-FR" dirty="0"/>
          </a:p>
        </p:txBody>
      </p:sp>
      <p:sp>
        <p:nvSpPr>
          <p:cNvPr id="4" name="Espace réservé du texte 3"/>
          <p:cNvSpPr>
            <a:spLocks noGrp="1"/>
          </p:cNvSpPr>
          <p:nvPr>
            <p:ph type="body" idx="1"/>
            <p:custDataLst>
              <p:tags r:id="rId3"/>
            </p:custDataLst>
          </p:nvPr>
        </p:nvSpPr>
        <p:spPr>
          <a:xfrm>
            <a:off x="839788" y="1681163"/>
            <a:ext cx="10513982" cy="4365074"/>
          </a:xfrm>
        </p:spPr>
        <p:txBody>
          <a:bodyPr>
            <a:normAutofit lnSpcReduction="10000"/>
          </a:bodyPr>
          <a:lstStyle/>
          <a:p>
            <a:r>
              <a:rPr lang="fr-CA" dirty="0"/>
              <a:t>Avec les modifications apportées au cours de la conception, les efforts finaux obtenus du modèle numérique sont :</a:t>
            </a:r>
          </a:p>
          <a:p>
            <a:endParaRPr lang="fr-CA" dirty="0"/>
          </a:p>
          <a:p>
            <a:endParaRPr lang="fr-CA" dirty="0"/>
          </a:p>
          <a:p>
            <a:endParaRPr lang="fr-CA" dirty="0"/>
          </a:p>
          <a:p>
            <a:endParaRPr lang="fr-CA" dirty="0"/>
          </a:p>
          <a:p>
            <a:endParaRPr lang="fr-CA" dirty="0"/>
          </a:p>
          <a:p>
            <a:endParaRPr lang="fr-CA" dirty="0"/>
          </a:p>
          <a:p>
            <a:endParaRPr lang="fr-CA" dirty="0"/>
          </a:p>
          <a:p>
            <a:endParaRPr lang="fr-CA" dirty="0"/>
          </a:p>
          <a:p>
            <a:r>
              <a:rPr lang="fr-CA" dirty="0"/>
              <a:t>Réaction max : 244 kN/appuis ÉLUL 1 (piétons)</a:t>
            </a:r>
          </a:p>
          <a:p>
            <a:r>
              <a:rPr lang="fr-CA" dirty="0"/>
              <a:t>Réaction min : -17 kN/appuis ÉLUL 4 (renversement dû au vent)</a:t>
            </a:r>
          </a:p>
          <a:p>
            <a:r>
              <a:rPr lang="fr-CA" dirty="0"/>
              <a:t>Réaction max direction longitudinale : ±246 kN/appuis ÉLUL4 (rotation due au vent)</a:t>
            </a:r>
          </a:p>
          <a:p>
            <a:r>
              <a:rPr lang="fr-CA" dirty="0"/>
              <a:t>Réaction max direction transversale : ±97 kN/appuis </a:t>
            </a:r>
          </a:p>
        </p:txBody>
      </p:sp>
      <p:sp>
        <p:nvSpPr>
          <p:cNvPr id="5" name="Titre 4"/>
          <p:cNvSpPr>
            <a:spLocks noGrp="1"/>
          </p:cNvSpPr>
          <p:nvPr>
            <p:ph type="title"/>
            <p:custDataLst>
              <p:tags r:id="rId4"/>
            </p:custDataLst>
          </p:nvPr>
        </p:nvSpPr>
        <p:spPr/>
        <p:txBody>
          <a:bodyPr/>
          <a:lstStyle/>
          <a:p>
            <a:r>
              <a:rPr lang="fr-CA" dirty="0"/>
              <a:t>Conclusion. Efforts dans la structure</a:t>
            </a:r>
          </a:p>
        </p:txBody>
      </p:sp>
      <p:graphicFrame>
        <p:nvGraphicFramePr>
          <p:cNvPr id="6" name="Tableau 5">
            <a:extLst>
              <a:ext uri="{FF2B5EF4-FFF2-40B4-BE49-F238E27FC236}">
                <a16:creationId xmlns:a16="http://schemas.microsoft.com/office/drawing/2014/main" id="{7FF5696D-54D5-CCBB-E3B0-9013E9BA0BAA}"/>
              </a:ext>
            </a:extLst>
          </p:cNvPr>
          <p:cNvGraphicFramePr>
            <a:graphicFrameLocks noGrp="1"/>
          </p:cNvGraphicFramePr>
          <p:nvPr>
            <p:custDataLst>
              <p:tags r:id="rId5"/>
            </p:custDataLst>
            <p:extLst>
              <p:ext uri="{D42A27DB-BD31-4B8C-83A1-F6EECF244321}">
                <p14:modId xmlns:p14="http://schemas.microsoft.com/office/powerpoint/2010/main" val="3794290720"/>
              </p:ext>
            </p:extLst>
          </p:nvPr>
        </p:nvGraphicFramePr>
        <p:xfrm>
          <a:off x="839788" y="2284267"/>
          <a:ext cx="5256212" cy="1847850"/>
        </p:xfrm>
        <a:graphic>
          <a:graphicData uri="http://schemas.openxmlformats.org/drawingml/2006/table">
            <a:tbl>
              <a:tblPr/>
              <a:tblGrid>
                <a:gridCol w="1701772">
                  <a:extLst>
                    <a:ext uri="{9D8B030D-6E8A-4147-A177-3AD203B41FA5}">
                      <a16:colId xmlns:a16="http://schemas.microsoft.com/office/drawing/2014/main" val="52710650"/>
                    </a:ext>
                  </a:extLst>
                </a:gridCol>
                <a:gridCol w="1701772">
                  <a:extLst>
                    <a:ext uri="{9D8B030D-6E8A-4147-A177-3AD203B41FA5}">
                      <a16:colId xmlns:a16="http://schemas.microsoft.com/office/drawing/2014/main" val="506677775"/>
                    </a:ext>
                  </a:extLst>
                </a:gridCol>
                <a:gridCol w="1852668">
                  <a:extLst>
                    <a:ext uri="{9D8B030D-6E8A-4147-A177-3AD203B41FA5}">
                      <a16:colId xmlns:a16="http://schemas.microsoft.com/office/drawing/2014/main" val="2448578691"/>
                    </a:ext>
                  </a:extLst>
                </a:gridCol>
              </a:tblGrid>
              <a:tr h="200025">
                <a:tc>
                  <a:txBody>
                    <a:bodyPr/>
                    <a:lstStyle/>
                    <a:p>
                      <a:pPr algn="ctr" fontAlgn="b"/>
                      <a:r>
                        <a:rPr lang="fr-CA" sz="1100" b="1" i="0" u="none" strike="noStrike" dirty="0">
                          <a:solidFill>
                            <a:srgbClr val="000000"/>
                          </a:solidFill>
                          <a:effectLst/>
                          <a:latin typeface="Univers Condensed" panose="020B0506020202050204" pitchFamily="34" charset="0"/>
                        </a:rPr>
                        <a:t>Membrure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1" i="0" u="none" strike="noStrike">
                          <a:solidFill>
                            <a:srgbClr val="000000"/>
                          </a:solidFill>
                          <a:effectLst/>
                          <a:latin typeface="Univers Condensed" panose="020B0506020202050204" pitchFamily="34" charset="0"/>
                        </a:rPr>
                        <a:t>Combinaison de charge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CA" sz="1100" b="1" i="0" u="none" strike="noStrike" dirty="0">
                          <a:solidFill>
                            <a:srgbClr val="000000"/>
                          </a:solidFill>
                          <a:effectLst/>
                          <a:latin typeface="Univers Condensed" panose="020B0506020202050204" pitchFamily="34" charset="0"/>
                        </a:rPr>
                        <a:t>Efforts ultimes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7375268"/>
                  </a:ext>
                </a:extLst>
              </a:tr>
              <a:tr h="190500">
                <a:tc>
                  <a:txBody>
                    <a:bodyPr/>
                    <a:lstStyle/>
                    <a:p>
                      <a:pPr algn="l" fontAlgn="b"/>
                      <a:r>
                        <a:rPr lang="fr-CA" sz="1100" b="0" i="0" u="none" strike="noStrike">
                          <a:solidFill>
                            <a:srgbClr val="000000"/>
                          </a:solidFill>
                          <a:effectLst/>
                          <a:latin typeface="Univers Condensed" panose="020B0506020202050204" pitchFamily="34" charset="0"/>
                        </a:rPr>
                        <a:t>Corde supérieure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ÉLUL 1 (piétons)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N = -962 kN (compression)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6445859"/>
                  </a:ext>
                </a:extLst>
              </a:tr>
              <a:tr h="190500">
                <a:tc>
                  <a:txBody>
                    <a:bodyPr/>
                    <a:lstStyle/>
                    <a:p>
                      <a:pPr algn="l" fontAlgn="b"/>
                      <a:r>
                        <a:rPr lang="fr-CA" sz="1100" b="0" i="0" u="none" strike="noStrike">
                          <a:solidFill>
                            <a:srgbClr val="000000"/>
                          </a:solidFill>
                          <a:effectLst/>
                          <a:latin typeface="Univers Condensed" panose="020B0506020202050204" pitchFamily="34" charset="0"/>
                        </a:rPr>
                        <a:t>Corde inférieure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ÉLUL 1 (piétons)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N = 957 kN (traction)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8798636"/>
                  </a:ext>
                </a:extLst>
              </a:tr>
              <a:tr h="190500">
                <a:tc rowSpan="2">
                  <a:txBody>
                    <a:bodyPr/>
                    <a:lstStyle/>
                    <a:p>
                      <a:pPr algn="l" fontAlgn="ctr"/>
                      <a:r>
                        <a:rPr lang="fr-CA" sz="1100" b="0" i="0" u="none" strike="noStrike">
                          <a:solidFill>
                            <a:srgbClr val="000000"/>
                          </a:solidFill>
                          <a:effectLst/>
                          <a:latin typeface="Univers Condensed" panose="020B0506020202050204" pitchFamily="34" charset="0"/>
                        </a:rPr>
                        <a:t>Diagonales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fr-CA" sz="1100" b="0" i="0" u="none" strike="noStrike" dirty="0">
                          <a:solidFill>
                            <a:srgbClr val="000000"/>
                          </a:solidFill>
                          <a:effectLst/>
                          <a:latin typeface="Univers Condensed" panose="020B0506020202050204" pitchFamily="34" charset="0"/>
                        </a:rPr>
                        <a:t>ÉLUL 1 (piétons)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N = -219 kN (compression)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76723997"/>
                  </a:ext>
                </a:extLst>
              </a:tr>
              <a:tr h="190500">
                <a:tc vMerge="1">
                  <a:txBody>
                    <a:bodyPr/>
                    <a:lstStyle/>
                    <a:p>
                      <a:endParaRPr lang="fr-CA"/>
                    </a:p>
                  </a:txBody>
                  <a:tcPr/>
                </a:tc>
                <a:tc vMerge="1">
                  <a:txBody>
                    <a:bodyPr/>
                    <a:lstStyle/>
                    <a:p>
                      <a:endParaRPr lang="fr-CA"/>
                    </a:p>
                  </a:txBody>
                  <a:tcPr/>
                </a:tc>
                <a:tc>
                  <a:txBody>
                    <a:bodyPr/>
                    <a:lstStyle/>
                    <a:p>
                      <a:pPr algn="l" fontAlgn="b"/>
                      <a:r>
                        <a:rPr lang="fr-CA" sz="1100" b="0" i="0" u="none" strike="noStrike" dirty="0">
                          <a:solidFill>
                            <a:srgbClr val="000000"/>
                          </a:solidFill>
                          <a:effectLst/>
                          <a:latin typeface="Univers Condensed" panose="020B0506020202050204" pitchFamily="34" charset="0"/>
                        </a:rPr>
                        <a:t>N = 248 kN (traction)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319322"/>
                  </a:ext>
                </a:extLst>
              </a:tr>
              <a:tr h="190500">
                <a:tc>
                  <a:txBody>
                    <a:bodyPr/>
                    <a:lstStyle/>
                    <a:p>
                      <a:pPr algn="l" fontAlgn="ctr"/>
                      <a:r>
                        <a:rPr lang="fr-CA" sz="1100" b="0" i="0" u="none" strike="noStrike">
                          <a:solidFill>
                            <a:srgbClr val="000000"/>
                          </a:solidFill>
                          <a:effectLst/>
                          <a:latin typeface="Univers Condensed" panose="020B0506020202050204" pitchFamily="34" charset="0"/>
                        </a:rPr>
                        <a:t>Diagonales extrémité</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CA" sz="1100" b="0" i="0" u="none" strike="noStrike" dirty="0">
                          <a:solidFill>
                            <a:srgbClr val="000000"/>
                          </a:solidFill>
                          <a:effectLst/>
                          <a:latin typeface="Univers Condensed" panose="020B0506020202050204" pitchFamily="34" charset="0"/>
                        </a:rPr>
                        <a:t>ÉLUL 1 (piétons)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N = -253 kN (compression)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113778"/>
                  </a:ext>
                </a:extLst>
              </a:tr>
              <a:tr h="228600">
                <a:tc>
                  <a:txBody>
                    <a:bodyPr/>
                    <a:lstStyle/>
                    <a:p>
                      <a:pPr algn="l" fontAlgn="b"/>
                      <a:r>
                        <a:rPr lang="fr-CA" sz="1100" b="0" i="0" u="none" strike="noStrike">
                          <a:solidFill>
                            <a:srgbClr val="000000"/>
                          </a:solidFill>
                          <a:effectLst/>
                          <a:latin typeface="Univers Condensed" panose="020B0506020202050204" pitchFamily="34" charset="0"/>
                        </a:rPr>
                        <a:t>Entretoises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a:solidFill>
                            <a:srgbClr val="000000"/>
                          </a:solidFill>
                          <a:effectLst/>
                          <a:latin typeface="Univers Condensed" panose="020B0506020202050204" pitchFamily="34" charset="0"/>
                        </a:rPr>
                        <a:t>ÉLUL 1 (SVE)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err="1">
                          <a:solidFill>
                            <a:srgbClr val="000000"/>
                          </a:solidFill>
                          <a:effectLst/>
                          <a:latin typeface="Univers Condensed" panose="020B0506020202050204" pitchFamily="34" charset="0"/>
                        </a:rPr>
                        <a:t>M</a:t>
                      </a:r>
                      <a:r>
                        <a:rPr lang="fr-CA" sz="1100" b="0" i="0" u="none" strike="noStrike" baseline="-25000" dirty="0" err="1">
                          <a:solidFill>
                            <a:srgbClr val="000000"/>
                          </a:solidFill>
                          <a:effectLst/>
                          <a:latin typeface="Univers Condensed" panose="020B0506020202050204" pitchFamily="34" charset="0"/>
                        </a:rPr>
                        <a:t>max</a:t>
                      </a:r>
                      <a:r>
                        <a:rPr lang="fr-CA" sz="1100" b="0" i="0" u="none" strike="noStrike" dirty="0">
                          <a:solidFill>
                            <a:srgbClr val="000000"/>
                          </a:solidFill>
                          <a:effectLst/>
                          <a:latin typeface="Univers Condensed" panose="020B0506020202050204" pitchFamily="34" charset="0"/>
                        </a:rPr>
                        <a:t> = 37 </a:t>
                      </a:r>
                      <a:r>
                        <a:rPr lang="fr-CA" sz="1100" b="0" i="0" u="none" strike="noStrike" dirty="0" err="1">
                          <a:solidFill>
                            <a:srgbClr val="000000"/>
                          </a:solidFill>
                          <a:effectLst/>
                          <a:latin typeface="Univers Condensed" panose="020B0506020202050204" pitchFamily="34" charset="0"/>
                        </a:rPr>
                        <a:t>kN.m</a:t>
                      </a:r>
                      <a:endParaRPr lang="fr-CA" sz="1100" b="0" i="0" u="none" strike="noStrike" dirty="0">
                        <a:solidFill>
                          <a:srgbClr val="000000"/>
                        </a:solidFill>
                        <a:effectLst/>
                        <a:latin typeface="Univers Condensed" panose="020B050602020205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759612"/>
                  </a:ext>
                </a:extLst>
              </a:tr>
              <a:tr h="228600">
                <a:tc rowSpan="2">
                  <a:txBody>
                    <a:bodyPr/>
                    <a:lstStyle/>
                    <a:p>
                      <a:pPr algn="l" fontAlgn="ctr"/>
                      <a:r>
                        <a:rPr lang="fr-CA" sz="1100" b="0" i="0" u="none" strike="noStrike">
                          <a:solidFill>
                            <a:srgbClr val="000000"/>
                          </a:solidFill>
                          <a:effectLst/>
                          <a:latin typeface="Univers Condensed" panose="020B0506020202050204" pitchFamily="34" charset="0"/>
                        </a:rPr>
                        <a:t>Longerons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ctr"/>
                      <a:r>
                        <a:rPr lang="fr-CA" sz="1100" b="0" i="0" u="none" strike="noStrike" dirty="0">
                          <a:solidFill>
                            <a:srgbClr val="000000"/>
                          </a:solidFill>
                          <a:effectLst/>
                          <a:latin typeface="Univers Condensed" panose="020B0506020202050204" pitchFamily="34" charset="0"/>
                        </a:rPr>
                        <a:t>ÉLUL 1 (SVE)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CA" sz="1100" b="0" i="0" u="none" strike="noStrike" dirty="0" err="1">
                          <a:solidFill>
                            <a:srgbClr val="000000"/>
                          </a:solidFill>
                          <a:effectLst/>
                          <a:latin typeface="Univers Condensed" panose="020B0506020202050204" pitchFamily="34" charset="0"/>
                        </a:rPr>
                        <a:t>M</a:t>
                      </a:r>
                      <a:r>
                        <a:rPr lang="fr-CA" sz="1100" b="0" i="0" u="none" strike="noStrike" baseline="-25000" dirty="0" err="1">
                          <a:solidFill>
                            <a:srgbClr val="000000"/>
                          </a:solidFill>
                          <a:effectLst/>
                          <a:latin typeface="Univers Condensed" panose="020B0506020202050204" pitchFamily="34" charset="0"/>
                        </a:rPr>
                        <a:t>min</a:t>
                      </a:r>
                      <a:r>
                        <a:rPr lang="fr-CA" sz="1100" b="0" i="0" u="none" strike="noStrike" dirty="0">
                          <a:solidFill>
                            <a:srgbClr val="000000"/>
                          </a:solidFill>
                          <a:effectLst/>
                          <a:latin typeface="Univers Condensed" panose="020B0506020202050204" pitchFamily="34" charset="0"/>
                        </a:rPr>
                        <a:t> = - 13,4 </a:t>
                      </a:r>
                      <a:r>
                        <a:rPr lang="fr-CA" sz="1100" b="0" i="0" u="none" strike="noStrike" dirty="0" err="1">
                          <a:solidFill>
                            <a:srgbClr val="000000"/>
                          </a:solidFill>
                          <a:effectLst/>
                          <a:latin typeface="Univers Condensed" panose="020B0506020202050204" pitchFamily="34" charset="0"/>
                        </a:rPr>
                        <a:t>kN.m</a:t>
                      </a:r>
                      <a:endParaRPr lang="fr-CA" sz="1100" b="0" i="0" u="none" strike="noStrike" dirty="0">
                        <a:solidFill>
                          <a:srgbClr val="000000"/>
                        </a:solidFill>
                        <a:effectLst/>
                        <a:latin typeface="Univers Condensed" panose="020B050602020205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75640139"/>
                  </a:ext>
                </a:extLst>
              </a:tr>
              <a:tr h="238125">
                <a:tc vMerge="1">
                  <a:txBody>
                    <a:bodyPr/>
                    <a:lstStyle/>
                    <a:p>
                      <a:endParaRPr lang="fr-CA"/>
                    </a:p>
                  </a:txBody>
                  <a:tcPr/>
                </a:tc>
                <a:tc vMerge="1">
                  <a:txBody>
                    <a:bodyPr/>
                    <a:lstStyle/>
                    <a:p>
                      <a:endParaRPr lang="fr-CA"/>
                    </a:p>
                  </a:txBody>
                  <a:tcPr/>
                </a:tc>
                <a:tc>
                  <a:txBody>
                    <a:bodyPr/>
                    <a:lstStyle/>
                    <a:p>
                      <a:pPr algn="l" fontAlgn="b"/>
                      <a:r>
                        <a:rPr lang="fr-CA" sz="1100" b="0" i="0" u="none" strike="noStrike" dirty="0" err="1">
                          <a:solidFill>
                            <a:srgbClr val="000000"/>
                          </a:solidFill>
                          <a:effectLst/>
                          <a:latin typeface="Univers Condensed" panose="020B0506020202050204" pitchFamily="34" charset="0"/>
                        </a:rPr>
                        <a:t>M</a:t>
                      </a:r>
                      <a:r>
                        <a:rPr lang="fr-CA" sz="1100" b="0" i="0" u="none" strike="noStrike" baseline="-25000" dirty="0" err="1">
                          <a:solidFill>
                            <a:srgbClr val="000000"/>
                          </a:solidFill>
                          <a:effectLst/>
                          <a:latin typeface="Univers Condensed" panose="020B0506020202050204" pitchFamily="34" charset="0"/>
                        </a:rPr>
                        <a:t>max</a:t>
                      </a:r>
                      <a:r>
                        <a:rPr lang="fr-CA" sz="1100" b="0" i="0" u="none" strike="noStrike" dirty="0">
                          <a:solidFill>
                            <a:srgbClr val="000000"/>
                          </a:solidFill>
                          <a:effectLst/>
                          <a:latin typeface="Univers Condensed" panose="020B0506020202050204" pitchFamily="34" charset="0"/>
                        </a:rPr>
                        <a:t> = 19,7 </a:t>
                      </a:r>
                      <a:r>
                        <a:rPr lang="fr-CA" sz="1100" b="0" i="0" u="none" strike="noStrike" dirty="0" err="1">
                          <a:solidFill>
                            <a:srgbClr val="000000"/>
                          </a:solidFill>
                          <a:effectLst/>
                          <a:latin typeface="Univers Condensed" panose="020B0506020202050204" pitchFamily="34" charset="0"/>
                        </a:rPr>
                        <a:t>kN.m</a:t>
                      </a:r>
                      <a:endParaRPr lang="fr-CA" sz="1100" b="0" i="0" u="none" strike="noStrike" dirty="0">
                        <a:solidFill>
                          <a:srgbClr val="000000"/>
                        </a:solidFill>
                        <a:effectLst/>
                        <a:latin typeface="Univers Condensed" panose="020B050602020205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014158"/>
                  </a:ext>
                </a:extLst>
              </a:tr>
            </a:tbl>
          </a:graphicData>
        </a:graphic>
      </p:graphicFrame>
      <p:sp>
        <p:nvSpPr>
          <p:cNvPr id="7" name="ZoneTexte 6">
            <a:extLst>
              <a:ext uri="{FF2B5EF4-FFF2-40B4-BE49-F238E27FC236}">
                <a16:creationId xmlns:a16="http://schemas.microsoft.com/office/drawing/2014/main" id="{8BE1AF3D-6BB3-7F3E-D8CA-83C123BB52F5}"/>
              </a:ext>
            </a:extLst>
          </p:cNvPr>
          <p:cNvSpPr txBox="1"/>
          <p:nvPr>
            <p:custDataLst>
              <p:tags r:id="rId6"/>
            </p:custDataLst>
          </p:nvPr>
        </p:nvSpPr>
        <p:spPr>
          <a:xfrm>
            <a:off x="6456784" y="2481943"/>
            <a:ext cx="3676261" cy="276999"/>
          </a:xfrm>
          <a:prstGeom prst="rect">
            <a:avLst/>
          </a:prstGeom>
          <a:noFill/>
        </p:spPr>
        <p:txBody>
          <a:bodyPr wrap="square" rtlCol="0">
            <a:spAutoFit/>
          </a:bodyPr>
          <a:lstStyle/>
          <a:p>
            <a:r>
              <a:rPr lang="fr-CA" sz="1200" dirty="0">
                <a:latin typeface="Univers Condensed" panose="020B0506020202050204" pitchFamily="34" charset="0"/>
              </a:rPr>
              <a:t>Note : SVE = Surcharge du véhicule d’entretien</a:t>
            </a:r>
          </a:p>
        </p:txBody>
      </p:sp>
    </p:spTree>
    <p:extLst>
      <p:ext uri="{BB962C8B-B14F-4D97-AF65-F5344CB8AC3E}">
        <p14:creationId xmlns:p14="http://schemas.microsoft.com/office/powerpoint/2010/main" val="1092941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9</a:t>
            </a:fld>
            <a:endParaRPr lang="fr-FR" dirty="0"/>
          </a:p>
        </p:txBody>
      </p:sp>
      <p:sp>
        <p:nvSpPr>
          <p:cNvPr id="5" name="Titre 4"/>
          <p:cNvSpPr>
            <a:spLocks noGrp="1"/>
          </p:cNvSpPr>
          <p:nvPr>
            <p:ph type="title"/>
            <p:custDataLst>
              <p:tags r:id="rId3"/>
            </p:custDataLst>
          </p:nvPr>
        </p:nvSpPr>
        <p:spPr/>
        <p:txBody>
          <a:bodyPr/>
          <a:lstStyle/>
          <a:p>
            <a:r>
              <a:rPr lang="fr-CA" dirty="0"/>
              <a:t>Étapes d’une conception</a:t>
            </a:r>
          </a:p>
        </p:txBody>
      </p:sp>
      <p:sp>
        <p:nvSpPr>
          <p:cNvPr id="13" name="ZoneTexte 12">
            <a:extLst>
              <a:ext uri="{FF2B5EF4-FFF2-40B4-BE49-F238E27FC236}">
                <a16:creationId xmlns:a16="http://schemas.microsoft.com/office/drawing/2014/main" id="{D0B226D8-B525-B63B-537F-E2241B1E1CB5}"/>
              </a:ext>
            </a:extLst>
          </p:cNvPr>
          <p:cNvSpPr txBox="1"/>
          <p:nvPr>
            <p:custDataLst>
              <p:tags r:id="rId4"/>
            </p:custDataLst>
          </p:nvPr>
        </p:nvSpPr>
        <p:spPr>
          <a:xfrm>
            <a:off x="772357" y="1384785"/>
            <a:ext cx="3278943" cy="1191816"/>
          </a:xfrm>
          <a:prstGeom prst="roundRect">
            <a:avLst/>
          </a:prstGeom>
          <a:solidFill>
            <a:schemeClr val="accent1">
              <a:lumMod val="20000"/>
              <a:lumOff val="80000"/>
            </a:schemeClr>
          </a:solidFill>
          <a:ln>
            <a:solidFill>
              <a:schemeClr val="tx1"/>
            </a:solidFill>
          </a:ln>
        </p:spPr>
        <p:txBody>
          <a:bodyPr wrap="square" rtlCol="0">
            <a:spAutoFit/>
          </a:bodyPr>
          <a:lstStyle/>
          <a:p>
            <a:pPr marL="180975" indent="-180975">
              <a:buAutoNum type="arabicPeriod"/>
            </a:pPr>
            <a:r>
              <a:rPr lang="fr-CA" sz="1400" b="1" dirty="0">
                <a:latin typeface="Univers Condensed" panose="020B0506020202050204" pitchFamily="34" charset="0"/>
              </a:rPr>
              <a:t>Établir les critères et paramètres de conception</a:t>
            </a:r>
          </a:p>
          <a:p>
            <a:pPr marL="742950" lvl="1" indent="-285750">
              <a:buFont typeface="Arial" panose="020B0604020202020204" pitchFamily="34" charset="0"/>
              <a:buChar char="•"/>
            </a:pPr>
            <a:r>
              <a:rPr lang="fr-CA" sz="1200" dirty="0">
                <a:latin typeface="Univers Condensed" panose="020B0506020202050204" pitchFamily="34" charset="0"/>
              </a:rPr>
              <a:t>Besoins du client</a:t>
            </a:r>
          </a:p>
          <a:p>
            <a:pPr marL="742950" lvl="1" indent="-285750">
              <a:buFont typeface="Arial" panose="020B0604020202020204" pitchFamily="34" charset="0"/>
              <a:buChar char="•"/>
            </a:pPr>
            <a:r>
              <a:rPr lang="fr-CA" sz="1200" dirty="0">
                <a:latin typeface="Univers Condensed" panose="020B0506020202050204" pitchFamily="34" charset="0"/>
              </a:rPr>
              <a:t>Normes et règlements</a:t>
            </a:r>
          </a:p>
          <a:p>
            <a:pPr marL="742950" lvl="1" indent="-285750">
              <a:buFont typeface="Arial" panose="020B0604020202020204" pitchFamily="34" charset="0"/>
              <a:buChar char="•"/>
            </a:pPr>
            <a:r>
              <a:rPr lang="fr-CA" sz="1200" dirty="0">
                <a:latin typeface="Univers Condensed" panose="020B0506020202050204" pitchFamily="34" charset="0"/>
              </a:rPr>
              <a:t>Données spécifiques au site</a:t>
            </a:r>
          </a:p>
        </p:txBody>
      </p:sp>
      <p:sp>
        <p:nvSpPr>
          <p:cNvPr id="15" name="ZoneTexte 14">
            <a:extLst>
              <a:ext uri="{FF2B5EF4-FFF2-40B4-BE49-F238E27FC236}">
                <a16:creationId xmlns:a16="http://schemas.microsoft.com/office/drawing/2014/main" id="{DA0C7668-9D13-E4D2-18FA-FDCAC0576D8D}"/>
              </a:ext>
            </a:extLst>
          </p:cNvPr>
          <p:cNvSpPr txBox="1"/>
          <p:nvPr>
            <p:custDataLst>
              <p:tags r:id="rId5"/>
            </p:custDataLst>
          </p:nvPr>
        </p:nvSpPr>
        <p:spPr>
          <a:xfrm>
            <a:off x="772357" y="2916549"/>
            <a:ext cx="3278943" cy="953453"/>
          </a:xfrm>
          <a:prstGeom prst="roundRect">
            <a:avLst/>
          </a:prstGeom>
          <a:solidFill>
            <a:schemeClr val="accent1">
              <a:lumMod val="20000"/>
              <a:lumOff val="80000"/>
            </a:schemeClr>
          </a:solidFill>
          <a:ln>
            <a:solidFill>
              <a:schemeClr val="tx1"/>
            </a:solidFill>
          </a:ln>
        </p:spPr>
        <p:txBody>
          <a:bodyPr wrap="square" rtlCol="0">
            <a:spAutoFit/>
          </a:bodyPr>
          <a:lstStyle/>
          <a:p>
            <a:r>
              <a:rPr lang="fr-CA" sz="1400" b="1">
                <a:latin typeface="Univers Condensed" panose="020B0506020202050204" pitchFamily="34" charset="0"/>
              </a:rPr>
              <a:t>2. </a:t>
            </a:r>
            <a:r>
              <a:rPr lang="fr-CA" sz="1400" b="1" dirty="0">
                <a:latin typeface="Univers Condensed" panose="020B0506020202050204" pitchFamily="34" charset="0"/>
              </a:rPr>
              <a:t>Conception préliminaire</a:t>
            </a:r>
          </a:p>
          <a:p>
            <a:pPr marL="742950" lvl="1" indent="-285750">
              <a:buFont typeface="Arial" panose="020B0604020202020204" pitchFamily="34" charset="0"/>
              <a:buChar char="•"/>
            </a:pPr>
            <a:r>
              <a:rPr lang="fr-CA" sz="1200" dirty="0">
                <a:latin typeface="Univers Condensed" panose="020B0506020202050204" pitchFamily="34" charset="0"/>
              </a:rPr>
              <a:t>Dimensionnement préliminaire</a:t>
            </a:r>
          </a:p>
          <a:p>
            <a:pPr marL="742950" lvl="1" indent="-285750">
              <a:buFont typeface="Arial" panose="020B0604020202020204" pitchFamily="34" charset="0"/>
              <a:buChar char="•"/>
            </a:pPr>
            <a:r>
              <a:rPr lang="fr-CA" sz="1200" dirty="0">
                <a:latin typeface="Univers Condensed" panose="020B0506020202050204" pitchFamily="34" charset="0"/>
              </a:rPr>
              <a:t>Calcul des charges</a:t>
            </a:r>
          </a:p>
          <a:p>
            <a:pPr marL="742950" lvl="1" indent="-285750">
              <a:buFont typeface="Arial" panose="020B0604020202020204" pitchFamily="34" charset="0"/>
              <a:buChar char="•"/>
            </a:pPr>
            <a:r>
              <a:rPr lang="fr-CA" sz="1200" dirty="0">
                <a:latin typeface="Univers Condensed" panose="020B0506020202050204" pitchFamily="34" charset="0"/>
              </a:rPr>
              <a:t>Modélisation</a:t>
            </a:r>
          </a:p>
        </p:txBody>
      </p:sp>
      <p:sp>
        <p:nvSpPr>
          <p:cNvPr id="16" name="ZoneTexte 15">
            <a:extLst>
              <a:ext uri="{FF2B5EF4-FFF2-40B4-BE49-F238E27FC236}">
                <a16:creationId xmlns:a16="http://schemas.microsoft.com/office/drawing/2014/main" id="{B491533F-383F-D3CB-4F18-0A49B96B6DFD}"/>
              </a:ext>
            </a:extLst>
          </p:cNvPr>
          <p:cNvSpPr txBox="1"/>
          <p:nvPr>
            <p:custDataLst>
              <p:tags r:id="rId6"/>
            </p:custDataLst>
          </p:nvPr>
        </p:nvSpPr>
        <p:spPr>
          <a:xfrm>
            <a:off x="772357" y="4195203"/>
            <a:ext cx="3278943" cy="1157764"/>
          </a:xfrm>
          <a:prstGeom prst="roundRect">
            <a:avLst/>
          </a:prstGeom>
          <a:solidFill>
            <a:schemeClr val="accent1">
              <a:lumMod val="20000"/>
              <a:lumOff val="80000"/>
            </a:schemeClr>
          </a:solidFill>
          <a:ln>
            <a:solidFill>
              <a:schemeClr val="tx1"/>
            </a:solidFill>
          </a:ln>
        </p:spPr>
        <p:txBody>
          <a:bodyPr wrap="square" rtlCol="0">
            <a:spAutoFit/>
          </a:bodyPr>
          <a:lstStyle/>
          <a:p>
            <a:r>
              <a:rPr lang="fr-CA" sz="1400" b="1">
                <a:latin typeface="Univers Condensed" panose="020B0506020202050204" pitchFamily="34" charset="0"/>
              </a:rPr>
              <a:t>3. </a:t>
            </a:r>
            <a:r>
              <a:rPr lang="fr-CA" sz="1400" b="1" dirty="0">
                <a:latin typeface="Univers Condensed" panose="020B0506020202050204" pitchFamily="34" charset="0"/>
              </a:rPr>
              <a:t>Vérification des états limites</a:t>
            </a:r>
          </a:p>
          <a:p>
            <a:pPr marL="742950" lvl="1" indent="-285750">
              <a:buFont typeface="Arial" panose="020B0604020202020204" pitchFamily="34" charset="0"/>
              <a:buChar char="•"/>
            </a:pPr>
            <a:r>
              <a:rPr lang="fr-CA" sz="1200" dirty="0">
                <a:latin typeface="Univers Condensed" panose="020B0506020202050204" pitchFamily="34" charset="0"/>
              </a:rPr>
              <a:t>Flèches et vibrations</a:t>
            </a:r>
          </a:p>
          <a:p>
            <a:pPr marL="742950" lvl="1" indent="-285750">
              <a:buFont typeface="Arial" panose="020B0604020202020204" pitchFamily="34" charset="0"/>
              <a:buChar char="•"/>
            </a:pPr>
            <a:r>
              <a:rPr lang="fr-CA" sz="1200" dirty="0">
                <a:latin typeface="Univers Condensed" panose="020B0506020202050204" pitchFamily="34" charset="0"/>
              </a:rPr>
              <a:t>Résistance ultime des membrures</a:t>
            </a:r>
          </a:p>
          <a:p>
            <a:pPr marL="742950" lvl="1" indent="-285750">
              <a:buFont typeface="Arial" panose="020B0604020202020204" pitchFamily="34" charset="0"/>
              <a:buChar char="•"/>
            </a:pPr>
            <a:r>
              <a:rPr lang="fr-CA" sz="1200" dirty="0">
                <a:latin typeface="Univers Condensed" panose="020B0506020202050204" pitchFamily="34" charset="0"/>
              </a:rPr>
              <a:t>Résistance ultime des assemblages</a:t>
            </a:r>
          </a:p>
          <a:p>
            <a:pPr marL="742950" lvl="1" indent="-285750">
              <a:buFont typeface="Arial" panose="020B0604020202020204" pitchFamily="34" charset="0"/>
              <a:buChar char="•"/>
            </a:pPr>
            <a:r>
              <a:rPr lang="fr-CA" sz="1200" dirty="0">
                <a:latin typeface="Univers Condensed" panose="020B0506020202050204" pitchFamily="34" charset="0"/>
              </a:rPr>
              <a:t>Résistance en fatigue</a:t>
            </a:r>
          </a:p>
        </p:txBody>
      </p:sp>
      <p:cxnSp>
        <p:nvCxnSpPr>
          <p:cNvPr id="27" name="Connecteur droit avec flèche 26">
            <a:extLst>
              <a:ext uri="{FF2B5EF4-FFF2-40B4-BE49-F238E27FC236}">
                <a16:creationId xmlns:a16="http://schemas.microsoft.com/office/drawing/2014/main" id="{FBFE785F-BD4D-E284-78E3-CB7F0F0C6B36}"/>
              </a:ext>
            </a:extLst>
          </p:cNvPr>
          <p:cNvCxnSpPr>
            <a:cxnSpLocks/>
            <a:stCxn id="13" idx="2"/>
            <a:endCxn id="15" idx="0"/>
          </p:cNvCxnSpPr>
          <p:nvPr>
            <p:custDataLst>
              <p:tags r:id="rId7"/>
            </p:custDataLst>
          </p:nvPr>
        </p:nvCxnSpPr>
        <p:spPr>
          <a:xfrm>
            <a:off x="2411829" y="2576601"/>
            <a:ext cx="0" cy="339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7647468D-4238-E4B6-8BC1-674F44C2E3FE}"/>
              </a:ext>
            </a:extLst>
          </p:cNvPr>
          <p:cNvCxnSpPr>
            <a:cxnSpLocks/>
            <a:stCxn id="15" idx="2"/>
            <a:endCxn id="16" idx="0"/>
          </p:cNvCxnSpPr>
          <p:nvPr>
            <p:custDataLst>
              <p:tags r:id="rId8"/>
            </p:custDataLst>
          </p:nvPr>
        </p:nvCxnSpPr>
        <p:spPr>
          <a:xfrm>
            <a:off x="2411829" y="3870002"/>
            <a:ext cx="0" cy="325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eur : en angle 32">
            <a:extLst>
              <a:ext uri="{FF2B5EF4-FFF2-40B4-BE49-F238E27FC236}">
                <a16:creationId xmlns:a16="http://schemas.microsoft.com/office/drawing/2014/main" id="{4F86B068-CBBC-9F1B-3CF9-A9F9BA0F8502}"/>
              </a:ext>
            </a:extLst>
          </p:cNvPr>
          <p:cNvCxnSpPr>
            <a:cxnSpLocks/>
            <a:stCxn id="16" idx="3"/>
            <a:endCxn id="15" idx="3"/>
          </p:cNvCxnSpPr>
          <p:nvPr>
            <p:custDataLst>
              <p:tags r:id="rId9"/>
            </p:custDataLst>
          </p:nvPr>
        </p:nvCxnSpPr>
        <p:spPr>
          <a:xfrm flipV="1">
            <a:off x="4051300" y="3393276"/>
            <a:ext cx="12700" cy="1380809"/>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D299F803-9CD2-F264-5529-90289B269E8D}"/>
              </a:ext>
            </a:extLst>
          </p:cNvPr>
          <p:cNvSpPr txBox="1"/>
          <p:nvPr>
            <p:custDataLst>
              <p:tags r:id="rId10"/>
            </p:custDataLst>
          </p:nvPr>
        </p:nvSpPr>
        <p:spPr>
          <a:xfrm>
            <a:off x="772358" y="5680541"/>
            <a:ext cx="3278942" cy="340519"/>
          </a:xfrm>
          <a:prstGeom prst="roundRect">
            <a:avLst/>
          </a:prstGeom>
          <a:solidFill>
            <a:schemeClr val="accent1">
              <a:lumMod val="20000"/>
              <a:lumOff val="80000"/>
            </a:schemeClr>
          </a:solidFill>
          <a:ln>
            <a:solidFill>
              <a:schemeClr val="tx1"/>
            </a:solidFill>
          </a:ln>
        </p:spPr>
        <p:txBody>
          <a:bodyPr wrap="square" rtlCol="0">
            <a:spAutoFit/>
          </a:bodyPr>
          <a:lstStyle/>
          <a:p>
            <a:r>
              <a:rPr lang="fr-CA" sz="1400" b="1">
                <a:latin typeface="Univers Condensed" panose="020B0506020202050204" pitchFamily="34" charset="0"/>
              </a:rPr>
              <a:t>4. </a:t>
            </a:r>
            <a:r>
              <a:rPr lang="fr-CA" sz="1400" b="1" dirty="0">
                <a:latin typeface="Univers Condensed" panose="020B0506020202050204" pitchFamily="34" charset="0"/>
              </a:rPr>
              <a:t>Préparation des plans et devis</a:t>
            </a:r>
          </a:p>
        </p:txBody>
      </p:sp>
      <p:cxnSp>
        <p:nvCxnSpPr>
          <p:cNvPr id="39" name="Connecteur droit avec flèche 38">
            <a:extLst>
              <a:ext uri="{FF2B5EF4-FFF2-40B4-BE49-F238E27FC236}">
                <a16:creationId xmlns:a16="http://schemas.microsoft.com/office/drawing/2014/main" id="{48CA525B-1ED6-2184-5803-498C3AA2A15F}"/>
              </a:ext>
            </a:extLst>
          </p:cNvPr>
          <p:cNvCxnSpPr>
            <a:cxnSpLocks/>
            <a:stCxn id="16" idx="2"/>
            <a:endCxn id="37" idx="0"/>
          </p:cNvCxnSpPr>
          <p:nvPr>
            <p:custDataLst>
              <p:tags r:id="rId11"/>
            </p:custDataLst>
          </p:nvPr>
        </p:nvCxnSpPr>
        <p:spPr>
          <a:xfrm>
            <a:off x="2411829" y="5352967"/>
            <a:ext cx="0" cy="327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A4AFA2A2-525E-6C24-19AC-BDE3A5048BD8}"/>
              </a:ext>
            </a:extLst>
          </p:cNvPr>
          <p:cNvSpPr txBox="1"/>
          <p:nvPr>
            <p:custDataLst>
              <p:tags r:id="rId12"/>
            </p:custDataLst>
          </p:nvPr>
        </p:nvSpPr>
        <p:spPr>
          <a:xfrm>
            <a:off x="4870383" y="1384785"/>
            <a:ext cx="6355659" cy="584775"/>
          </a:xfrm>
          <a:prstGeom prst="rect">
            <a:avLst/>
          </a:prstGeom>
          <a:noFill/>
        </p:spPr>
        <p:txBody>
          <a:bodyPr wrap="square" rtlCol="0">
            <a:spAutoFit/>
          </a:bodyPr>
          <a:lstStyle/>
          <a:p>
            <a:r>
              <a:rPr lang="fr-CA" sz="1600" dirty="0">
                <a:latin typeface="Univers Condensed" panose="020B0506020202050204" pitchFamily="34" charset="0"/>
              </a:rPr>
              <a:t>La première étape consiste à récolter les données requises pour la réalisation du projet.</a:t>
            </a:r>
          </a:p>
        </p:txBody>
      </p:sp>
      <p:sp>
        <p:nvSpPr>
          <p:cNvPr id="6" name="ZoneTexte 5">
            <a:extLst>
              <a:ext uri="{FF2B5EF4-FFF2-40B4-BE49-F238E27FC236}">
                <a16:creationId xmlns:a16="http://schemas.microsoft.com/office/drawing/2014/main" id="{F86C88B9-77A7-EF56-9816-0FF5DCC08D36}"/>
              </a:ext>
            </a:extLst>
          </p:cNvPr>
          <p:cNvSpPr txBox="1"/>
          <p:nvPr>
            <p:custDataLst>
              <p:tags r:id="rId13"/>
            </p:custDataLst>
          </p:nvPr>
        </p:nvSpPr>
        <p:spPr>
          <a:xfrm>
            <a:off x="2027760" y="5362345"/>
            <a:ext cx="494172" cy="307777"/>
          </a:xfrm>
          <a:prstGeom prst="rect">
            <a:avLst/>
          </a:prstGeom>
          <a:noFill/>
        </p:spPr>
        <p:txBody>
          <a:bodyPr wrap="square" rtlCol="0">
            <a:spAutoFit/>
          </a:bodyPr>
          <a:lstStyle/>
          <a:p>
            <a:r>
              <a:rPr lang="fr-CA" sz="1400" b="1" dirty="0">
                <a:solidFill>
                  <a:schemeClr val="accent1"/>
                </a:solidFill>
                <a:latin typeface="Univers Condensed" panose="020B0506020202050204" pitchFamily="34" charset="0"/>
              </a:rPr>
              <a:t>OK</a:t>
            </a:r>
          </a:p>
        </p:txBody>
      </p:sp>
      <p:sp>
        <p:nvSpPr>
          <p:cNvPr id="7" name="ZoneTexte 6">
            <a:extLst>
              <a:ext uri="{FF2B5EF4-FFF2-40B4-BE49-F238E27FC236}">
                <a16:creationId xmlns:a16="http://schemas.microsoft.com/office/drawing/2014/main" id="{F208A558-4599-182E-046E-A27C4A6414AD}"/>
              </a:ext>
            </a:extLst>
          </p:cNvPr>
          <p:cNvSpPr txBox="1"/>
          <p:nvPr>
            <p:custDataLst>
              <p:tags r:id="rId14"/>
            </p:custDataLst>
          </p:nvPr>
        </p:nvSpPr>
        <p:spPr>
          <a:xfrm>
            <a:off x="3816914" y="3887426"/>
            <a:ext cx="494172" cy="307777"/>
          </a:xfrm>
          <a:prstGeom prst="rect">
            <a:avLst/>
          </a:prstGeom>
          <a:noFill/>
        </p:spPr>
        <p:txBody>
          <a:bodyPr wrap="square" rtlCol="0">
            <a:spAutoFit/>
          </a:bodyPr>
          <a:lstStyle/>
          <a:p>
            <a:r>
              <a:rPr lang="fr-CA" sz="1400" b="1" dirty="0">
                <a:solidFill>
                  <a:schemeClr val="accent1"/>
                </a:solidFill>
                <a:latin typeface="Univers Condensed" panose="020B0506020202050204" pitchFamily="34" charset="0"/>
              </a:rPr>
              <a:t>Non</a:t>
            </a:r>
          </a:p>
        </p:txBody>
      </p:sp>
      <p:sp>
        <p:nvSpPr>
          <p:cNvPr id="30" name="ZoneTexte 29">
            <a:extLst>
              <a:ext uri="{FF2B5EF4-FFF2-40B4-BE49-F238E27FC236}">
                <a16:creationId xmlns:a16="http://schemas.microsoft.com/office/drawing/2014/main" id="{E17B26B9-A93D-85F8-508C-87F32885C049}"/>
              </a:ext>
            </a:extLst>
          </p:cNvPr>
          <p:cNvSpPr txBox="1"/>
          <p:nvPr>
            <p:custDataLst>
              <p:tags r:id="rId15"/>
            </p:custDataLst>
          </p:nvPr>
        </p:nvSpPr>
        <p:spPr>
          <a:xfrm>
            <a:off x="4870382" y="2916549"/>
            <a:ext cx="6355659" cy="830997"/>
          </a:xfrm>
          <a:prstGeom prst="rect">
            <a:avLst/>
          </a:prstGeom>
          <a:noFill/>
        </p:spPr>
        <p:txBody>
          <a:bodyPr wrap="square" rtlCol="0">
            <a:spAutoFit/>
          </a:bodyPr>
          <a:lstStyle/>
          <a:p>
            <a:r>
              <a:rPr lang="fr-CA" sz="1600" dirty="0">
                <a:latin typeface="Univers Condensed" panose="020B0506020202050204" pitchFamily="34" charset="0"/>
              </a:rPr>
              <a:t>La deuxième étape consiste à établir un dimensionnement préliminaire et d’établir les charges, les combinaisons de charges et les efforts en résultant.</a:t>
            </a:r>
          </a:p>
        </p:txBody>
      </p:sp>
      <p:sp>
        <p:nvSpPr>
          <p:cNvPr id="31" name="ZoneTexte 30">
            <a:extLst>
              <a:ext uri="{FF2B5EF4-FFF2-40B4-BE49-F238E27FC236}">
                <a16:creationId xmlns:a16="http://schemas.microsoft.com/office/drawing/2014/main" id="{783CF539-5FB3-68B1-D581-94B374D03993}"/>
              </a:ext>
            </a:extLst>
          </p:cNvPr>
          <p:cNvSpPr txBox="1"/>
          <p:nvPr>
            <p:custDataLst>
              <p:tags r:id="rId16"/>
            </p:custDataLst>
          </p:nvPr>
        </p:nvSpPr>
        <p:spPr>
          <a:xfrm>
            <a:off x="4870381" y="4195203"/>
            <a:ext cx="6355659" cy="830997"/>
          </a:xfrm>
          <a:prstGeom prst="rect">
            <a:avLst/>
          </a:prstGeom>
          <a:noFill/>
        </p:spPr>
        <p:txBody>
          <a:bodyPr wrap="square" rtlCol="0">
            <a:spAutoFit/>
          </a:bodyPr>
          <a:lstStyle/>
          <a:p>
            <a:r>
              <a:rPr lang="fr-CA" sz="1600" dirty="0">
                <a:latin typeface="Univers Condensed" panose="020B0506020202050204" pitchFamily="34" charset="0"/>
              </a:rPr>
              <a:t>La troisième étape consiste à vérifier les états limites de </a:t>
            </a:r>
            <a:r>
              <a:rPr lang="fr-CA" sz="1600">
                <a:latin typeface="Univers Condensed" panose="020B0506020202050204" pitchFamily="34" charset="0"/>
              </a:rPr>
              <a:t>la structure. </a:t>
            </a:r>
            <a:r>
              <a:rPr lang="fr-CA" sz="1600" dirty="0">
                <a:latin typeface="Univers Condensed" panose="020B0506020202050204" pitchFamily="34" charset="0"/>
              </a:rPr>
              <a:t>Si les états limites ne sont pas satisfaits, on doit retourner à l’étape précédente, modifier les hypothèses et refaire </a:t>
            </a:r>
            <a:r>
              <a:rPr lang="fr-CA" sz="1600">
                <a:latin typeface="Univers Condensed" panose="020B0506020202050204" pitchFamily="34" charset="0"/>
              </a:rPr>
              <a:t>la vérification.</a:t>
            </a:r>
            <a:endParaRPr lang="fr-CA" sz="1600" dirty="0">
              <a:latin typeface="Univers Condensed" panose="020B0506020202050204" pitchFamily="34" charset="0"/>
            </a:endParaRPr>
          </a:p>
        </p:txBody>
      </p:sp>
      <p:sp>
        <p:nvSpPr>
          <p:cNvPr id="32" name="ZoneTexte 31">
            <a:extLst>
              <a:ext uri="{FF2B5EF4-FFF2-40B4-BE49-F238E27FC236}">
                <a16:creationId xmlns:a16="http://schemas.microsoft.com/office/drawing/2014/main" id="{B74175BB-E183-4957-35CC-533DB9521F0D}"/>
              </a:ext>
            </a:extLst>
          </p:cNvPr>
          <p:cNvSpPr txBox="1"/>
          <p:nvPr>
            <p:custDataLst>
              <p:tags r:id="rId17"/>
            </p:custDataLst>
          </p:nvPr>
        </p:nvSpPr>
        <p:spPr>
          <a:xfrm>
            <a:off x="4870383" y="5581807"/>
            <a:ext cx="6355659" cy="584775"/>
          </a:xfrm>
          <a:prstGeom prst="rect">
            <a:avLst/>
          </a:prstGeom>
          <a:noFill/>
        </p:spPr>
        <p:txBody>
          <a:bodyPr wrap="square" rtlCol="0">
            <a:spAutoFit/>
          </a:bodyPr>
          <a:lstStyle/>
          <a:p>
            <a:r>
              <a:rPr lang="fr-CA" sz="1600" dirty="0">
                <a:latin typeface="Univers Condensed" panose="020B0506020202050204" pitchFamily="34" charset="0"/>
              </a:rPr>
              <a:t>Finalement, quand tous les états limites sont comblés, on peut passer à la préparation des documents de soumission et de fabrication. </a:t>
            </a:r>
          </a:p>
        </p:txBody>
      </p:sp>
    </p:spTree>
    <p:extLst>
      <p:ext uri="{BB962C8B-B14F-4D97-AF65-F5344CB8AC3E}">
        <p14:creationId xmlns:p14="http://schemas.microsoft.com/office/powerpoint/2010/main" val="30126092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90</a:t>
            </a:fld>
            <a:endParaRPr lang="fr-FR" dirty="0"/>
          </a:p>
        </p:txBody>
      </p:sp>
      <p:sp>
        <p:nvSpPr>
          <p:cNvPr id="4" name="Espace réservé du texte 3"/>
          <p:cNvSpPr>
            <a:spLocks noGrp="1"/>
          </p:cNvSpPr>
          <p:nvPr>
            <p:ph type="body" idx="1"/>
            <p:custDataLst>
              <p:tags r:id="rId3"/>
            </p:custDataLst>
          </p:nvPr>
        </p:nvSpPr>
        <p:spPr>
          <a:xfrm>
            <a:off x="839788" y="1681163"/>
            <a:ext cx="10513982" cy="4365074"/>
          </a:xfrm>
        </p:spPr>
        <p:txBody>
          <a:bodyPr>
            <a:normAutofit/>
          </a:bodyPr>
          <a:lstStyle/>
          <a:p>
            <a:pPr>
              <a:lnSpc>
                <a:spcPct val="100000"/>
              </a:lnSpc>
            </a:pPr>
            <a:r>
              <a:rPr lang="fr-CA" dirty="0"/>
              <a:t>L’accélération de la structure due au passage des piétons sur le tablier est :</a:t>
            </a:r>
          </a:p>
          <a:p>
            <a:pPr marL="285750" indent="-285750">
              <a:lnSpc>
                <a:spcPct val="100000"/>
              </a:lnSpc>
              <a:buFont typeface="Arial" panose="020B0604020202020204" pitchFamily="34" charset="0"/>
              <a:buChar char="•"/>
            </a:pPr>
            <a:r>
              <a:rPr lang="fr-CA" dirty="0"/>
              <a:t>Dans la direction verticale :</a:t>
            </a:r>
          </a:p>
          <a:p>
            <a:pPr lvl="1">
              <a:lnSpc>
                <a:spcPct val="100000"/>
              </a:lnSpc>
            </a:pPr>
            <a:r>
              <a:rPr lang="fr-CA" sz="1700" b="0" dirty="0">
                <a:solidFill>
                  <a:schemeClr val="tx1"/>
                </a:solidFill>
              </a:rPr>
              <a:t>1</a:t>
            </a:r>
            <a:r>
              <a:rPr lang="fr-CA" sz="1700" b="0" baseline="30000" dirty="0">
                <a:solidFill>
                  <a:schemeClr val="tx1"/>
                </a:solidFill>
              </a:rPr>
              <a:t>er</a:t>
            </a:r>
            <a:r>
              <a:rPr lang="fr-CA" sz="1700" b="0" dirty="0">
                <a:solidFill>
                  <a:schemeClr val="tx1"/>
                </a:solidFill>
              </a:rPr>
              <a:t> mode de vibration vertical: 3,338 Hz </a:t>
            </a:r>
          </a:p>
          <a:p>
            <a:pPr lvl="1">
              <a:lnSpc>
                <a:spcPct val="100000"/>
              </a:lnSpc>
            </a:pPr>
            <a:r>
              <a:rPr lang="fr-CA" sz="1700" b="0" dirty="0" err="1">
                <a:solidFill>
                  <a:schemeClr val="tx1"/>
                </a:solidFill>
              </a:rPr>
              <a:t>a</a:t>
            </a:r>
            <a:r>
              <a:rPr lang="fr-CA" sz="1700" b="0" baseline="-25000" dirty="0" err="1">
                <a:solidFill>
                  <a:schemeClr val="tx1"/>
                </a:solidFill>
              </a:rPr>
              <a:t>max</a:t>
            </a:r>
            <a:r>
              <a:rPr lang="fr-CA" sz="1700" b="0" dirty="0">
                <a:solidFill>
                  <a:schemeClr val="tx1"/>
                </a:solidFill>
              </a:rPr>
              <a:t>=1,661 m/s².  Cette accélération correspond à la classe de confort CL3 ou 1,0 m/s² &lt; a</a:t>
            </a:r>
            <a:r>
              <a:rPr lang="fr-CA" sz="1700" b="0" baseline="-25000" dirty="0">
                <a:solidFill>
                  <a:schemeClr val="tx1"/>
                </a:solidFill>
              </a:rPr>
              <a:t>v</a:t>
            </a:r>
            <a:r>
              <a:rPr lang="fr-CA" sz="1700" b="0" dirty="0">
                <a:solidFill>
                  <a:schemeClr val="tx1"/>
                </a:solidFill>
              </a:rPr>
              <a:t> &lt;2,5 m/s² (perceptible, mais tolérable)</a:t>
            </a:r>
          </a:p>
          <a:p>
            <a:pPr marL="285750" indent="-285750">
              <a:lnSpc>
                <a:spcPct val="100000"/>
              </a:lnSpc>
              <a:buFont typeface="Arial" panose="020B0604020202020204" pitchFamily="34" charset="0"/>
              <a:buChar char="•"/>
            </a:pPr>
            <a:r>
              <a:rPr lang="fr-CA" dirty="0"/>
              <a:t>Dans la direction latérale :</a:t>
            </a:r>
          </a:p>
          <a:p>
            <a:pPr lvl="1">
              <a:lnSpc>
                <a:spcPct val="100000"/>
              </a:lnSpc>
            </a:pPr>
            <a:r>
              <a:rPr lang="fr-CA" sz="1700" b="0" dirty="0">
                <a:solidFill>
                  <a:schemeClr val="tx1"/>
                </a:solidFill>
              </a:rPr>
              <a:t>1</a:t>
            </a:r>
            <a:r>
              <a:rPr lang="fr-CA" sz="1700" b="0" baseline="30000" dirty="0">
                <a:solidFill>
                  <a:schemeClr val="tx1"/>
                </a:solidFill>
              </a:rPr>
              <a:t>er</a:t>
            </a:r>
            <a:r>
              <a:rPr lang="fr-CA" sz="1700" b="0" dirty="0">
                <a:solidFill>
                  <a:schemeClr val="tx1"/>
                </a:solidFill>
              </a:rPr>
              <a:t> mode de vibration horizontal : 3,295 Hz </a:t>
            </a:r>
          </a:p>
          <a:p>
            <a:pPr lvl="1">
              <a:lnSpc>
                <a:spcPct val="100000"/>
              </a:lnSpc>
            </a:pPr>
            <a:r>
              <a:rPr lang="fr-CA" sz="1700" b="0" dirty="0" err="1">
                <a:solidFill>
                  <a:schemeClr val="tx1"/>
                </a:solidFill>
              </a:rPr>
              <a:t>a</a:t>
            </a:r>
            <a:r>
              <a:rPr lang="fr-CA" sz="1700" b="0" baseline="-25000" dirty="0" err="1">
                <a:solidFill>
                  <a:schemeClr val="tx1"/>
                </a:solidFill>
              </a:rPr>
              <a:t>max</a:t>
            </a:r>
            <a:r>
              <a:rPr lang="fr-CA" sz="1700" b="0" dirty="0">
                <a:solidFill>
                  <a:schemeClr val="tx1"/>
                </a:solidFill>
              </a:rPr>
              <a:t>=0,212 m/s². Cette accélération correspond à la classe de confort CL2 ou  0,1 m/s² &lt; a</a:t>
            </a:r>
            <a:r>
              <a:rPr lang="fr-CA" sz="1700" b="0" baseline="-25000" dirty="0">
                <a:solidFill>
                  <a:schemeClr val="tx1"/>
                </a:solidFill>
              </a:rPr>
              <a:t>h</a:t>
            </a:r>
            <a:r>
              <a:rPr lang="fr-CA" sz="1700" b="0" dirty="0">
                <a:solidFill>
                  <a:schemeClr val="tx1"/>
                </a:solidFill>
              </a:rPr>
              <a:t> &lt;0,3 m/s² (à peine perceptible)</a:t>
            </a:r>
          </a:p>
          <a:p>
            <a:pPr lvl="1">
              <a:lnSpc>
                <a:spcPct val="100000"/>
              </a:lnSpc>
            </a:pPr>
            <a:r>
              <a:rPr lang="fr-CA" sz="1700" b="0" dirty="0">
                <a:solidFill>
                  <a:schemeClr val="tx1"/>
                </a:solidFill>
              </a:rPr>
              <a:t>L’accélération latérale obtenue est à l’extérieur de la plage d’accélération pouvant déclencher un « lock-in » (0,1 à 0,15 m/s²) et n’est donc pas critique [CSA S7:23 7.3.3.8].</a:t>
            </a:r>
          </a:p>
          <a:p>
            <a:endParaRPr lang="fr-CA" dirty="0">
              <a:highlight>
                <a:srgbClr val="FFFF00"/>
              </a:highlight>
            </a:endParaRPr>
          </a:p>
        </p:txBody>
      </p:sp>
      <p:sp>
        <p:nvSpPr>
          <p:cNvPr id="5" name="Titre 4"/>
          <p:cNvSpPr>
            <a:spLocks noGrp="1"/>
          </p:cNvSpPr>
          <p:nvPr>
            <p:ph type="title"/>
            <p:custDataLst>
              <p:tags r:id="rId4"/>
            </p:custDataLst>
          </p:nvPr>
        </p:nvSpPr>
        <p:spPr/>
        <p:txBody>
          <a:bodyPr/>
          <a:lstStyle/>
          <a:p>
            <a:r>
              <a:rPr lang="fr-CA" dirty="0"/>
              <a:t>Conclusion. Vibrations</a:t>
            </a:r>
          </a:p>
        </p:txBody>
      </p:sp>
    </p:spTree>
    <p:extLst>
      <p:ext uri="{BB962C8B-B14F-4D97-AF65-F5344CB8AC3E}">
        <p14:creationId xmlns:p14="http://schemas.microsoft.com/office/powerpoint/2010/main" val="27861759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91</a:t>
            </a:fld>
            <a:endParaRPr lang="fr-FR" dirty="0"/>
          </a:p>
        </p:txBody>
      </p:sp>
      <p:sp>
        <p:nvSpPr>
          <p:cNvPr id="4" name="Espace réservé du texte 3"/>
          <p:cNvSpPr>
            <a:spLocks noGrp="1"/>
          </p:cNvSpPr>
          <p:nvPr>
            <p:ph type="body" idx="1"/>
            <p:custDataLst>
              <p:tags r:id="rId3"/>
            </p:custDataLst>
          </p:nvPr>
        </p:nvSpPr>
        <p:spPr>
          <a:xfrm>
            <a:off x="839788" y="1681163"/>
            <a:ext cx="10513982" cy="4365074"/>
          </a:xfrm>
        </p:spPr>
        <p:txBody>
          <a:bodyPr>
            <a:normAutofit/>
          </a:bodyPr>
          <a:lstStyle/>
          <a:p>
            <a:pPr>
              <a:lnSpc>
                <a:spcPct val="100000"/>
              </a:lnSpc>
            </a:pPr>
            <a:r>
              <a:rPr lang="fr-CA" sz="1700" b="0" dirty="0">
                <a:solidFill>
                  <a:schemeClr val="tx1"/>
                </a:solidFill>
              </a:rPr>
              <a:t>D’autres vérification</a:t>
            </a:r>
            <a:r>
              <a:rPr lang="fr-CA" sz="1700" dirty="0"/>
              <a:t>s sont requises pour compléter la conception de la passerelle. Entre autres :</a:t>
            </a:r>
          </a:p>
          <a:p>
            <a:pPr marL="285750" indent="-285750">
              <a:lnSpc>
                <a:spcPct val="100000"/>
              </a:lnSpc>
              <a:buFont typeface="Arial" panose="020B0604020202020204" pitchFamily="34" charset="0"/>
              <a:buChar char="•"/>
            </a:pPr>
            <a:r>
              <a:rPr lang="fr-CA" sz="1700" b="0" dirty="0">
                <a:solidFill>
                  <a:schemeClr val="tx1"/>
                </a:solidFill>
              </a:rPr>
              <a:t>Vérification de la dimension des soudures requises;</a:t>
            </a:r>
          </a:p>
          <a:p>
            <a:pPr marL="285750" indent="-285750">
              <a:lnSpc>
                <a:spcPct val="100000"/>
              </a:lnSpc>
              <a:buFont typeface="Arial" panose="020B0604020202020204" pitchFamily="34" charset="0"/>
              <a:buChar char="•"/>
            </a:pPr>
            <a:r>
              <a:rPr lang="fr-CA" sz="1700" dirty="0"/>
              <a:t>Vérification de la fatigue. Le guide CSA S7:23 indique des chargements cycliques à prendre en compte pour ce type d’ouvrage, notamment les cycles de vibration induits par le vent et les piétons.</a:t>
            </a:r>
            <a:endParaRPr lang="fr-CA" sz="1700" b="0" dirty="0">
              <a:solidFill>
                <a:schemeClr val="tx1"/>
              </a:solidFill>
            </a:endParaRPr>
          </a:p>
          <a:p>
            <a:endParaRPr lang="fr-CA" dirty="0">
              <a:highlight>
                <a:srgbClr val="FFFF00"/>
              </a:highlight>
            </a:endParaRPr>
          </a:p>
        </p:txBody>
      </p:sp>
      <p:sp>
        <p:nvSpPr>
          <p:cNvPr id="5" name="Titre 4"/>
          <p:cNvSpPr>
            <a:spLocks noGrp="1"/>
          </p:cNvSpPr>
          <p:nvPr>
            <p:ph type="title"/>
            <p:custDataLst>
              <p:tags r:id="rId4"/>
            </p:custDataLst>
          </p:nvPr>
        </p:nvSpPr>
        <p:spPr/>
        <p:txBody>
          <a:bodyPr/>
          <a:lstStyle/>
          <a:p>
            <a:r>
              <a:rPr lang="fr-CA" dirty="0"/>
              <a:t>Conclusion. Autres vérifications</a:t>
            </a:r>
          </a:p>
        </p:txBody>
      </p:sp>
    </p:spTree>
    <p:extLst>
      <p:ext uri="{BB962C8B-B14F-4D97-AF65-F5344CB8AC3E}">
        <p14:creationId xmlns:p14="http://schemas.microsoft.com/office/powerpoint/2010/main" val="32833481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92</a:t>
            </a:fld>
            <a:endParaRPr lang="fr-FR" dirty="0"/>
          </a:p>
        </p:txBody>
      </p:sp>
      <p:sp>
        <p:nvSpPr>
          <p:cNvPr id="4" name="Espace réservé du texte 3"/>
          <p:cNvSpPr>
            <a:spLocks noGrp="1"/>
          </p:cNvSpPr>
          <p:nvPr>
            <p:ph type="body" idx="1"/>
            <p:custDataLst>
              <p:tags r:id="rId3"/>
            </p:custDataLst>
          </p:nvPr>
        </p:nvSpPr>
        <p:spPr/>
        <p:txBody>
          <a:bodyPr/>
          <a:lstStyle/>
          <a:p>
            <a:r>
              <a:rPr lang="fr-CA" dirty="0"/>
              <a:t>La conception est adéquate, on peut faire les plans et devis et fabriquer la passerelle.</a:t>
            </a:r>
          </a:p>
        </p:txBody>
      </p:sp>
      <p:sp>
        <p:nvSpPr>
          <p:cNvPr id="5" name="Titre 4"/>
          <p:cNvSpPr>
            <a:spLocks noGrp="1"/>
          </p:cNvSpPr>
          <p:nvPr>
            <p:ph type="title"/>
            <p:custDataLst>
              <p:tags r:id="rId4"/>
            </p:custDataLst>
          </p:nvPr>
        </p:nvSpPr>
        <p:spPr/>
        <p:txBody>
          <a:bodyPr/>
          <a:lstStyle/>
          <a:p>
            <a:r>
              <a:rPr lang="fr-CA" dirty="0"/>
              <a:t>Conclusion</a:t>
            </a:r>
          </a:p>
        </p:txBody>
      </p:sp>
      <p:pic>
        <p:nvPicPr>
          <p:cNvPr id="7" name="Image 6" descr="Une image contenant acier, intérieur, ingénierie, Aluminium&#10;&#10;Description générée automatiquement">
            <a:extLst>
              <a:ext uri="{FF2B5EF4-FFF2-40B4-BE49-F238E27FC236}">
                <a16:creationId xmlns:a16="http://schemas.microsoft.com/office/drawing/2014/main" id="{4481498D-A8B3-4383-87C6-83690AE42F38}"/>
              </a:ext>
            </a:extLst>
          </p:cNvPr>
          <p:cNvPicPr>
            <a:picLocks noChangeAspect="1"/>
          </p:cNvPicPr>
          <p:nvPr>
            <p:custDataLst>
              <p:tags r:id="rId5"/>
            </p:custDataLst>
          </p:nvPr>
        </p:nvPicPr>
        <p:blipFill>
          <a:blip r:embed="rId10"/>
          <a:stretch>
            <a:fillRect/>
          </a:stretch>
        </p:blipFill>
        <p:spPr>
          <a:xfrm>
            <a:off x="394996" y="2100762"/>
            <a:ext cx="3956180" cy="2967135"/>
          </a:xfrm>
          <a:prstGeom prst="rect">
            <a:avLst/>
          </a:prstGeom>
          <a:ln>
            <a:solidFill>
              <a:schemeClr val="tx1"/>
            </a:solidFill>
          </a:ln>
        </p:spPr>
      </p:pic>
      <p:pic>
        <p:nvPicPr>
          <p:cNvPr id="9" name="Image 8" descr="Une image contenant habits, personne, Col bleu, chaussures&#10;&#10;Description générée automatiquement">
            <a:extLst>
              <a:ext uri="{FF2B5EF4-FFF2-40B4-BE49-F238E27FC236}">
                <a16:creationId xmlns:a16="http://schemas.microsoft.com/office/drawing/2014/main" id="{2AF110EA-DD49-B6BB-0E70-4E860E87801E}"/>
              </a:ext>
            </a:extLst>
          </p:cNvPr>
          <p:cNvPicPr>
            <a:picLocks noChangeAspect="1"/>
          </p:cNvPicPr>
          <p:nvPr>
            <p:custDataLst>
              <p:tags r:id="rId6"/>
            </p:custDataLst>
          </p:nvPr>
        </p:nvPicPr>
        <p:blipFill>
          <a:blip r:embed="rId11"/>
          <a:stretch>
            <a:fillRect/>
          </a:stretch>
        </p:blipFill>
        <p:spPr>
          <a:xfrm>
            <a:off x="7725746" y="1240971"/>
            <a:ext cx="4362569" cy="3270451"/>
          </a:xfrm>
          <a:prstGeom prst="rect">
            <a:avLst/>
          </a:prstGeom>
          <a:ln>
            <a:solidFill>
              <a:schemeClr val="tx1"/>
            </a:solidFill>
          </a:ln>
        </p:spPr>
      </p:pic>
      <p:pic>
        <p:nvPicPr>
          <p:cNvPr id="11" name="Image 10" descr="Une image contenant ciel, plein air, nuage, piste&#10;&#10;Description générée automatiquement">
            <a:extLst>
              <a:ext uri="{FF2B5EF4-FFF2-40B4-BE49-F238E27FC236}">
                <a16:creationId xmlns:a16="http://schemas.microsoft.com/office/drawing/2014/main" id="{67EA9854-B6CA-37CE-3DC7-FCFC2215BA07}"/>
              </a:ext>
            </a:extLst>
          </p:cNvPr>
          <p:cNvPicPr>
            <a:picLocks noChangeAspect="1"/>
          </p:cNvPicPr>
          <p:nvPr>
            <p:custDataLst>
              <p:tags r:id="rId7"/>
            </p:custDataLst>
          </p:nvPr>
        </p:nvPicPr>
        <p:blipFill>
          <a:blip r:embed="rId12"/>
          <a:stretch>
            <a:fillRect/>
          </a:stretch>
        </p:blipFill>
        <p:spPr>
          <a:xfrm>
            <a:off x="3579337" y="2927350"/>
            <a:ext cx="4574063" cy="3429000"/>
          </a:xfrm>
          <a:prstGeom prst="rect">
            <a:avLst/>
          </a:prstGeom>
          <a:ln>
            <a:solidFill>
              <a:schemeClr val="tx1"/>
            </a:solidFill>
          </a:ln>
        </p:spPr>
      </p:pic>
      <p:sp>
        <p:nvSpPr>
          <p:cNvPr id="12" name="ZoneTexte 11">
            <a:extLst>
              <a:ext uri="{FF2B5EF4-FFF2-40B4-BE49-F238E27FC236}">
                <a16:creationId xmlns:a16="http://schemas.microsoft.com/office/drawing/2014/main" id="{2977B5B6-BDCB-04E0-3D5D-D5DD4796F8A8}"/>
              </a:ext>
            </a:extLst>
          </p:cNvPr>
          <p:cNvSpPr txBox="1"/>
          <p:nvPr>
            <p:custDataLst>
              <p:tags r:id="rId8"/>
            </p:custDataLst>
          </p:nvPr>
        </p:nvSpPr>
        <p:spPr>
          <a:xfrm>
            <a:off x="317241" y="6186196"/>
            <a:ext cx="2771192" cy="307777"/>
          </a:xfrm>
          <a:prstGeom prst="rect">
            <a:avLst/>
          </a:prstGeom>
          <a:noFill/>
        </p:spPr>
        <p:txBody>
          <a:bodyPr wrap="square" rtlCol="0">
            <a:spAutoFit/>
          </a:bodyPr>
          <a:lstStyle/>
          <a:p>
            <a:r>
              <a:rPr lang="fr-CA" sz="1400" i="1" dirty="0">
                <a:latin typeface="Univers Condensed" panose="020B0506020202050204" pitchFamily="34" charset="0"/>
              </a:rPr>
              <a:t>Photos : MAADI</a:t>
            </a:r>
          </a:p>
        </p:txBody>
      </p:sp>
    </p:spTree>
    <p:extLst>
      <p:ext uri="{BB962C8B-B14F-4D97-AF65-F5344CB8AC3E}">
        <p14:creationId xmlns:p14="http://schemas.microsoft.com/office/powerpoint/2010/main" val="10607451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endParaRPr lang="fr-FR" dirty="0"/>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pPr/>
              <a:t>93</a:t>
            </a:fld>
            <a:endParaRPr lang="fr-FR" dirty="0"/>
          </a:p>
        </p:txBody>
      </p:sp>
      <p:sp>
        <p:nvSpPr>
          <p:cNvPr id="4" name="Espace réservé du texte 3"/>
          <p:cNvSpPr>
            <a:spLocks noGrp="1"/>
          </p:cNvSpPr>
          <p:nvPr>
            <p:ph type="body" idx="1"/>
            <p:custDataLst>
              <p:tags r:id="rId3"/>
            </p:custDataLst>
          </p:nvPr>
        </p:nvSpPr>
        <p:spPr/>
        <p:txBody>
          <a:bodyPr/>
          <a:lstStyle/>
          <a:p>
            <a:r>
              <a:rPr lang="fr-CA" dirty="0"/>
              <a:t>Cette présentation et l’exemple de calcul détaillé ont été préparés en 2023 pour </a:t>
            </a:r>
            <a:r>
              <a:rPr lang="fr-CA" dirty="0" err="1"/>
              <a:t>AluQuébec</a:t>
            </a:r>
            <a:r>
              <a:rPr lang="fr-CA" dirty="0"/>
              <a:t> dans le cadre du programme Alu-Compétences.</a:t>
            </a:r>
          </a:p>
          <a:p>
            <a:endParaRPr lang="fr-CA" dirty="0"/>
          </a:p>
          <a:p>
            <a:r>
              <a:rPr lang="fr-CA" dirty="0"/>
              <a:t>Consultant : </a:t>
            </a:r>
          </a:p>
          <a:p>
            <a:endParaRPr lang="fr-CA" dirty="0"/>
          </a:p>
          <a:p>
            <a:r>
              <a:rPr lang="fr-CA" dirty="0"/>
              <a:t>Auteur </a:t>
            </a:r>
            <a:r>
              <a:rPr lang="fr-CA" b="1" dirty="0"/>
              <a:t>: 		Sylvain Bédard </a:t>
            </a:r>
            <a:r>
              <a:rPr lang="fr-CA" b="1" dirty="0" err="1"/>
              <a:t>ing</a:t>
            </a:r>
            <a:r>
              <a:rPr lang="fr-CA" b="1" dirty="0"/>
              <a:t>., </a:t>
            </a:r>
            <a:r>
              <a:rPr lang="fr-CA" b="1" dirty="0" err="1"/>
              <a:t>M.Sc.A</a:t>
            </a:r>
            <a:r>
              <a:rPr lang="fr-CA" b="1" dirty="0"/>
              <a:t>.</a:t>
            </a:r>
          </a:p>
          <a:p>
            <a:endParaRPr lang="fr-CA" dirty="0"/>
          </a:p>
        </p:txBody>
      </p:sp>
      <p:sp>
        <p:nvSpPr>
          <p:cNvPr id="5" name="Titre 4"/>
          <p:cNvSpPr>
            <a:spLocks noGrp="1"/>
          </p:cNvSpPr>
          <p:nvPr>
            <p:ph type="title"/>
            <p:custDataLst>
              <p:tags r:id="rId4"/>
            </p:custDataLst>
          </p:nvPr>
        </p:nvSpPr>
        <p:spPr/>
        <p:txBody>
          <a:bodyPr/>
          <a:lstStyle/>
          <a:p>
            <a:r>
              <a:rPr lang="fr-CA" dirty="0"/>
              <a:t>Réalisation</a:t>
            </a:r>
          </a:p>
        </p:txBody>
      </p:sp>
      <p:pic>
        <p:nvPicPr>
          <p:cNvPr id="7" name="Image 6" descr="Une image contenant Police, Graphique, logo, symbole&#10;&#10;Description générée automatiquement">
            <a:extLst>
              <a:ext uri="{FF2B5EF4-FFF2-40B4-BE49-F238E27FC236}">
                <a16:creationId xmlns:a16="http://schemas.microsoft.com/office/drawing/2014/main" id="{2233294E-5CCB-6BAE-549E-E2248C090710}"/>
              </a:ext>
            </a:extLst>
          </p:cNvPr>
          <p:cNvPicPr>
            <a:picLocks noChangeAspect="1"/>
          </p:cNvPicPr>
          <p:nvPr>
            <p:custDataLst>
              <p:tags r:id="rId5"/>
            </p:custDataLst>
          </p:nvPr>
        </p:nvPicPr>
        <p:blipFill>
          <a:blip r:embed="rId7"/>
          <a:stretch>
            <a:fillRect/>
          </a:stretch>
        </p:blipFill>
        <p:spPr>
          <a:xfrm>
            <a:off x="2614257" y="2205900"/>
            <a:ext cx="1857076" cy="493472"/>
          </a:xfrm>
          <a:prstGeom prst="rect">
            <a:avLst/>
          </a:prstGeom>
        </p:spPr>
      </p:pic>
    </p:spTree>
    <p:extLst>
      <p:ext uri="{BB962C8B-B14F-4D97-AF65-F5344CB8AC3E}">
        <p14:creationId xmlns:p14="http://schemas.microsoft.com/office/powerpoint/2010/main" val="24727099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custDataLst>
              <p:tags r:id="rId1"/>
            </p:custDataLst>
          </p:nvPr>
        </p:nvSpPr>
        <p:spPr/>
        <p:txBody>
          <a:bodyPr/>
          <a:lstStyle/>
          <a:p>
            <a:r>
              <a:rPr lang="fr-FR" dirty="0"/>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custDataLst>
              <p:tags r:id="rId2"/>
            </p:custDataLst>
          </p:nvPr>
        </p:nvPicPr>
        <p:blipFill>
          <a:blip r:embed="rId21"/>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custDataLst>
              <p:tags r:id="rId3"/>
            </p:custDataLst>
          </p:nvPr>
        </p:nvPicPr>
        <p:blipFill>
          <a:blip r:embed="rId22"/>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custDataLst>
              <p:tags r:id="rId4"/>
            </p:custDataLst>
          </p:nvPr>
        </p:nvPicPr>
        <p:blipFill>
          <a:blip r:embed="rId23"/>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custDataLst>
              <p:tags r:id="rId5"/>
            </p:custDataLst>
          </p:nvPr>
        </p:nvPicPr>
        <p:blipFill>
          <a:blip r:embed="rId24">
            <a:extLst>
              <a:ext uri="{96DAC541-7B7A-43D3-8B79-37D633B846F1}">
                <asvg:svgBlip xmlns:asvg="http://schemas.microsoft.com/office/drawing/2016/SVG/main" r:embed="rId25"/>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custDataLst>
              <p:tags r:id="rId6"/>
            </p:custDataLst>
          </p:nvPr>
        </p:nvPicPr>
        <p:blipFill>
          <a:blip r:embed="rId26"/>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custDataLst>
              <p:tags r:id="rId7"/>
            </p:custDataLst>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custDataLst>
              <p:tags r:id="rId8"/>
            </p:custDataLst>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custDataLst>
              <p:tags r:id="rId9"/>
            </p:custDataLst>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custDataLst>
              <p:tags r:id="rId10"/>
            </p:custDataLst>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custDataLst>
              <p:tags r:id="rId11"/>
            </p:custDataLst>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custDataLst>
              <p:tags r:id="rId12"/>
            </p:custDataLst>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custDataLst>
              <p:tags r:id="rId13"/>
            </p:custDataLst>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custDataLst>
              <p:tags r:id="rId14"/>
            </p:custDataLst>
          </p:nvPr>
        </p:nvSpPr>
        <p:spPr/>
        <p:txBody>
          <a:bodyPr/>
          <a:lstStyle/>
          <a:p>
            <a:r>
              <a:rPr lang="fr-FR"/>
              <a:t>ALU-COMPÉTENCES</a:t>
            </a:r>
            <a:endParaRPr lang="fr-FR" dirty="0"/>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custDataLst>
              <p:tags r:id="rId15"/>
            </p:custDataLst>
          </p:nvPr>
        </p:nvSpPr>
        <p:spPr/>
        <p:txBody>
          <a:bodyPr/>
          <a:lstStyle/>
          <a:p>
            <a:fld id="{82B63C5F-247B-BE4F-ACBC-7BDD67617F3E}" type="slidenum">
              <a:rPr lang="fr-FR" smtClean="0"/>
              <a:t>94</a:t>
            </a:fld>
            <a:endParaRPr lang="fr-FR"/>
          </a:p>
        </p:txBody>
      </p:sp>
      <p:pic>
        <p:nvPicPr>
          <p:cNvPr id="5" name="Image 4"/>
          <p:cNvPicPr>
            <a:picLocks noChangeAspect="1"/>
          </p:cNvPicPr>
          <p:nvPr>
            <p:custDataLst>
              <p:tags r:id="rId16"/>
            </p:custDataLst>
          </p:nvPr>
        </p:nvPicPr>
        <p:blipFill>
          <a:blip r:embed="rId27">
            <a:extLst>
              <a:ext uri="{28A0092B-C50C-407E-A947-70E740481C1C}">
                <a14:useLocalDpi xmlns:a14="http://schemas.microsoft.com/office/drawing/2010/main" val="0"/>
              </a:ext>
            </a:extLst>
          </a:blip>
          <a:stretch>
            <a:fillRect/>
          </a:stretch>
        </p:blipFill>
        <p:spPr>
          <a:xfrm>
            <a:off x="2259987" y="4605858"/>
            <a:ext cx="1627012" cy="751173"/>
          </a:xfrm>
          <a:prstGeom prst="rect">
            <a:avLst/>
          </a:prstGeom>
        </p:spPr>
      </p:pic>
      <p:pic>
        <p:nvPicPr>
          <p:cNvPr id="6" name="Image 5"/>
          <p:cNvPicPr>
            <a:picLocks noChangeAspect="1"/>
          </p:cNvPicPr>
          <p:nvPr>
            <p:custDataLst>
              <p:tags r:id="rId17"/>
            </p:custDataLst>
          </p:nvPr>
        </p:nvPicPr>
        <p:blipFill>
          <a:blip r:embed="rId28">
            <a:extLst>
              <a:ext uri="{28A0092B-C50C-407E-A947-70E740481C1C}">
                <a14:useLocalDpi xmlns:a14="http://schemas.microsoft.com/office/drawing/2010/main" val="0"/>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custDataLst>
              <p:tags r:id="rId18"/>
            </p:custDataLst>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custDataLst>
              <p:tags r:id="rId19"/>
            </p:custDataLst>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CF17D181-FB63-4E08-9D8F-BFEA440E7106}"/>
              </a:ext>
            </a:extLst>
          </p:cNvPr>
          <p:cNvPicPr>
            <a:picLocks noChangeAspect="1"/>
          </p:cNvPicPr>
          <p:nvPr/>
        </p:nvPicPr>
        <p:blipFill>
          <a:blip r:embed="rId29"/>
          <a:stretch>
            <a:fillRect/>
          </a:stretch>
        </p:blipFill>
        <p:spPr>
          <a:xfrm>
            <a:off x="809625" y="2358184"/>
            <a:ext cx="1499015" cy="719048"/>
          </a:xfrm>
          <a:prstGeom prst="rect">
            <a:avLst/>
          </a:prstGeom>
        </p:spPr>
      </p:pic>
    </p:spTree>
    <p:extLst>
      <p:ext uri="{BB962C8B-B14F-4D97-AF65-F5344CB8AC3E}">
        <p14:creationId xmlns:p14="http://schemas.microsoft.com/office/powerpoint/2010/main" val="37439395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4"/>
</p:tagLst>
</file>

<file path=ppt/tags/tag1020.xml><?xml version="1.0" encoding="utf-8"?>
<p:tagLst xmlns:a="http://schemas.openxmlformats.org/drawingml/2006/main" xmlns:r="http://schemas.openxmlformats.org/officeDocument/2006/relationships" xmlns:p="http://schemas.openxmlformats.org/presentationml/2006/main">
  <p:tag name="NUM" val="4"/>
</p:tagLst>
</file>

<file path=ppt/tags/tag103.xml><?xml version="1.0" encoding="utf-8"?>
<p:tagLst xmlns:a="http://schemas.openxmlformats.org/drawingml/2006/main" xmlns:r="http://schemas.openxmlformats.org/officeDocument/2006/relationships" xmlns:p="http://schemas.openxmlformats.org/presentationml/2006/main">
  <p:tag name="NUM" val="5"/>
</p:tagLst>
</file>

<file path=ppt/tags/tag104.xml><?xml version="1.0" encoding="utf-8"?>
<p:tagLst xmlns:a="http://schemas.openxmlformats.org/drawingml/2006/main" xmlns:r="http://schemas.openxmlformats.org/officeDocument/2006/relationships" xmlns:p="http://schemas.openxmlformats.org/presentationml/2006/main">
  <p:tag name="NUM" val="6"/>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6"/>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6"/>
</p:tagLst>
</file>

<file path=ppt/tags/tag118.xml><?xml version="1.0" encoding="utf-8"?>
<p:tagLst xmlns:a="http://schemas.openxmlformats.org/drawingml/2006/main" xmlns:r="http://schemas.openxmlformats.org/officeDocument/2006/relationships" xmlns:p="http://schemas.openxmlformats.org/presentationml/2006/main">
  <p:tag name="NUM" val="7"/>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5"/>
</p:tagLst>
</file>

<file path=ppt/tags/tag124.xml><?xml version="1.0" encoding="utf-8"?>
<p:tagLst xmlns:a="http://schemas.openxmlformats.org/drawingml/2006/main" xmlns:r="http://schemas.openxmlformats.org/officeDocument/2006/relationships" xmlns:p="http://schemas.openxmlformats.org/presentationml/2006/main">
  <p:tag name="NUM" val="6"/>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4"/>
</p:tagLst>
</file>

<file path=ppt/tags/tag133.xml><?xml version="1.0" encoding="utf-8"?>
<p:tagLst xmlns:a="http://schemas.openxmlformats.org/drawingml/2006/main" xmlns:r="http://schemas.openxmlformats.org/officeDocument/2006/relationships" xmlns:p="http://schemas.openxmlformats.org/presentationml/2006/main">
  <p:tag name="NUM" val="5"/>
</p:tagLst>
</file>

<file path=ppt/tags/tag134.xml><?xml version="1.0" encoding="utf-8"?>
<p:tagLst xmlns:a="http://schemas.openxmlformats.org/drawingml/2006/main" xmlns:r="http://schemas.openxmlformats.org/officeDocument/2006/relationships" xmlns:p="http://schemas.openxmlformats.org/presentationml/2006/main">
  <p:tag name="NUM" val="6"/>
</p:tagLst>
</file>

<file path=ppt/tags/tag135.xml><?xml version="1.0" encoding="utf-8"?>
<p:tagLst xmlns:a="http://schemas.openxmlformats.org/drawingml/2006/main" xmlns:r="http://schemas.openxmlformats.org/officeDocument/2006/relationships" xmlns:p="http://schemas.openxmlformats.org/presentationml/2006/main">
  <p:tag name="NUM" val="7"/>
</p:tagLst>
</file>

<file path=ppt/tags/tag136.xml><?xml version="1.0" encoding="utf-8"?>
<p:tagLst xmlns:a="http://schemas.openxmlformats.org/drawingml/2006/main" xmlns:r="http://schemas.openxmlformats.org/officeDocument/2006/relationships" xmlns:p="http://schemas.openxmlformats.org/presentationml/2006/main">
  <p:tag name="NUM" val="8"/>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4"/>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70.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4"/>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3"/>
</p:tagLst>
</file>

<file path=ppt/tags/tag152.xml><?xml version="1.0" encoding="utf-8"?>
<p:tagLst xmlns:a="http://schemas.openxmlformats.org/drawingml/2006/main" xmlns:r="http://schemas.openxmlformats.org/officeDocument/2006/relationships" xmlns:p="http://schemas.openxmlformats.org/presentationml/2006/main">
  <p:tag name="NUM" val="4"/>
</p:tagLst>
</file>

<file path=ppt/tags/tag153.xml><?xml version="1.0" encoding="utf-8"?>
<p:tagLst xmlns:a="http://schemas.openxmlformats.org/drawingml/2006/main" xmlns:r="http://schemas.openxmlformats.org/officeDocument/2006/relationships" xmlns:p="http://schemas.openxmlformats.org/presentationml/2006/main">
  <p:tag name="NUM" val="5"/>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4"/>
</p:tagLst>
</file>

<file path=ppt/tags/tag158.xml><?xml version="1.0" encoding="utf-8"?>
<p:tagLst xmlns:a="http://schemas.openxmlformats.org/drawingml/2006/main" xmlns:r="http://schemas.openxmlformats.org/officeDocument/2006/relationships" xmlns:p="http://schemas.openxmlformats.org/presentationml/2006/main">
  <p:tag name="NUM" val="5"/>
</p:tagLst>
</file>

<file path=ppt/tags/tag159.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60.xml><?xml version="1.0" encoding="utf-8"?>
<p:tagLst xmlns:a="http://schemas.openxmlformats.org/drawingml/2006/main" xmlns:r="http://schemas.openxmlformats.org/officeDocument/2006/relationships" xmlns:p="http://schemas.openxmlformats.org/presentationml/2006/main">
  <p:tag name="NUM" val="2"/>
</p:tagLst>
</file>

<file path=ppt/tags/tag161.xml><?xml version="1.0" encoding="utf-8"?>
<p:tagLst xmlns:a="http://schemas.openxmlformats.org/drawingml/2006/main" xmlns:r="http://schemas.openxmlformats.org/officeDocument/2006/relationships" xmlns:p="http://schemas.openxmlformats.org/presentationml/2006/main">
  <p:tag name="NUM" val="3"/>
</p:tagLst>
</file>

<file path=ppt/tags/tag162.xml><?xml version="1.0" encoding="utf-8"?>
<p:tagLst xmlns:a="http://schemas.openxmlformats.org/drawingml/2006/main" xmlns:r="http://schemas.openxmlformats.org/officeDocument/2006/relationships" xmlns:p="http://schemas.openxmlformats.org/presentationml/2006/main">
  <p:tag name="NUM" val="4"/>
</p:tagLst>
</file>

<file path=ppt/tags/tag163.xml><?xml version="1.0" encoding="utf-8"?>
<p:tagLst xmlns:a="http://schemas.openxmlformats.org/drawingml/2006/main" xmlns:r="http://schemas.openxmlformats.org/officeDocument/2006/relationships" xmlns:p="http://schemas.openxmlformats.org/presentationml/2006/main">
  <p:tag name="NUM" val="5"/>
</p:tagLst>
</file>

<file path=ppt/tags/tag164.xml><?xml version="1.0" encoding="utf-8"?>
<p:tagLst xmlns:a="http://schemas.openxmlformats.org/drawingml/2006/main" xmlns:r="http://schemas.openxmlformats.org/officeDocument/2006/relationships" xmlns:p="http://schemas.openxmlformats.org/presentationml/2006/main">
  <p:tag name="NUM" val="6"/>
</p:tagLst>
</file>

<file path=ppt/tags/tag165.xml><?xml version="1.0" encoding="utf-8"?>
<p:tagLst xmlns:a="http://schemas.openxmlformats.org/drawingml/2006/main" xmlns:r="http://schemas.openxmlformats.org/officeDocument/2006/relationships" xmlns:p="http://schemas.openxmlformats.org/presentationml/2006/main">
  <p:tag name="NUM" val="1"/>
</p:tagLst>
</file>

<file path=ppt/tags/tag166.xml><?xml version="1.0" encoding="utf-8"?>
<p:tagLst xmlns:a="http://schemas.openxmlformats.org/drawingml/2006/main" xmlns:r="http://schemas.openxmlformats.org/officeDocument/2006/relationships" xmlns:p="http://schemas.openxmlformats.org/presentationml/2006/main">
  <p:tag name="NUM" val="2"/>
</p:tagLst>
</file>

<file path=ppt/tags/tag167.xml><?xml version="1.0" encoding="utf-8"?>
<p:tagLst xmlns:a="http://schemas.openxmlformats.org/drawingml/2006/main" xmlns:r="http://schemas.openxmlformats.org/officeDocument/2006/relationships" xmlns:p="http://schemas.openxmlformats.org/presentationml/2006/main">
  <p:tag name="NUM" val="3"/>
</p:tagLst>
</file>

<file path=ppt/tags/tag168.xml><?xml version="1.0" encoding="utf-8"?>
<p:tagLst xmlns:a="http://schemas.openxmlformats.org/drawingml/2006/main" xmlns:r="http://schemas.openxmlformats.org/officeDocument/2006/relationships" xmlns:p="http://schemas.openxmlformats.org/presentationml/2006/main">
  <p:tag name="NUM" val="4"/>
</p:tagLst>
</file>

<file path=ppt/tags/tag169.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70.xml><?xml version="1.0" encoding="utf-8"?>
<p:tagLst xmlns:a="http://schemas.openxmlformats.org/drawingml/2006/main" xmlns:r="http://schemas.openxmlformats.org/officeDocument/2006/relationships" xmlns:p="http://schemas.openxmlformats.org/presentationml/2006/main">
  <p:tag name="NUM" val="2"/>
</p:tagLst>
</file>

<file path=ppt/tags/tag171.xml><?xml version="1.0" encoding="utf-8"?>
<p:tagLst xmlns:a="http://schemas.openxmlformats.org/drawingml/2006/main" xmlns:r="http://schemas.openxmlformats.org/officeDocument/2006/relationships" xmlns:p="http://schemas.openxmlformats.org/presentationml/2006/main">
  <p:tag name="NUM" val="3"/>
</p:tagLst>
</file>

<file path=ppt/tags/tag172.xml><?xml version="1.0" encoding="utf-8"?>
<p:tagLst xmlns:a="http://schemas.openxmlformats.org/drawingml/2006/main" xmlns:r="http://schemas.openxmlformats.org/officeDocument/2006/relationships" xmlns:p="http://schemas.openxmlformats.org/presentationml/2006/main">
  <p:tag name="NUM" val="4"/>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77.xml><?xml version="1.0" encoding="utf-8"?>
<p:tagLst xmlns:a="http://schemas.openxmlformats.org/drawingml/2006/main" xmlns:r="http://schemas.openxmlformats.org/officeDocument/2006/relationships" xmlns:p="http://schemas.openxmlformats.org/presentationml/2006/main">
  <p:tag name="NUM" val="5"/>
</p:tagLst>
</file>

<file path=ppt/tags/tag178.xml><?xml version="1.0" encoding="utf-8"?>
<p:tagLst xmlns:a="http://schemas.openxmlformats.org/drawingml/2006/main" xmlns:r="http://schemas.openxmlformats.org/officeDocument/2006/relationships" xmlns:p="http://schemas.openxmlformats.org/presentationml/2006/main">
  <p:tag name="NUM" val="6"/>
</p:tagLst>
</file>

<file path=ppt/tags/tag179.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80.xml><?xml version="1.0" encoding="utf-8"?>
<p:tagLst xmlns:a="http://schemas.openxmlformats.org/drawingml/2006/main" xmlns:r="http://schemas.openxmlformats.org/officeDocument/2006/relationships" xmlns:p="http://schemas.openxmlformats.org/presentationml/2006/main">
  <p:tag name="NUM" val="2"/>
</p:tagLst>
</file>

<file path=ppt/tags/tag181.xml><?xml version="1.0" encoding="utf-8"?>
<p:tagLst xmlns:a="http://schemas.openxmlformats.org/drawingml/2006/main" xmlns:r="http://schemas.openxmlformats.org/officeDocument/2006/relationships" xmlns:p="http://schemas.openxmlformats.org/presentationml/2006/main">
  <p:tag name="NUM" val="3"/>
</p:tagLst>
</file>

<file path=ppt/tags/tag1810.xml><?xml version="1.0" encoding="utf-8"?>
<p:tagLst xmlns:a="http://schemas.openxmlformats.org/drawingml/2006/main" xmlns:r="http://schemas.openxmlformats.org/officeDocument/2006/relationships" xmlns:p="http://schemas.openxmlformats.org/presentationml/2006/main">
  <p:tag name="NUM" val="3"/>
</p:tagLst>
</file>

<file path=ppt/tags/tag182.xml><?xml version="1.0" encoding="utf-8"?>
<p:tagLst xmlns:a="http://schemas.openxmlformats.org/drawingml/2006/main" xmlns:r="http://schemas.openxmlformats.org/officeDocument/2006/relationships" xmlns:p="http://schemas.openxmlformats.org/presentationml/2006/main">
  <p:tag name="NUM" val="4"/>
</p:tagLst>
</file>

<file path=ppt/tags/tag183.xml><?xml version="1.0" encoding="utf-8"?>
<p:tagLst xmlns:a="http://schemas.openxmlformats.org/drawingml/2006/main" xmlns:r="http://schemas.openxmlformats.org/officeDocument/2006/relationships" xmlns:p="http://schemas.openxmlformats.org/presentationml/2006/main">
  <p:tag name="NUM" val="5"/>
</p:tagLst>
</file>

<file path=ppt/tags/tag184.xml><?xml version="1.0" encoding="utf-8"?>
<p:tagLst xmlns:a="http://schemas.openxmlformats.org/drawingml/2006/main" xmlns:r="http://schemas.openxmlformats.org/officeDocument/2006/relationships" xmlns:p="http://schemas.openxmlformats.org/presentationml/2006/main">
  <p:tag name="NUM" val="6"/>
</p:tagLst>
</file>

<file path=ppt/tags/tag185.xml><?xml version="1.0" encoding="utf-8"?>
<p:tagLst xmlns:a="http://schemas.openxmlformats.org/drawingml/2006/main" xmlns:r="http://schemas.openxmlformats.org/officeDocument/2006/relationships" xmlns:p="http://schemas.openxmlformats.org/presentationml/2006/main">
  <p:tag name="NUM" val="7"/>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5"/>
</p:tagLst>
</file>

<file path=ppt/tags/tag191.xml><?xml version="1.0" encoding="utf-8"?>
<p:tagLst xmlns:a="http://schemas.openxmlformats.org/drawingml/2006/main" xmlns:r="http://schemas.openxmlformats.org/officeDocument/2006/relationships" xmlns:p="http://schemas.openxmlformats.org/presentationml/2006/main">
  <p:tag name="NUM" val="1"/>
</p:tagLst>
</file>

<file path=ppt/tags/tag192.xml><?xml version="1.0" encoding="utf-8"?>
<p:tagLst xmlns:a="http://schemas.openxmlformats.org/drawingml/2006/main" xmlns:r="http://schemas.openxmlformats.org/officeDocument/2006/relationships" xmlns:p="http://schemas.openxmlformats.org/presentationml/2006/main">
  <p:tag name="NUM" val="2"/>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30.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NUM" val="4"/>
</p:tagLst>
</file>

<file path=ppt/tags/tag195.xml><?xml version="1.0" encoding="utf-8"?>
<p:tagLst xmlns:a="http://schemas.openxmlformats.org/drawingml/2006/main" xmlns:r="http://schemas.openxmlformats.org/officeDocument/2006/relationships" xmlns:p="http://schemas.openxmlformats.org/presentationml/2006/main">
  <p:tag name="NUM" val="1"/>
</p:tagLst>
</file>

<file path=ppt/tags/tag196.xml><?xml version="1.0" encoding="utf-8"?>
<p:tagLst xmlns:a="http://schemas.openxmlformats.org/drawingml/2006/main" xmlns:r="http://schemas.openxmlformats.org/officeDocument/2006/relationships" xmlns:p="http://schemas.openxmlformats.org/presentationml/2006/main">
  <p:tag name="NUM" val="2"/>
</p:tagLst>
</file>

<file path=ppt/tags/tag197.xml><?xml version="1.0" encoding="utf-8"?>
<p:tagLst xmlns:a="http://schemas.openxmlformats.org/drawingml/2006/main" xmlns:r="http://schemas.openxmlformats.org/officeDocument/2006/relationships" xmlns:p="http://schemas.openxmlformats.org/presentationml/2006/main">
  <p:tag name="NUM" val="3"/>
</p:tagLst>
</file>

<file path=ppt/tags/tag198.xml><?xml version="1.0" encoding="utf-8"?>
<p:tagLst xmlns:a="http://schemas.openxmlformats.org/drawingml/2006/main" xmlns:r="http://schemas.openxmlformats.org/officeDocument/2006/relationships" xmlns:p="http://schemas.openxmlformats.org/presentationml/2006/main">
  <p:tag name="NUM" val="4"/>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2"/>
</p:tagLst>
</file>

<file path=ppt/tags/tag201.xml><?xml version="1.0" encoding="utf-8"?>
<p:tagLst xmlns:a="http://schemas.openxmlformats.org/drawingml/2006/main" xmlns:r="http://schemas.openxmlformats.org/officeDocument/2006/relationships" xmlns:p="http://schemas.openxmlformats.org/presentationml/2006/main">
  <p:tag name="NUM" val="3"/>
</p:tagLst>
</file>

<file path=ppt/tags/tag2010.xml><?xml version="1.0" encoding="utf-8"?>
<p:tagLst xmlns:a="http://schemas.openxmlformats.org/drawingml/2006/main" xmlns:r="http://schemas.openxmlformats.org/officeDocument/2006/relationships" xmlns:p="http://schemas.openxmlformats.org/presentationml/2006/main">
  <p:tag name="NUM" val="3"/>
</p:tagLst>
</file>

<file path=ppt/tags/tag202.xml><?xml version="1.0" encoding="utf-8"?>
<p:tagLst xmlns:a="http://schemas.openxmlformats.org/drawingml/2006/main" xmlns:r="http://schemas.openxmlformats.org/officeDocument/2006/relationships" xmlns:p="http://schemas.openxmlformats.org/presentationml/2006/main">
  <p:tag name="NUM" val="4"/>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04.xml><?xml version="1.0" encoding="utf-8"?>
<p:tagLst xmlns:a="http://schemas.openxmlformats.org/drawingml/2006/main" xmlns:r="http://schemas.openxmlformats.org/officeDocument/2006/relationships" xmlns:p="http://schemas.openxmlformats.org/presentationml/2006/main">
  <p:tag name="NUM" val="2"/>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50.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4"/>
</p:tagLst>
</file>

<file path=ppt/tags/tag207.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2"/>
</p:tagLst>
</file>

<file path=ppt/tags/tag209.xml><?xml version="1.0" encoding="utf-8"?>
<p:tagLst xmlns:a="http://schemas.openxmlformats.org/drawingml/2006/main" xmlns:r="http://schemas.openxmlformats.org/officeDocument/2006/relationships" xmlns:p="http://schemas.openxmlformats.org/presentationml/2006/main">
  <p:tag name="NUM" val="3"/>
</p:tagLst>
</file>

<file path=ppt/tags/tag209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10.xml><?xml version="1.0" encoding="utf-8"?>
<p:tagLst xmlns:a="http://schemas.openxmlformats.org/drawingml/2006/main" xmlns:r="http://schemas.openxmlformats.org/officeDocument/2006/relationships" xmlns:p="http://schemas.openxmlformats.org/presentationml/2006/main">
  <p:tag name="NUM" val="4"/>
</p:tagLst>
</file>

<file path=ppt/tags/tag211.xml><?xml version="1.0" encoding="utf-8"?>
<p:tagLst xmlns:a="http://schemas.openxmlformats.org/drawingml/2006/main" xmlns:r="http://schemas.openxmlformats.org/officeDocument/2006/relationships" xmlns:p="http://schemas.openxmlformats.org/presentationml/2006/main">
  <p:tag name="NUM" val="1"/>
</p:tagLst>
</file>

<file path=ppt/tags/tag212.xml><?xml version="1.0" encoding="utf-8"?>
<p:tagLst xmlns:a="http://schemas.openxmlformats.org/drawingml/2006/main" xmlns:r="http://schemas.openxmlformats.org/officeDocument/2006/relationships" xmlns:p="http://schemas.openxmlformats.org/presentationml/2006/main">
  <p:tag name="NUM" val="2"/>
</p:tagLst>
</file>

<file path=ppt/tags/tag213.xml><?xml version="1.0" encoding="utf-8"?>
<p:tagLst xmlns:a="http://schemas.openxmlformats.org/drawingml/2006/main" xmlns:r="http://schemas.openxmlformats.org/officeDocument/2006/relationships" xmlns:p="http://schemas.openxmlformats.org/presentationml/2006/main">
  <p:tag name="NUM" val="3"/>
</p:tagLst>
</file>

<file path=ppt/tags/tag214.xml><?xml version="1.0" encoding="utf-8"?>
<p:tagLst xmlns:a="http://schemas.openxmlformats.org/drawingml/2006/main" xmlns:r="http://schemas.openxmlformats.org/officeDocument/2006/relationships" xmlns:p="http://schemas.openxmlformats.org/presentationml/2006/main">
  <p:tag name="NUM" val="4"/>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3"/>
</p:tagLst>
</file>

<file path=ppt/tags/tag223.xml><?xml version="1.0" encoding="utf-8"?>
<p:tagLst xmlns:a="http://schemas.openxmlformats.org/drawingml/2006/main" xmlns:r="http://schemas.openxmlformats.org/officeDocument/2006/relationships" xmlns:p="http://schemas.openxmlformats.org/presentationml/2006/main">
  <p:tag name="NUM" val="4"/>
</p:tagLst>
</file>

<file path=ppt/tags/tag224.xml><?xml version="1.0" encoding="utf-8"?>
<p:tagLst xmlns:a="http://schemas.openxmlformats.org/drawingml/2006/main" xmlns:r="http://schemas.openxmlformats.org/officeDocument/2006/relationships" xmlns:p="http://schemas.openxmlformats.org/presentationml/2006/main">
  <p:tag name="NUM" val="5"/>
</p:tagLst>
</file>

<file path=ppt/tags/tag225.xml><?xml version="1.0" encoding="utf-8"?>
<p:tagLst xmlns:a="http://schemas.openxmlformats.org/drawingml/2006/main" xmlns:r="http://schemas.openxmlformats.org/officeDocument/2006/relationships" xmlns:p="http://schemas.openxmlformats.org/presentationml/2006/main">
  <p:tag name="NUM" val="6"/>
</p:tagLst>
</file>

<file path=ppt/tags/tag226.xml><?xml version="1.0" encoding="utf-8"?>
<p:tagLst xmlns:a="http://schemas.openxmlformats.org/drawingml/2006/main" xmlns:r="http://schemas.openxmlformats.org/officeDocument/2006/relationships" xmlns:p="http://schemas.openxmlformats.org/presentationml/2006/main">
  <p:tag name="NUM" val="1"/>
</p:tagLst>
</file>

<file path=ppt/tags/tag227.xml><?xml version="1.0" encoding="utf-8"?>
<p:tagLst xmlns:a="http://schemas.openxmlformats.org/drawingml/2006/main" xmlns:r="http://schemas.openxmlformats.org/officeDocument/2006/relationships" xmlns:p="http://schemas.openxmlformats.org/presentationml/2006/main">
  <p:tag name="NUM" val="2"/>
</p:tagLst>
</file>

<file path=ppt/tags/tag228.xml><?xml version="1.0" encoding="utf-8"?>
<p:tagLst xmlns:a="http://schemas.openxmlformats.org/drawingml/2006/main" xmlns:r="http://schemas.openxmlformats.org/officeDocument/2006/relationships" xmlns:p="http://schemas.openxmlformats.org/presentationml/2006/main">
  <p:tag name="NUM" val="3"/>
</p:tagLst>
</file>

<file path=ppt/tags/tag229.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30.xml><?xml version="1.0" encoding="utf-8"?>
<p:tagLst xmlns:a="http://schemas.openxmlformats.org/drawingml/2006/main" xmlns:r="http://schemas.openxmlformats.org/officeDocument/2006/relationships" xmlns:p="http://schemas.openxmlformats.org/presentationml/2006/main">
  <p:tag name="NUM" val="1"/>
</p:tagLst>
</file>

<file path=ppt/tags/tag231.xml><?xml version="1.0" encoding="utf-8"?>
<p:tagLst xmlns:a="http://schemas.openxmlformats.org/drawingml/2006/main" xmlns:r="http://schemas.openxmlformats.org/officeDocument/2006/relationships" xmlns:p="http://schemas.openxmlformats.org/presentationml/2006/main">
  <p:tag name="NUM" val="2"/>
</p:tagLst>
</file>

<file path=ppt/tags/tag232.xml><?xml version="1.0" encoding="utf-8"?>
<p:tagLst xmlns:a="http://schemas.openxmlformats.org/drawingml/2006/main" xmlns:r="http://schemas.openxmlformats.org/officeDocument/2006/relationships" xmlns:p="http://schemas.openxmlformats.org/presentationml/2006/main">
  <p:tag name="NUM" val="3"/>
</p:tagLst>
</file>

<file path=ppt/tags/tag233.xml><?xml version="1.0" encoding="utf-8"?>
<p:tagLst xmlns:a="http://schemas.openxmlformats.org/drawingml/2006/main" xmlns:r="http://schemas.openxmlformats.org/officeDocument/2006/relationships" xmlns:p="http://schemas.openxmlformats.org/presentationml/2006/main">
  <p:tag name="NUM" val="4"/>
</p:tagLst>
</file>

<file path=ppt/tags/tag234.xml><?xml version="1.0" encoding="utf-8"?>
<p:tagLst xmlns:a="http://schemas.openxmlformats.org/drawingml/2006/main" xmlns:r="http://schemas.openxmlformats.org/officeDocument/2006/relationships" xmlns:p="http://schemas.openxmlformats.org/presentationml/2006/main">
  <p:tag name="NUM" val="1"/>
</p:tagLst>
</file>

<file path=ppt/tags/tag235.xml><?xml version="1.0" encoding="utf-8"?>
<p:tagLst xmlns:a="http://schemas.openxmlformats.org/drawingml/2006/main" xmlns:r="http://schemas.openxmlformats.org/officeDocument/2006/relationships" xmlns:p="http://schemas.openxmlformats.org/presentationml/2006/main">
  <p:tag name="NUM" val="2"/>
</p:tagLst>
</file>

<file path=ppt/tags/tag236.xml><?xml version="1.0" encoding="utf-8"?>
<p:tagLst xmlns:a="http://schemas.openxmlformats.org/drawingml/2006/main" xmlns:r="http://schemas.openxmlformats.org/officeDocument/2006/relationships" xmlns:p="http://schemas.openxmlformats.org/presentationml/2006/main">
  <p:tag name="NUM" val="3"/>
</p:tagLst>
</file>

<file path=ppt/tags/tag237.xml><?xml version="1.0" encoding="utf-8"?>
<p:tagLst xmlns:a="http://schemas.openxmlformats.org/drawingml/2006/main" xmlns:r="http://schemas.openxmlformats.org/officeDocument/2006/relationships" xmlns:p="http://schemas.openxmlformats.org/presentationml/2006/main">
  <p:tag name="NUM" val="4"/>
</p:tagLst>
</file>

<file path=ppt/tags/tag238.xml><?xml version="1.0" encoding="utf-8"?>
<p:tagLst xmlns:a="http://schemas.openxmlformats.org/drawingml/2006/main" xmlns:r="http://schemas.openxmlformats.org/officeDocument/2006/relationships" xmlns:p="http://schemas.openxmlformats.org/presentationml/2006/main">
  <p:tag name="NUM" val="1"/>
</p:tagLst>
</file>

<file path=ppt/tags/tag239.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40.xml><?xml version="1.0" encoding="utf-8"?>
<p:tagLst xmlns:a="http://schemas.openxmlformats.org/drawingml/2006/main" xmlns:r="http://schemas.openxmlformats.org/officeDocument/2006/relationships" xmlns:p="http://schemas.openxmlformats.org/presentationml/2006/main">
  <p:tag name="NUM" val="3"/>
</p:tagLst>
</file>

<file path=ppt/tags/tag241.xml><?xml version="1.0" encoding="utf-8"?>
<p:tagLst xmlns:a="http://schemas.openxmlformats.org/drawingml/2006/main" xmlns:r="http://schemas.openxmlformats.org/officeDocument/2006/relationships" xmlns:p="http://schemas.openxmlformats.org/presentationml/2006/main">
  <p:tag name="NUM" val="4"/>
</p:tagLst>
</file>

<file path=ppt/tags/tag242.xml><?xml version="1.0" encoding="utf-8"?>
<p:tagLst xmlns:a="http://schemas.openxmlformats.org/drawingml/2006/main" xmlns:r="http://schemas.openxmlformats.org/officeDocument/2006/relationships" xmlns:p="http://schemas.openxmlformats.org/presentationml/2006/main">
  <p:tag name="NUM" val="5"/>
</p:tagLst>
</file>

<file path=ppt/tags/tag243.xml><?xml version="1.0" encoding="utf-8"?>
<p:tagLst xmlns:a="http://schemas.openxmlformats.org/drawingml/2006/main" xmlns:r="http://schemas.openxmlformats.org/officeDocument/2006/relationships" xmlns:p="http://schemas.openxmlformats.org/presentationml/2006/main">
  <p:tag name="NUM" val="1"/>
</p:tagLst>
</file>

<file path=ppt/tags/tag244.xml><?xml version="1.0" encoding="utf-8"?>
<p:tagLst xmlns:a="http://schemas.openxmlformats.org/drawingml/2006/main" xmlns:r="http://schemas.openxmlformats.org/officeDocument/2006/relationships" xmlns:p="http://schemas.openxmlformats.org/presentationml/2006/main">
  <p:tag name="NUM" val="2"/>
</p:tagLst>
</file>

<file path=ppt/tags/tag245.xml><?xml version="1.0" encoding="utf-8"?>
<p:tagLst xmlns:a="http://schemas.openxmlformats.org/drawingml/2006/main" xmlns:r="http://schemas.openxmlformats.org/officeDocument/2006/relationships" xmlns:p="http://schemas.openxmlformats.org/presentationml/2006/main">
  <p:tag name="NUM" val="3"/>
</p:tagLst>
</file>

<file path=ppt/tags/tag246.xml><?xml version="1.0" encoding="utf-8"?>
<p:tagLst xmlns:a="http://schemas.openxmlformats.org/drawingml/2006/main" xmlns:r="http://schemas.openxmlformats.org/officeDocument/2006/relationships" xmlns:p="http://schemas.openxmlformats.org/presentationml/2006/main">
  <p:tag name="NUM" val="4"/>
</p:tagLst>
</file>

<file path=ppt/tags/tag247.xml><?xml version="1.0" encoding="utf-8"?>
<p:tagLst xmlns:a="http://schemas.openxmlformats.org/drawingml/2006/main" xmlns:r="http://schemas.openxmlformats.org/officeDocument/2006/relationships" xmlns:p="http://schemas.openxmlformats.org/presentationml/2006/main">
  <p:tag name="NUM" val="5"/>
</p:tagLst>
</file>

<file path=ppt/tags/tag248.xml><?xml version="1.0" encoding="utf-8"?>
<p:tagLst xmlns:a="http://schemas.openxmlformats.org/drawingml/2006/main" xmlns:r="http://schemas.openxmlformats.org/officeDocument/2006/relationships" xmlns:p="http://schemas.openxmlformats.org/presentationml/2006/main">
  <p:tag name="NUM" val="1"/>
</p:tagLst>
</file>

<file path=ppt/tags/tag249.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50.xml><?xml version="1.0" encoding="utf-8"?>
<p:tagLst xmlns:a="http://schemas.openxmlformats.org/drawingml/2006/main" xmlns:r="http://schemas.openxmlformats.org/officeDocument/2006/relationships" xmlns:p="http://schemas.openxmlformats.org/presentationml/2006/main">
  <p:tag name="NUM" val="3"/>
</p:tagLst>
</file>

<file path=ppt/tags/tag2500.xml><?xml version="1.0" encoding="utf-8"?>
<p:tagLst xmlns:a="http://schemas.openxmlformats.org/drawingml/2006/main" xmlns:r="http://schemas.openxmlformats.org/officeDocument/2006/relationships" xmlns:p="http://schemas.openxmlformats.org/presentationml/2006/main">
  <p:tag name="NUM" val="3"/>
</p:tagLst>
</file>

<file path=ppt/tags/tag251.xml><?xml version="1.0" encoding="utf-8"?>
<p:tagLst xmlns:a="http://schemas.openxmlformats.org/drawingml/2006/main" xmlns:r="http://schemas.openxmlformats.org/officeDocument/2006/relationships" xmlns:p="http://schemas.openxmlformats.org/presentationml/2006/main">
  <p:tag name="NUM" val="4"/>
</p:tagLst>
</file>

<file path=ppt/tags/tag252.xml><?xml version="1.0" encoding="utf-8"?>
<p:tagLst xmlns:a="http://schemas.openxmlformats.org/drawingml/2006/main" xmlns:r="http://schemas.openxmlformats.org/officeDocument/2006/relationships" xmlns:p="http://schemas.openxmlformats.org/presentationml/2006/main">
  <p:tag name="NUM" val="5"/>
</p:tagLst>
</file>

<file path=ppt/tags/tag253.xml><?xml version="1.0" encoding="utf-8"?>
<p:tagLst xmlns:a="http://schemas.openxmlformats.org/drawingml/2006/main" xmlns:r="http://schemas.openxmlformats.org/officeDocument/2006/relationships" xmlns:p="http://schemas.openxmlformats.org/presentationml/2006/main">
  <p:tag name="NUM" val="6"/>
</p:tagLst>
</file>

<file path=ppt/tags/tag254.xml><?xml version="1.0" encoding="utf-8"?>
<p:tagLst xmlns:a="http://schemas.openxmlformats.org/drawingml/2006/main" xmlns:r="http://schemas.openxmlformats.org/officeDocument/2006/relationships" xmlns:p="http://schemas.openxmlformats.org/presentationml/2006/main">
  <p:tag name="NUM" val="1"/>
</p:tagLst>
</file>

<file path=ppt/tags/tag255.xml><?xml version="1.0" encoding="utf-8"?>
<p:tagLst xmlns:a="http://schemas.openxmlformats.org/drawingml/2006/main" xmlns:r="http://schemas.openxmlformats.org/officeDocument/2006/relationships" xmlns:p="http://schemas.openxmlformats.org/presentationml/2006/main">
  <p:tag name="NUM" val="2"/>
</p:tagLst>
</file>

<file path=ppt/tags/tag256.xml><?xml version="1.0" encoding="utf-8"?>
<p:tagLst xmlns:a="http://schemas.openxmlformats.org/drawingml/2006/main" xmlns:r="http://schemas.openxmlformats.org/officeDocument/2006/relationships" xmlns:p="http://schemas.openxmlformats.org/presentationml/2006/main">
  <p:tag name="NUM" val="3"/>
</p:tagLst>
</file>

<file path=ppt/tags/tag2560.xml><?xml version="1.0" encoding="utf-8"?>
<p:tagLst xmlns:a="http://schemas.openxmlformats.org/drawingml/2006/main" xmlns:r="http://schemas.openxmlformats.org/officeDocument/2006/relationships" xmlns:p="http://schemas.openxmlformats.org/presentationml/2006/main">
  <p:tag name="NUM" val="3"/>
</p:tagLst>
</file>

<file path=ppt/tags/tag257.xml><?xml version="1.0" encoding="utf-8"?>
<p:tagLst xmlns:a="http://schemas.openxmlformats.org/drawingml/2006/main" xmlns:r="http://schemas.openxmlformats.org/officeDocument/2006/relationships" xmlns:p="http://schemas.openxmlformats.org/presentationml/2006/main">
  <p:tag name="NUM" val="4"/>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60.xml><?xml version="1.0" encoding="utf-8"?>
<p:tagLst xmlns:a="http://schemas.openxmlformats.org/drawingml/2006/main" xmlns:r="http://schemas.openxmlformats.org/officeDocument/2006/relationships" xmlns:p="http://schemas.openxmlformats.org/presentationml/2006/main">
  <p:tag name="NUM" val="3"/>
</p:tagLst>
</file>

<file path=ppt/tags/tag2600.xml><?xml version="1.0" encoding="utf-8"?>
<p:tagLst xmlns:a="http://schemas.openxmlformats.org/drawingml/2006/main" xmlns:r="http://schemas.openxmlformats.org/officeDocument/2006/relationships" xmlns:p="http://schemas.openxmlformats.org/presentationml/2006/main">
  <p:tag name="NUM" val="3"/>
</p:tagLst>
</file>

<file path=ppt/tags/tag261.xml><?xml version="1.0" encoding="utf-8"?>
<p:tagLst xmlns:a="http://schemas.openxmlformats.org/drawingml/2006/main" xmlns:r="http://schemas.openxmlformats.org/officeDocument/2006/relationships" xmlns:p="http://schemas.openxmlformats.org/presentationml/2006/main">
  <p:tag name="NUM" val="4"/>
</p:tagLst>
</file>

<file path=ppt/tags/tag262.xml><?xml version="1.0" encoding="utf-8"?>
<p:tagLst xmlns:a="http://schemas.openxmlformats.org/drawingml/2006/main" xmlns:r="http://schemas.openxmlformats.org/officeDocument/2006/relationships" xmlns:p="http://schemas.openxmlformats.org/presentationml/2006/main">
  <p:tag name="NUM" val="5"/>
</p:tagLst>
</file>

<file path=ppt/tags/tag263.xml><?xml version="1.0" encoding="utf-8"?>
<p:tagLst xmlns:a="http://schemas.openxmlformats.org/drawingml/2006/main" xmlns:r="http://schemas.openxmlformats.org/officeDocument/2006/relationships" xmlns:p="http://schemas.openxmlformats.org/presentationml/2006/main">
  <p:tag name="NUM" val="6"/>
</p:tagLst>
</file>

<file path=ppt/tags/tag264.xml><?xml version="1.0" encoding="utf-8"?>
<p:tagLst xmlns:a="http://schemas.openxmlformats.org/drawingml/2006/main" xmlns:r="http://schemas.openxmlformats.org/officeDocument/2006/relationships" xmlns:p="http://schemas.openxmlformats.org/presentationml/2006/main">
  <p:tag name="NUM" val="1"/>
</p:tagLst>
</file>

<file path=ppt/tags/tag265.xml><?xml version="1.0" encoding="utf-8"?>
<p:tagLst xmlns:a="http://schemas.openxmlformats.org/drawingml/2006/main" xmlns:r="http://schemas.openxmlformats.org/officeDocument/2006/relationships" xmlns:p="http://schemas.openxmlformats.org/presentationml/2006/main">
  <p:tag name="NUM" val="2"/>
</p:tagLst>
</file>

<file path=ppt/tags/tag266.xml><?xml version="1.0" encoding="utf-8"?>
<p:tagLst xmlns:a="http://schemas.openxmlformats.org/drawingml/2006/main" xmlns:r="http://schemas.openxmlformats.org/officeDocument/2006/relationships" xmlns:p="http://schemas.openxmlformats.org/presentationml/2006/main">
  <p:tag name="NUM" val="3"/>
</p:tagLst>
</file>

<file path=ppt/tags/tag2660.xml><?xml version="1.0" encoding="utf-8"?>
<p:tagLst xmlns:a="http://schemas.openxmlformats.org/drawingml/2006/main" xmlns:r="http://schemas.openxmlformats.org/officeDocument/2006/relationships" xmlns:p="http://schemas.openxmlformats.org/presentationml/2006/main">
  <p:tag name="NUM" val="3"/>
</p:tagLst>
</file>

<file path=ppt/tags/tag267.xml><?xml version="1.0" encoding="utf-8"?>
<p:tagLst xmlns:a="http://schemas.openxmlformats.org/drawingml/2006/main" xmlns:r="http://schemas.openxmlformats.org/officeDocument/2006/relationships" xmlns:p="http://schemas.openxmlformats.org/presentationml/2006/main">
  <p:tag name="NUM" val="4"/>
</p:tagLst>
</file>

<file path=ppt/tags/tag268.xml><?xml version="1.0" encoding="utf-8"?>
<p:tagLst xmlns:a="http://schemas.openxmlformats.org/drawingml/2006/main" xmlns:r="http://schemas.openxmlformats.org/officeDocument/2006/relationships" xmlns:p="http://schemas.openxmlformats.org/presentationml/2006/main">
  <p:tag name="NUM" val="1"/>
</p:tagLst>
</file>

<file path=ppt/tags/tag269.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70.xml><?xml version="1.0" encoding="utf-8"?>
<p:tagLst xmlns:a="http://schemas.openxmlformats.org/drawingml/2006/main" xmlns:r="http://schemas.openxmlformats.org/officeDocument/2006/relationships" xmlns:p="http://schemas.openxmlformats.org/presentationml/2006/main">
  <p:tag name="NUM" val="3"/>
</p:tagLst>
</file>

<file path=ppt/tags/tag271.xml><?xml version="1.0" encoding="utf-8"?>
<p:tagLst xmlns:a="http://schemas.openxmlformats.org/drawingml/2006/main" xmlns:r="http://schemas.openxmlformats.org/officeDocument/2006/relationships" xmlns:p="http://schemas.openxmlformats.org/presentationml/2006/main">
  <p:tag name="NUM" val="4"/>
</p:tagLst>
</file>

<file path=ppt/tags/tag272.xml><?xml version="1.0" encoding="utf-8"?>
<p:tagLst xmlns:a="http://schemas.openxmlformats.org/drawingml/2006/main" xmlns:r="http://schemas.openxmlformats.org/officeDocument/2006/relationships" xmlns:p="http://schemas.openxmlformats.org/presentationml/2006/main">
  <p:tag name="NUM" val="1"/>
</p:tagLst>
</file>

<file path=ppt/tags/tag273.xml><?xml version="1.0" encoding="utf-8"?>
<p:tagLst xmlns:a="http://schemas.openxmlformats.org/drawingml/2006/main" xmlns:r="http://schemas.openxmlformats.org/officeDocument/2006/relationships" xmlns:p="http://schemas.openxmlformats.org/presentationml/2006/main">
  <p:tag name="NUM" val="2"/>
</p:tagLst>
</file>

<file path=ppt/tags/tag274.xml><?xml version="1.0" encoding="utf-8"?>
<p:tagLst xmlns:a="http://schemas.openxmlformats.org/drawingml/2006/main" xmlns:r="http://schemas.openxmlformats.org/officeDocument/2006/relationships" xmlns:p="http://schemas.openxmlformats.org/presentationml/2006/main">
  <p:tag name="NUM" val="3"/>
</p:tagLst>
</file>

<file path=ppt/tags/tag275.xml><?xml version="1.0" encoding="utf-8"?>
<p:tagLst xmlns:a="http://schemas.openxmlformats.org/drawingml/2006/main" xmlns:r="http://schemas.openxmlformats.org/officeDocument/2006/relationships" xmlns:p="http://schemas.openxmlformats.org/presentationml/2006/main">
  <p:tag name="NUM" val="4"/>
</p:tagLst>
</file>

<file path=ppt/tags/tag2750.xml><?xml version="1.0" encoding="utf-8"?>
<p:tagLst xmlns:a="http://schemas.openxmlformats.org/drawingml/2006/main" xmlns:r="http://schemas.openxmlformats.org/officeDocument/2006/relationships" xmlns:p="http://schemas.openxmlformats.org/presentationml/2006/main">
  <p:tag name="NUM" val="3"/>
</p:tagLst>
</file>

<file path=ppt/tags/tag276.xml><?xml version="1.0" encoding="utf-8"?>
<p:tagLst xmlns:a="http://schemas.openxmlformats.org/drawingml/2006/main" xmlns:r="http://schemas.openxmlformats.org/officeDocument/2006/relationships" xmlns:p="http://schemas.openxmlformats.org/presentationml/2006/main">
  <p:tag name="NUM" val="1"/>
</p:tagLst>
</file>

<file path=ppt/tags/tag277.xml><?xml version="1.0" encoding="utf-8"?>
<p:tagLst xmlns:a="http://schemas.openxmlformats.org/drawingml/2006/main" xmlns:r="http://schemas.openxmlformats.org/officeDocument/2006/relationships" xmlns:p="http://schemas.openxmlformats.org/presentationml/2006/main">
  <p:tag name="NUM" val="2"/>
</p:tagLst>
</file>

<file path=ppt/tags/tag278.xml><?xml version="1.0" encoding="utf-8"?>
<p:tagLst xmlns:a="http://schemas.openxmlformats.org/drawingml/2006/main" xmlns:r="http://schemas.openxmlformats.org/officeDocument/2006/relationships" xmlns:p="http://schemas.openxmlformats.org/presentationml/2006/main">
  <p:tag name="NUM" val="3"/>
</p:tagLst>
</file>

<file path=ppt/tags/tag279.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80.xml><?xml version="1.0" encoding="utf-8"?>
<p:tagLst xmlns:a="http://schemas.openxmlformats.org/drawingml/2006/main" xmlns:r="http://schemas.openxmlformats.org/officeDocument/2006/relationships" xmlns:p="http://schemas.openxmlformats.org/presentationml/2006/main">
  <p:tag name="NUM" val="1"/>
</p:tagLst>
</file>

<file path=ppt/tags/tag281.xml><?xml version="1.0" encoding="utf-8"?>
<p:tagLst xmlns:a="http://schemas.openxmlformats.org/drawingml/2006/main" xmlns:r="http://schemas.openxmlformats.org/officeDocument/2006/relationships" xmlns:p="http://schemas.openxmlformats.org/presentationml/2006/main">
  <p:tag name="NUM" val="2"/>
</p:tagLst>
</file>

<file path=ppt/tags/tag282.xml><?xml version="1.0" encoding="utf-8"?>
<p:tagLst xmlns:a="http://schemas.openxmlformats.org/drawingml/2006/main" xmlns:r="http://schemas.openxmlformats.org/officeDocument/2006/relationships" xmlns:p="http://schemas.openxmlformats.org/presentationml/2006/main">
  <p:tag name="NUM" val="3"/>
</p:tagLst>
</file>

<file path=ppt/tags/tag283.xml><?xml version="1.0" encoding="utf-8"?>
<p:tagLst xmlns:a="http://schemas.openxmlformats.org/drawingml/2006/main" xmlns:r="http://schemas.openxmlformats.org/officeDocument/2006/relationships" xmlns:p="http://schemas.openxmlformats.org/presentationml/2006/main">
  <p:tag name="NUM" val="4"/>
</p:tagLst>
</file>

<file path=ppt/tags/tag2830.xml><?xml version="1.0" encoding="utf-8"?>
<p:tagLst xmlns:a="http://schemas.openxmlformats.org/drawingml/2006/main" xmlns:r="http://schemas.openxmlformats.org/officeDocument/2006/relationships" xmlns:p="http://schemas.openxmlformats.org/presentationml/2006/main">
  <p:tag name="NUM" val="3"/>
</p:tagLst>
</file>

<file path=ppt/tags/tag284.xml><?xml version="1.0" encoding="utf-8"?>
<p:tagLst xmlns:a="http://schemas.openxmlformats.org/drawingml/2006/main" xmlns:r="http://schemas.openxmlformats.org/officeDocument/2006/relationships" xmlns:p="http://schemas.openxmlformats.org/presentationml/2006/main">
  <p:tag name="NUM" val="1"/>
</p:tagLst>
</file>

<file path=ppt/tags/tag285.xml><?xml version="1.0" encoding="utf-8"?>
<p:tagLst xmlns:a="http://schemas.openxmlformats.org/drawingml/2006/main" xmlns:r="http://schemas.openxmlformats.org/officeDocument/2006/relationships" xmlns:p="http://schemas.openxmlformats.org/presentationml/2006/main">
  <p:tag name="NUM" val="2"/>
</p:tagLst>
</file>

<file path=ppt/tags/tag286.xml><?xml version="1.0" encoding="utf-8"?>
<p:tagLst xmlns:a="http://schemas.openxmlformats.org/drawingml/2006/main" xmlns:r="http://schemas.openxmlformats.org/officeDocument/2006/relationships" xmlns:p="http://schemas.openxmlformats.org/presentationml/2006/main">
  <p:tag name="NUM" val="3"/>
</p:tagLst>
</file>

<file path=ppt/tags/tag287.xml><?xml version="1.0" encoding="utf-8"?>
<p:tagLst xmlns:a="http://schemas.openxmlformats.org/drawingml/2006/main" xmlns:r="http://schemas.openxmlformats.org/officeDocument/2006/relationships" xmlns:p="http://schemas.openxmlformats.org/presentationml/2006/main">
  <p:tag name="NUM" val="4"/>
</p:tagLst>
</file>

<file path=ppt/tags/tag288.xml><?xml version="1.0" encoding="utf-8"?>
<p:tagLst xmlns:a="http://schemas.openxmlformats.org/drawingml/2006/main" xmlns:r="http://schemas.openxmlformats.org/officeDocument/2006/relationships" xmlns:p="http://schemas.openxmlformats.org/presentationml/2006/main">
  <p:tag name="NUM" val="1"/>
</p:tagLst>
</file>

<file path=ppt/tags/tag289.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290.xml><?xml version="1.0" encoding="utf-8"?>
<p:tagLst xmlns:a="http://schemas.openxmlformats.org/drawingml/2006/main" xmlns:r="http://schemas.openxmlformats.org/officeDocument/2006/relationships" xmlns:p="http://schemas.openxmlformats.org/presentationml/2006/main">
  <p:tag name="NUM" val="3"/>
</p:tagLst>
</file>

<file path=ppt/tags/tag291.xml><?xml version="1.0" encoding="utf-8"?>
<p:tagLst xmlns:a="http://schemas.openxmlformats.org/drawingml/2006/main" xmlns:r="http://schemas.openxmlformats.org/officeDocument/2006/relationships" xmlns:p="http://schemas.openxmlformats.org/presentationml/2006/main">
  <p:tag name="NUM" val="4"/>
</p:tagLst>
</file>

<file path=ppt/tags/tag292.xml><?xml version="1.0" encoding="utf-8"?>
<p:tagLst xmlns:a="http://schemas.openxmlformats.org/drawingml/2006/main" xmlns:r="http://schemas.openxmlformats.org/officeDocument/2006/relationships" xmlns:p="http://schemas.openxmlformats.org/presentationml/2006/main">
  <p:tag name="NUM" val="5"/>
</p:tagLst>
</file>

<file path=ppt/tags/tag293.xml><?xml version="1.0" encoding="utf-8"?>
<p:tagLst xmlns:a="http://schemas.openxmlformats.org/drawingml/2006/main" xmlns:r="http://schemas.openxmlformats.org/officeDocument/2006/relationships" xmlns:p="http://schemas.openxmlformats.org/presentationml/2006/main">
  <p:tag name="NUM" val="6"/>
</p:tagLst>
</file>

<file path=ppt/tags/tag294.xml><?xml version="1.0" encoding="utf-8"?>
<p:tagLst xmlns:a="http://schemas.openxmlformats.org/drawingml/2006/main" xmlns:r="http://schemas.openxmlformats.org/officeDocument/2006/relationships" xmlns:p="http://schemas.openxmlformats.org/presentationml/2006/main">
  <p:tag name="NUM" val="7"/>
</p:tagLst>
</file>

<file path=ppt/tags/tag295.xml><?xml version="1.0" encoding="utf-8"?>
<p:tagLst xmlns:a="http://schemas.openxmlformats.org/drawingml/2006/main" xmlns:r="http://schemas.openxmlformats.org/officeDocument/2006/relationships" xmlns:p="http://schemas.openxmlformats.org/presentationml/2006/main">
  <p:tag name="NUM" val="7"/>
</p:tagLst>
</file>

<file path=ppt/tags/tag296.xml><?xml version="1.0" encoding="utf-8"?>
<p:tagLst xmlns:a="http://schemas.openxmlformats.org/drawingml/2006/main" xmlns:r="http://schemas.openxmlformats.org/officeDocument/2006/relationships" xmlns:p="http://schemas.openxmlformats.org/presentationml/2006/main">
  <p:tag name="NUM" val="1"/>
</p:tagLst>
</file>

<file path=ppt/tags/tag297.xml><?xml version="1.0" encoding="utf-8"?>
<p:tagLst xmlns:a="http://schemas.openxmlformats.org/drawingml/2006/main" xmlns:r="http://schemas.openxmlformats.org/officeDocument/2006/relationships" xmlns:p="http://schemas.openxmlformats.org/presentationml/2006/main">
  <p:tag name="NUM" val="2"/>
</p:tagLst>
</file>

<file path=ppt/tags/tag298.xml><?xml version="1.0" encoding="utf-8"?>
<p:tagLst xmlns:a="http://schemas.openxmlformats.org/drawingml/2006/main" xmlns:r="http://schemas.openxmlformats.org/officeDocument/2006/relationships" xmlns:p="http://schemas.openxmlformats.org/presentationml/2006/main">
  <p:tag name="NUM" val="3"/>
</p:tagLst>
</file>

<file path=ppt/tags/tag29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00.xml><?xml version="1.0" encoding="utf-8"?>
<p:tagLst xmlns:a="http://schemas.openxmlformats.org/drawingml/2006/main" xmlns:r="http://schemas.openxmlformats.org/officeDocument/2006/relationships" xmlns:p="http://schemas.openxmlformats.org/presentationml/2006/main">
  <p:tag name="NUM" val="1"/>
</p:tagLst>
</file>

<file path=ppt/tags/tag301.xml><?xml version="1.0" encoding="utf-8"?>
<p:tagLst xmlns:a="http://schemas.openxmlformats.org/drawingml/2006/main" xmlns:r="http://schemas.openxmlformats.org/officeDocument/2006/relationships" xmlns:p="http://schemas.openxmlformats.org/presentationml/2006/main">
  <p:tag name="NUM" val="2"/>
</p:tagLst>
</file>

<file path=ppt/tags/tag302.xml><?xml version="1.0" encoding="utf-8"?>
<p:tagLst xmlns:a="http://schemas.openxmlformats.org/drawingml/2006/main" xmlns:r="http://schemas.openxmlformats.org/officeDocument/2006/relationships" xmlns:p="http://schemas.openxmlformats.org/presentationml/2006/main">
  <p:tag name="NUM" val="3"/>
</p:tagLst>
</file>

<file path=ppt/tags/tag303.xml><?xml version="1.0" encoding="utf-8"?>
<p:tagLst xmlns:a="http://schemas.openxmlformats.org/drawingml/2006/main" xmlns:r="http://schemas.openxmlformats.org/officeDocument/2006/relationships" xmlns:p="http://schemas.openxmlformats.org/presentationml/2006/main">
  <p:tag name="NUM" val="4"/>
</p:tagLst>
</file>

<file path=ppt/tags/tag304.xml><?xml version="1.0" encoding="utf-8"?>
<p:tagLst xmlns:a="http://schemas.openxmlformats.org/drawingml/2006/main" xmlns:r="http://schemas.openxmlformats.org/officeDocument/2006/relationships" xmlns:p="http://schemas.openxmlformats.org/presentationml/2006/main">
  <p:tag name="NUM" val="1"/>
</p:tagLst>
</file>

<file path=ppt/tags/tag305.xml><?xml version="1.0" encoding="utf-8"?>
<p:tagLst xmlns:a="http://schemas.openxmlformats.org/drawingml/2006/main" xmlns:r="http://schemas.openxmlformats.org/officeDocument/2006/relationships" xmlns:p="http://schemas.openxmlformats.org/presentationml/2006/main">
  <p:tag name="NUM" val="2"/>
</p:tagLst>
</file>

<file path=ppt/tags/tag306.xml><?xml version="1.0" encoding="utf-8"?>
<p:tagLst xmlns:a="http://schemas.openxmlformats.org/drawingml/2006/main" xmlns:r="http://schemas.openxmlformats.org/officeDocument/2006/relationships" xmlns:p="http://schemas.openxmlformats.org/presentationml/2006/main">
  <p:tag name="NUM" val="3"/>
</p:tagLst>
</file>

<file path=ppt/tags/tag307.xml><?xml version="1.0" encoding="utf-8"?>
<p:tagLst xmlns:a="http://schemas.openxmlformats.org/drawingml/2006/main" xmlns:r="http://schemas.openxmlformats.org/officeDocument/2006/relationships" xmlns:p="http://schemas.openxmlformats.org/presentationml/2006/main">
  <p:tag name="NUM" val="4"/>
</p:tagLst>
</file>

<file path=ppt/tags/tag308.xml><?xml version="1.0" encoding="utf-8"?>
<p:tagLst xmlns:a="http://schemas.openxmlformats.org/drawingml/2006/main" xmlns:r="http://schemas.openxmlformats.org/officeDocument/2006/relationships" xmlns:p="http://schemas.openxmlformats.org/presentationml/2006/main">
  <p:tag name="NUM" val="1"/>
</p:tagLst>
</file>

<file path=ppt/tags/tag309.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10.xml><?xml version="1.0" encoding="utf-8"?>
<p:tagLst xmlns:a="http://schemas.openxmlformats.org/drawingml/2006/main" xmlns:r="http://schemas.openxmlformats.org/officeDocument/2006/relationships" xmlns:p="http://schemas.openxmlformats.org/presentationml/2006/main">
  <p:tag name="NUM" val="3"/>
</p:tagLst>
</file>

<file path=ppt/tags/tag311.xml><?xml version="1.0" encoding="utf-8"?>
<p:tagLst xmlns:a="http://schemas.openxmlformats.org/drawingml/2006/main" xmlns:r="http://schemas.openxmlformats.org/officeDocument/2006/relationships" xmlns:p="http://schemas.openxmlformats.org/presentationml/2006/main">
  <p:tag name="NUM" val="4"/>
</p:tagLst>
</file>

<file path=ppt/tags/tag3110.xml><?xml version="1.0" encoding="utf-8"?>
<p:tagLst xmlns:a="http://schemas.openxmlformats.org/drawingml/2006/main" xmlns:r="http://schemas.openxmlformats.org/officeDocument/2006/relationships" xmlns:p="http://schemas.openxmlformats.org/presentationml/2006/main">
  <p:tag name="NUM" val="3"/>
</p:tagLst>
</file>

<file path=ppt/tags/tag312.xml><?xml version="1.0" encoding="utf-8"?>
<p:tagLst xmlns:a="http://schemas.openxmlformats.org/drawingml/2006/main" xmlns:r="http://schemas.openxmlformats.org/officeDocument/2006/relationships" xmlns:p="http://schemas.openxmlformats.org/presentationml/2006/main">
  <p:tag name="NUM" val="5"/>
</p:tagLst>
</file>

<file path=ppt/tags/tag313.xml><?xml version="1.0" encoding="utf-8"?>
<p:tagLst xmlns:a="http://schemas.openxmlformats.org/drawingml/2006/main" xmlns:r="http://schemas.openxmlformats.org/officeDocument/2006/relationships" xmlns:p="http://schemas.openxmlformats.org/presentationml/2006/main">
  <p:tag name="NUM" val="1"/>
</p:tagLst>
</file>

<file path=ppt/tags/tag314.xml><?xml version="1.0" encoding="utf-8"?>
<p:tagLst xmlns:a="http://schemas.openxmlformats.org/drawingml/2006/main" xmlns:r="http://schemas.openxmlformats.org/officeDocument/2006/relationships" xmlns:p="http://schemas.openxmlformats.org/presentationml/2006/main">
  <p:tag name="NUM" val="2"/>
</p:tagLst>
</file>

<file path=ppt/tags/tag315.xml><?xml version="1.0" encoding="utf-8"?>
<p:tagLst xmlns:a="http://schemas.openxmlformats.org/drawingml/2006/main" xmlns:r="http://schemas.openxmlformats.org/officeDocument/2006/relationships" xmlns:p="http://schemas.openxmlformats.org/presentationml/2006/main">
  <p:tag name="NUM" val="3"/>
</p:tagLst>
</file>

<file path=ppt/tags/tag316.xml><?xml version="1.0" encoding="utf-8"?>
<p:tagLst xmlns:a="http://schemas.openxmlformats.org/drawingml/2006/main" xmlns:r="http://schemas.openxmlformats.org/officeDocument/2006/relationships" xmlns:p="http://schemas.openxmlformats.org/presentationml/2006/main">
  <p:tag name="NUM" val="4"/>
</p:tagLst>
</file>

<file path=ppt/tags/tag3160.xml><?xml version="1.0" encoding="utf-8"?>
<p:tagLst xmlns:a="http://schemas.openxmlformats.org/drawingml/2006/main" xmlns:r="http://schemas.openxmlformats.org/officeDocument/2006/relationships" xmlns:p="http://schemas.openxmlformats.org/presentationml/2006/main">
  <p:tag name="NUM" val="3"/>
</p:tagLst>
</file>

<file path=ppt/tags/tag317.xml><?xml version="1.0" encoding="utf-8"?>
<p:tagLst xmlns:a="http://schemas.openxmlformats.org/drawingml/2006/main" xmlns:r="http://schemas.openxmlformats.org/officeDocument/2006/relationships" xmlns:p="http://schemas.openxmlformats.org/presentationml/2006/main">
  <p:tag name="NUM" val="1"/>
</p:tagLst>
</file>

<file path=ppt/tags/tag318.xml><?xml version="1.0" encoding="utf-8"?>
<p:tagLst xmlns:a="http://schemas.openxmlformats.org/drawingml/2006/main" xmlns:r="http://schemas.openxmlformats.org/officeDocument/2006/relationships" xmlns:p="http://schemas.openxmlformats.org/presentationml/2006/main">
  <p:tag name="NUM" val="2"/>
</p:tagLst>
</file>

<file path=ppt/tags/tag319.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20.xml><?xml version="1.0" encoding="utf-8"?>
<p:tagLst xmlns:a="http://schemas.openxmlformats.org/drawingml/2006/main" xmlns:r="http://schemas.openxmlformats.org/officeDocument/2006/relationships" xmlns:p="http://schemas.openxmlformats.org/presentationml/2006/main">
  <p:tag name="NUM" val="4"/>
</p:tagLst>
</file>

<file path=ppt/tags/tag321.xml><?xml version="1.0" encoding="utf-8"?>
<p:tagLst xmlns:a="http://schemas.openxmlformats.org/drawingml/2006/main" xmlns:r="http://schemas.openxmlformats.org/officeDocument/2006/relationships" xmlns:p="http://schemas.openxmlformats.org/presentationml/2006/main">
  <p:tag name="NUM" val="1"/>
</p:tagLst>
</file>

<file path=ppt/tags/tag322.xml><?xml version="1.0" encoding="utf-8"?>
<p:tagLst xmlns:a="http://schemas.openxmlformats.org/drawingml/2006/main" xmlns:r="http://schemas.openxmlformats.org/officeDocument/2006/relationships" xmlns:p="http://schemas.openxmlformats.org/presentationml/2006/main">
  <p:tag name="NUM" val="2"/>
</p:tagLst>
</file>

<file path=ppt/tags/tag323.xml><?xml version="1.0" encoding="utf-8"?>
<p:tagLst xmlns:a="http://schemas.openxmlformats.org/drawingml/2006/main" xmlns:r="http://schemas.openxmlformats.org/officeDocument/2006/relationships" xmlns:p="http://schemas.openxmlformats.org/presentationml/2006/main">
  <p:tag name="NUM" val="3"/>
</p:tagLst>
</file>

<file path=ppt/tags/tag324.xml><?xml version="1.0" encoding="utf-8"?>
<p:tagLst xmlns:a="http://schemas.openxmlformats.org/drawingml/2006/main" xmlns:r="http://schemas.openxmlformats.org/officeDocument/2006/relationships" xmlns:p="http://schemas.openxmlformats.org/presentationml/2006/main">
  <p:tag name="NUM" val="4"/>
</p:tagLst>
</file>

<file path=ppt/tags/tag3240.xml><?xml version="1.0" encoding="utf-8"?>
<p:tagLst xmlns:a="http://schemas.openxmlformats.org/drawingml/2006/main" xmlns:r="http://schemas.openxmlformats.org/officeDocument/2006/relationships" xmlns:p="http://schemas.openxmlformats.org/presentationml/2006/main">
  <p:tag name="NUM" val="3"/>
</p:tagLst>
</file>

<file path=ppt/tags/tag325.xml><?xml version="1.0" encoding="utf-8"?>
<p:tagLst xmlns:a="http://schemas.openxmlformats.org/drawingml/2006/main" xmlns:r="http://schemas.openxmlformats.org/officeDocument/2006/relationships" xmlns:p="http://schemas.openxmlformats.org/presentationml/2006/main">
  <p:tag name="NUM" val="1"/>
</p:tagLst>
</file>

<file path=ppt/tags/tag326.xml><?xml version="1.0" encoding="utf-8"?>
<p:tagLst xmlns:a="http://schemas.openxmlformats.org/drawingml/2006/main" xmlns:r="http://schemas.openxmlformats.org/officeDocument/2006/relationships" xmlns:p="http://schemas.openxmlformats.org/presentationml/2006/main">
  <p:tag name="NUM" val="2"/>
</p:tagLst>
</file>

<file path=ppt/tags/tag327.xml><?xml version="1.0" encoding="utf-8"?>
<p:tagLst xmlns:a="http://schemas.openxmlformats.org/drawingml/2006/main" xmlns:r="http://schemas.openxmlformats.org/officeDocument/2006/relationships" xmlns:p="http://schemas.openxmlformats.org/presentationml/2006/main">
  <p:tag name="NUM" val="3"/>
</p:tagLst>
</file>

<file path=ppt/tags/tag328.xml><?xml version="1.0" encoding="utf-8"?>
<p:tagLst xmlns:a="http://schemas.openxmlformats.org/drawingml/2006/main" xmlns:r="http://schemas.openxmlformats.org/officeDocument/2006/relationships" xmlns:p="http://schemas.openxmlformats.org/presentationml/2006/main">
  <p:tag name="NUM" val="4"/>
</p:tagLst>
</file>

<file path=ppt/tags/tag3280.xml><?xml version="1.0" encoding="utf-8"?>
<p:tagLst xmlns:a="http://schemas.openxmlformats.org/drawingml/2006/main" xmlns:r="http://schemas.openxmlformats.org/officeDocument/2006/relationships" xmlns:p="http://schemas.openxmlformats.org/presentationml/2006/main">
  <p:tag name="NUM" val="3"/>
</p:tagLst>
</file>

<file path=ppt/tags/tag329.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30.xml><?xml version="1.0" encoding="utf-8"?>
<p:tagLst xmlns:a="http://schemas.openxmlformats.org/drawingml/2006/main" xmlns:r="http://schemas.openxmlformats.org/officeDocument/2006/relationships" xmlns:p="http://schemas.openxmlformats.org/presentationml/2006/main">
  <p:tag name="NUM" val="2"/>
</p:tagLst>
</file>

<file path=ppt/tags/tag331.xml><?xml version="1.0" encoding="utf-8"?>
<p:tagLst xmlns:a="http://schemas.openxmlformats.org/drawingml/2006/main" xmlns:r="http://schemas.openxmlformats.org/officeDocument/2006/relationships" xmlns:p="http://schemas.openxmlformats.org/presentationml/2006/main">
  <p:tag name="NUM" val="3"/>
</p:tagLst>
</file>

<file path=ppt/tags/tag332.xml><?xml version="1.0" encoding="utf-8"?>
<p:tagLst xmlns:a="http://schemas.openxmlformats.org/drawingml/2006/main" xmlns:r="http://schemas.openxmlformats.org/officeDocument/2006/relationships" xmlns:p="http://schemas.openxmlformats.org/presentationml/2006/main">
  <p:tag name="NUM" val="4"/>
</p:tagLst>
</file>

<file path=ppt/tags/tag3320.xml><?xml version="1.0" encoding="utf-8"?>
<p:tagLst xmlns:a="http://schemas.openxmlformats.org/drawingml/2006/main" xmlns:r="http://schemas.openxmlformats.org/officeDocument/2006/relationships" xmlns:p="http://schemas.openxmlformats.org/presentationml/2006/main">
  <p:tag name="NUM" val="3"/>
</p:tagLst>
</file>

<file path=ppt/tags/tag333.xml><?xml version="1.0" encoding="utf-8"?>
<p:tagLst xmlns:a="http://schemas.openxmlformats.org/drawingml/2006/main" xmlns:r="http://schemas.openxmlformats.org/officeDocument/2006/relationships" xmlns:p="http://schemas.openxmlformats.org/presentationml/2006/main">
  <p:tag name="NUM" val="1"/>
</p:tagLst>
</file>

<file path=ppt/tags/tag334.xml><?xml version="1.0" encoding="utf-8"?>
<p:tagLst xmlns:a="http://schemas.openxmlformats.org/drawingml/2006/main" xmlns:r="http://schemas.openxmlformats.org/officeDocument/2006/relationships" xmlns:p="http://schemas.openxmlformats.org/presentationml/2006/main">
  <p:tag name="NUM" val="2"/>
</p:tagLst>
</file>

<file path=ppt/tags/tag335.xml><?xml version="1.0" encoding="utf-8"?>
<p:tagLst xmlns:a="http://schemas.openxmlformats.org/drawingml/2006/main" xmlns:r="http://schemas.openxmlformats.org/officeDocument/2006/relationships" xmlns:p="http://schemas.openxmlformats.org/presentationml/2006/main">
  <p:tag name="NUM" val="3"/>
</p:tagLst>
</file>

<file path=ppt/tags/tag336.xml><?xml version="1.0" encoding="utf-8"?>
<p:tagLst xmlns:a="http://schemas.openxmlformats.org/drawingml/2006/main" xmlns:r="http://schemas.openxmlformats.org/officeDocument/2006/relationships" xmlns:p="http://schemas.openxmlformats.org/presentationml/2006/main">
  <p:tag name="NUM" val="4"/>
</p:tagLst>
</file>

<file path=ppt/tags/tag3360.xml><?xml version="1.0" encoding="utf-8"?>
<p:tagLst xmlns:a="http://schemas.openxmlformats.org/drawingml/2006/main" xmlns:r="http://schemas.openxmlformats.org/officeDocument/2006/relationships" xmlns:p="http://schemas.openxmlformats.org/presentationml/2006/main">
  <p:tag name="NUM" val="3"/>
</p:tagLst>
</file>

<file path=ppt/tags/tag337.xml><?xml version="1.0" encoding="utf-8"?>
<p:tagLst xmlns:a="http://schemas.openxmlformats.org/drawingml/2006/main" xmlns:r="http://schemas.openxmlformats.org/officeDocument/2006/relationships" xmlns:p="http://schemas.openxmlformats.org/presentationml/2006/main">
  <p:tag name="NUM" val="1"/>
</p:tagLst>
</file>

<file path=ppt/tags/tag338.xml><?xml version="1.0" encoding="utf-8"?>
<p:tagLst xmlns:a="http://schemas.openxmlformats.org/drawingml/2006/main" xmlns:r="http://schemas.openxmlformats.org/officeDocument/2006/relationships" xmlns:p="http://schemas.openxmlformats.org/presentationml/2006/main">
  <p:tag name="NUM" val="2"/>
</p:tagLst>
</file>

<file path=ppt/tags/tag339.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40.xml><?xml version="1.0" encoding="utf-8"?>
<p:tagLst xmlns:a="http://schemas.openxmlformats.org/drawingml/2006/main" xmlns:r="http://schemas.openxmlformats.org/officeDocument/2006/relationships" xmlns:p="http://schemas.openxmlformats.org/presentationml/2006/main">
  <p:tag name="NUM" val="4"/>
</p:tagLst>
</file>

<file path=ppt/tags/tag3400.xml><?xml version="1.0" encoding="utf-8"?>
<p:tagLst xmlns:a="http://schemas.openxmlformats.org/drawingml/2006/main" xmlns:r="http://schemas.openxmlformats.org/officeDocument/2006/relationships" xmlns:p="http://schemas.openxmlformats.org/presentationml/2006/main">
  <p:tag name="NUM" val="3"/>
</p:tagLst>
</file>

<file path=ppt/tags/tag341.xml><?xml version="1.0" encoding="utf-8"?>
<p:tagLst xmlns:a="http://schemas.openxmlformats.org/drawingml/2006/main" xmlns:r="http://schemas.openxmlformats.org/officeDocument/2006/relationships" xmlns:p="http://schemas.openxmlformats.org/presentationml/2006/main">
  <p:tag name="NUM" val="1"/>
</p:tagLst>
</file>

<file path=ppt/tags/tag342.xml><?xml version="1.0" encoding="utf-8"?>
<p:tagLst xmlns:a="http://schemas.openxmlformats.org/drawingml/2006/main" xmlns:r="http://schemas.openxmlformats.org/officeDocument/2006/relationships" xmlns:p="http://schemas.openxmlformats.org/presentationml/2006/main">
  <p:tag name="NUM" val="2"/>
</p:tagLst>
</file>

<file path=ppt/tags/tag343.xml><?xml version="1.0" encoding="utf-8"?>
<p:tagLst xmlns:a="http://schemas.openxmlformats.org/drawingml/2006/main" xmlns:r="http://schemas.openxmlformats.org/officeDocument/2006/relationships" xmlns:p="http://schemas.openxmlformats.org/presentationml/2006/main">
  <p:tag name="NUM" val="3"/>
</p:tagLst>
</file>

<file path=ppt/tags/tag344.xml><?xml version="1.0" encoding="utf-8"?>
<p:tagLst xmlns:a="http://schemas.openxmlformats.org/drawingml/2006/main" xmlns:r="http://schemas.openxmlformats.org/officeDocument/2006/relationships" xmlns:p="http://schemas.openxmlformats.org/presentationml/2006/main">
  <p:tag name="NUM" val="4"/>
</p:tagLst>
</file>

<file path=ppt/tags/tag3440.xml><?xml version="1.0" encoding="utf-8"?>
<p:tagLst xmlns:a="http://schemas.openxmlformats.org/drawingml/2006/main" xmlns:r="http://schemas.openxmlformats.org/officeDocument/2006/relationships" xmlns:p="http://schemas.openxmlformats.org/presentationml/2006/main">
  <p:tag name="NUM" val="3"/>
</p:tagLst>
</file>

<file path=ppt/tags/tag345.xml><?xml version="1.0" encoding="utf-8"?>
<p:tagLst xmlns:a="http://schemas.openxmlformats.org/drawingml/2006/main" xmlns:r="http://schemas.openxmlformats.org/officeDocument/2006/relationships" xmlns:p="http://schemas.openxmlformats.org/presentationml/2006/main">
  <p:tag name="NUM" val="1"/>
</p:tagLst>
</file>

<file path=ppt/tags/tag346.xml><?xml version="1.0" encoding="utf-8"?>
<p:tagLst xmlns:a="http://schemas.openxmlformats.org/drawingml/2006/main" xmlns:r="http://schemas.openxmlformats.org/officeDocument/2006/relationships" xmlns:p="http://schemas.openxmlformats.org/presentationml/2006/main">
  <p:tag name="NUM" val="2"/>
</p:tagLst>
</file>

<file path=ppt/tags/tag347.xml><?xml version="1.0" encoding="utf-8"?>
<p:tagLst xmlns:a="http://schemas.openxmlformats.org/drawingml/2006/main" xmlns:r="http://schemas.openxmlformats.org/officeDocument/2006/relationships" xmlns:p="http://schemas.openxmlformats.org/presentationml/2006/main">
  <p:tag name="NUM" val="3"/>
</p:tagLst>
</file>

<file path=ppt/tags/tag348.xml><?xml version="1.0" encoding="utf-8"?>
<p:tagLst xmlns:a="http://schemas.openxmlformats.org/drawingml/2006/main" xmlns:r="http://schemas.openxmlformats.org/officeDocument/2006/relationships" xmlns:p="http://schemas.openxmlformats.org/presentationml/2006/main">
  <p:tag name="NUM" val="4"/>
</p:tagLst>
</file>

<file path=ppt/tags/tag349.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7"/>
</p:tagLst>
</file>

<file path=ppt/tags/tag350.xml><?xml version="1.0" encoding="utf-8"?>
<p:tagLst xmlns:a="http://schemas.openxmlformats.org/drawingml/2006/main" xmlns:r="http://schemas.openxmlformats.org/officeDocument/2006/relationships" xmlns:p="http://schemas.openxmlformats.org/presentationml/2006/main">
  <p:tag name="NUM" val="2"/>
</p:tagLst>
</file>

<file path=ppt/tags/tag351.xml><?xml version="1.0" encoding="utf-8"?>
<p:tagLst xmlns:a="http://schemas.openxmlformats.org/drawingml/2006/main" xmlns:r="http://schemas.openxmlformats.org/officeDocument/2006/relationships" xmlns:p="http://schemas.openxmlformats.org/presentationml/2006/main">
  <p:tag name="NUM" val="3"/>
</p:tagLst>
</file>

<file path=ppt/tags/tag352.xml><?xml version="1.0" encoding="utf-8"?>
<p:tagLst xmlns:a="http://schemas.openxmlformats.org/drawingml/2006/main" xmlns:r="http://schemas.openxmlformats.org/officeDocument/2006/relationships" xmlns:p="http://schemas.openxmlformats.org/presentationml/2006/main">
  <p:tag name="NUM" val="4"/>
</p:tagLst>
</file>

<file path=ppt/tags/tag3520.xml><?xml version="1.0" encoding="utf-8"?>
<p:tagLst xmlns:a="http://schemas.openxmlformats.org/drawingml/2006/main" xmlns:r="http://schemas.openxmlformats.org/officeDocument/2006/relationships" xmlns:p="http://schemas.openxmlformats.org/presentationml/2006/main">
  <p:tag name="NUM" val="3"/>
</p:tagLst>
</file>

<file path=ppt/tags/tag353.xml><?xml version="1.0" encoding="utf-8"?>
<p:tagLst xmlns:a="http://schemas.openxmlformats.org/drawingml/2006/main" xmlns:r="http://schemas.openxmlformats.org/officeDocument/2006/relationships" xmlns:p="http://schemas.openxmlformats.org/presentationml/2006/main">
  <p:tag name="NUM" val="1"/>
</p:tagLst>
</file>

<file path=ppt/tags/tag354.xml><?xml version="1.0" encoding="utf-8"?>
<p:tagLst xmlns:a="http://schemas.openxmlformats.org/drawingml/2006/main" xmlns:r="http://schemas.openxmlformats.org/officeDocument/2006/relationships" xmlns:p="http://schemas.openxmlformats.org/presentationml/2006/main">
  <p:tag name="NUM" val="2"/>
</p:tagLst>
</file>

<file path=ppt/tags/tag355.xml><?xml version="1.0" encoding="utf-8"?>
<p:tagLst xmlns:a="http://schemas.openxmlformats.org/drawingml/2006/main" xmlns:r="http://schemas.openxmlformats.org/officeDocument/2006/relationships" xmlns:p="http://schemas.openxmlformats.org/presentationml/2006/main">
  <p:tag name="NUM" val="3"/>
</p:tagLst>
</file>

<file path=ppt/tags/tag356.xml><?xml version="1.0" encoding="utf-8"?>
<p:tagLst xmlns:a="http://schemas.openxmlformats.org/drawingml/2006/main" xmlns:r="http://schemas.openxmlformats.org/officeDocument/2006/relationships" xmlns:p="http://schemas.openxmlformats.org/presentationml/2006/main">
  <p:tag name="NUM" val="4"/>
</p:tagLst>
</file>

<file path=ppt/tags/tag357.xml><?xml version="1.0" encoding="utf-8"?>
<p:tagLst xmlns:a="http://schemas.openxmlformats.org/drawingml/2006/main" xmlns:r="http://schemas.openxmlformats.org/officeDocument/2006/relationships" xmlns:p="http://schemas.openxmlformats.org/presentationml/2006/main">
  <p:tag name="NUM" val="5"/>
</p:tagLst>
</file>

<file path=ppt/tags/tag358.xml><?xml version="1.0" encoding="utf-8"?>
<p:tagLst xmlns:a="http://schemas.openxmlformats.org/drawingml/2006/main" xmlns:r="http://schemas.openxmlformats.org/officeDocument/2006/relationships" xmlns:p="http://schemas.openxmlformats.org/presentationml/2006/main">
  <p:tag name="NUM" val="6"/>
</p:tagLst>
</file>

<file path=ppt/tags/tag359.xml><?xml version="1.0" encoding="utf-8"?>
<p:tagLst xmlns:a="http://schemas.openxmlformats.org/drawingml/2006/main" xmlns:r="http://schemas.openxmlformats.org/officeDocument/2006/relationships" xmlns:p="http://schemas.openxmlformats.org/presentationml/2006/main">
  <p:tag name="NUM" val="7"/>
</p:tagLst>
</file>

<file path=ppt/tags/tag36.xml><?xml version="1.0" encoding="utf-8"?>
<p:tagLst xmlns:a="http://schemas.openxmlformats.org/drawingml/2006/main" xmlns:r="http://schemas.openxmlformats.org/officeDocument/2006/relationships" xmlns:p="http://schemas.openxmlformats.org/presentationml/2006/main">
  <p:tag name="NUM" val="8"/>
</p:tagLst>
</file>

<file path=ppt/tags/tag360.xml><?xml version="1.0" encoding="utf-8"?>
<p:tagLst xmlns:a="http://schemas.openxmlformats.org/drawingml/2006/main" xmlns:r="http://schemas.openxmlformats.org/officeDocument/2006/relationships" xmlns:p="http://schemas.openxmlformats.org/presentationml/2006/main">
  <p:tag name="NUM" val="1"/>
</p:tagLst>
</file>

<file path=ppt/tags/tag361.xml><?xml version="1.0" encoding="utf-8"?>
<p:tagLst xmlns:a="http://schemas.openxmlformats.org/drawingml/2006/main" xmlns:r="http://schemas.openxmlformats.org/officeDocument/2006/relationships" xmlns:p="http://schemas.openxmlformats.org/presentationml/2006/main">
  <p:tag name="NUM" val="2"/>
</p:tagLst>
</file>

<file path=ppt/tags/tag362.xml><?xml version="1.0" encoding="utf-8"?>
<p:tagLst xmlns:a="http://schemas.openxmlformats.org/drawingml/2006/main" xmlns:r="http://schemas.openxmlformats.org/officeDocument/2006/relationships" xmlns:p="http://schemas.openxmlformats.org/presentationml/2006/main">
  <p:tag name="NUM" val="3"/>
</p:tagLst>
</file>

<file path=ppt/tags/tag363.xml><?xml version="1.0" encoding="utf-8"?>
<p:tagLst xmlns:a="http://schemas.openxmlformats.org/drawingml/2006/main" xmlns:r="http://schemas.openxmlformats.org/officeDocument/2006/relationships" xmlns:p="http://schemas.openxmlformats.org/presentationml/2006/main">
  <p:tag name="NUM" val="4"/>
</p:tagLst>
</file>

<file path=ppt/tags/tag3630.xml><?xml version="1.0" encoding="utf-8"?>
<p:tagLst xmlns:a="http://schemas.openxmlformats.org/drawingml/2006/main" xmlns:r="http://schemas.openxmlformats.org/officeDocument/2006/relationships" xmlns:p="http://schemas.openxmlformats.org/presentationml/2006/main">
  <p:tag name="NUM" val="3"/>
</p:tagLst>
</file>

<file path=ppt/tags/tag364.xml><?xml version="1.0" encoding="utf-8"?>
<p:tagLst xmlns:a="http://schemas.openxmlformats.org/drawingml/2006/main" xmlns:r="http://schemas.openxmlformats.org/officeDocument/2006/relationships" xmlns:p="http://schemas.openxmlformats.org/presentationml/2006/main">
  <p:tag name="NUM" val="1"/>
</p:tagLst>
</file>

<file path=ppt/tags/tag365.xml><?xml version="1.0" encoding="utf-8"?>
<p:tagLst xmlns:a="http://schemas.openxmlformats.org/drawingml/2006/main" xmlns:r="http://schemas.openxmlformats.org/officeDocument/2006/relationships" xmlns:p="http://schemas.openxmlformats.org/presentationml/2006/main">
  <p:tag name="NUM" val="2"/>
</p:tagLst>
</file>

<file path=ppt/tags/tag366.xml><?xml version="1.0" encoding="utf-8"?>
<p:tagLst xmlns:a="http://schemas.openxmlformats.org/drawingml/2006/main" xmlns:r="http://schemas.openxmlformats.org/officeDocument/2006/relationships" xmlns:p="http://schemas.openxmlformats.org/presentationml/2006/main">
  <p:tag name="NUM" val="3"/>
</p:tagLst>
</file>

<file path=ppt/tags/tag367.xml><?xml version="1.0" encoding="utf-8"?>
<p:tagLst xmlns:a="http://schemas.openxmlformats.org/drawingml/2006/main" xmlns:r="http://schemas.openxmlformats.org/officeDocument/2006/relationships" xmlns:p="http://schemas.openxmlformats.org/presentationml/2006/main">
  <p:tag name="NUM" val="4"/>
</p:tagLst>
</file>

<file path=ppt/tags/tag3670.xml><?xml version="1.0" encoding="utf-8"?>
<p:tagLst xmlns:a="http://schemas.openxmlformats.org/drawingml/2006/main" xmlns:r="http://schemas.openxmlformats.org/officeDocument/2006/relationships" xmlns:p="http://schemas.openxmlformats.org/presentationml/2006/main">
  <p:tag name="NUM" val="3"/>
</p:tagLst>
</file>

<file path=ppt/tags/tag368.xml><?xml version="1.0" encoding="utf-8"?>
<p:tagLst xmlns:a="http://schemas.openxmlformats.org/drawingml/2006/main" xmlns:r="http://schemas.openxmlformats.org/officeDocument/2006/relationships" xmlns:p="http://schemas.openxmlformats.org/presentationml/2006/main">
  <p:tag name="NUM" val="1"/>
</p:tagLst>
</file>

<file path=ppt/tags/tag369.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9"/>
</p:tagLst>
</file>

<file path=ppt/tags/tag370.xml><?xml version="1.0" encoding="utf-8"?>
<p:tagLst xmlns:a="http://schemas.openxmlformats.org/drawingml/2006/main" xmlns:r="http://schemas.openxmlformats.org/officeDocument/2006/relationships" xmlns:p="http://schemas.openxmlformats.org/presentationml/2006/main">
  <p:tag name="NUM" val="3"/>
</p:tagLst>
</file>

<file path=ppt/tags/tag371.xml><?xml version="1.0" encoding="utf-8"?>
<p:tagLst xmlns:a="http://schemas.openxmlformats.org/drawingml/2006/main" xmlns:r="http://schemas.openxmlformats.org/officeDocument/2006/relationships" xmlns:p="http://schemas.openxmlformats.org/presentationml/2006/main">
  <p:tag name="NUM" val="4"/>
</p:tagLst>
</file>

<file path=ppt/tags/tag3710.xml><?xml version="1.0" encoding="utf-8"?>
<p:tagLst xmlns:a="http://schemas.openxmlformats.org/drawingml/2006/main" xmlns:r="http://schemas.openxmlformats.org/officeDocument/2006/relationships" xmlns:p="http://schemas.openxmlformats.org/presentationml/2006/main">
  <p:tag name="NUM" val="3"/>
</p:tagLst>
</file>

<file path=ppt/tags/tag372.xml><?xml version="1.0" encoding="utf-8"?>
<p:tagLst xmlns:a="http://schemas.openxmlformats.org/drawingml/2006/main" xmlns:r="http://schemas.openxmlformats.org/officeDocument/2006/relationships" xmlns:p="http://schemas.openxmlformats.org/presentationml/2006/main">
  <p:tag name="NUM" val="1"/>
</p:tagLst>
</file>

<file path=ppt/tags/tag373.xml><?xml version="1.0" encoding="utf-8"?>
<p:tagLst xmlns:a="http://schemas.openxmlformats.org/drawingml/2006/main" xmlns:r="http://schemas.openxmlformats.org/officeDocument/2006/relationships" xmlns:p="http://schemas.openxmlformats.org/presentationml/2006/main">
  <p:tag name="NUM" val="2"/>
</p:tagLst>
</file>

<file path=ppt/tags/tag374.xml><?xml version="1.0" encoding="utf-8"?>
<p:tagLst xmlns:a="http://schemas.openxmlformats.org/drawingml/2006/main" xmlns:r="http://schemas.openxmlformats.org/officeDocument/2006/relationships" xmlns:p="http://schemas.openxmlformats.org/presentationml/2006/main">
  <p:tag name="NUM" val="3"/>
</p:tagLst>
</file>

<file path=ppt/tags/tag375.xml><?xml version="1.0" encoding="utf-8"?>
<p:tagLst xmlns:a="http://schemas.openxmlformats.org/drawingml/2006/main" xmlns:r="http://schemas.openxmlformats.org/officeDocument/2006/relationships" xmlns:p="http://schemas.openxmlformats.org/presentationml/2006/main">
  <p:tag name="NUM" val="4"/>
</p:tagLst>
</file>

<file path=ppt/tags/tag376.xml><?xml version="1.0" encoding="utf-8"?>
<p:tagLst xmlns:a="http://schemas.openxmlformats.org/drawingml/2006/main" xmlns:r="http://schemas.openxmlformats.org/officeDocument/2006/relationships" xmlns:p="http://schemas.openxmlformats.org/presentationml/2006/main">
  <p:tag name="NUM" val="1"/>
</p:tagLst>
</file>

<file path=ppt/tags/tag377.xml><?xml version="1.0" encoding="utf-8"?>
<p:tagLst xmlns:a="http://schemas.openxmlformats.org/drawingml/2006/main" xmlns:r="http://schemas.openxmlformats.org/officeDocument/2006/relationships" xmlns:p="http://schemas.openxmlformats.org/presentationml/2006/main">
  <p:tag name="NUM" val="2"/>
</p:tagLst>
</file>

<file path=ppt/tags/tag378.xml><?xml version="1.0" encoding="utf-8"?>
<p:tagLst xmlns:a="http://schemas.openxmlformats.org/drawingml/2006/main" xmlns:r="http://schemas.openxmlformats.org/officeDocument/2006/relationships" xmlns:p="http://schemas.openxmlformats.org/presentationml/2006/main">
  <p:tag name="NUM" val="3"/>
</p:tagLst>
</file>

<file path=ppt/tags/tag379.xml><?xml version="1.0" encoding="utf-8"?>
<p:tagLst xmlns:a="http://schemas.openxmlformats.org/drawingml/2006/main" xmlns:r="http://schemas.openxmlformats.org/officeDocument/2006/relationships" xmlns:p="http://schemas.openxmlformats.org/presentationml/2006/main">
  <p:tag name="NUM" val="4"/>
</p:tagLst>
</file>

<file path=ppt/tags/tag3790.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10"/>
</p:tagLst>
</file>

<file path=ppt/tags/tag380.xml><?xml version="1.0" encoding="utf-8"?>
<p:tagLst xmlns:a="http://schemas.openxmlformats.org/drawingml/2006/main" xmlns:r="http://schemas.openxmlformats.org/officeDocument/2006/relationships" xmlns:p="http://schemas.openxmlformats.org/presentationml/2006/main">
  <p:tag name="NUM" val="1"/>
</p:tagLst>
</file>

<file path=ppt/tags/tag381.xml><?xml version="1.0" encoding="utf-8"?>
<p:tagLst xmlns:a="http://schemas.openxmlformats.org/drawingml/2006/main" xmlns:r="http://schemas.openxmlformats.org/officeDocument/2006/relationships" xmlns:p="http://schemas.openxmlformats.org/presentationml/2006/main">
  <p:tag name="NUM" val="2"/>
</p:tagLst>
</file>

<file path=ppt/tags/tag382.xml><?xml version="1.0" encoding="utf-8"?>
<p:tagLst xmlns:a="http://schemas.openxmlformats.org/drawingml/2006/main" xmlns:r="http://schemas.openxmlformats.org/officeDocument/2006/relationships" xmlns:p="http://schemas.openxmlformats.org/presentationml/2006/main">
  <p:tag name="NUM" val="3"/>
</p:tagLst>
</file>

<file path=ppt/tags/tag383.xml><?xml version="1.0" encoding="utf-8"?>
<p:tagLst xmlns:a="http://schemas.openxmlformats.org/drawingml/2006/main" xmlns:r="http://schemas.openxmlformats.org/officeDocument/2006/relationships" xmlns:p="http://schemas.openxmlformats.org/presentationml/2006/main">
  <p:tag name="NUM" val="4"/>
</p:tagLst>
</file>

<file path=ppt/tags/tag3830.xml><?xml version="1.0" encoding="utf-8"?>
<p:tagLst xmlns:a="http://schemas.openxmlformats.org/drawingml/2006/main" xmlns:r="http://schemas.openxmlformats.org/officeDocument/2006/relationships" xmlns:p="http://schemas.openxmlformats.org/presentationml/2006/main">
  <p:tag name="NUM" val="3"/>
</p:tagLst>
</file>

<file path=ppt/tags/tag384.xml><?xml version="1.0" encoding="utf-8"?>
<p:tagLst xmlns:a="http://schemas.openxmlformats.org/drawingml/2006/main" xmlns:r="http://schemas.openxmlformats.org/officeDocument/2006/relationships" xmlns:p="http://schemas.openxmlformats.org/presentationml/2006/main">
  <p:tag name="NUM" val="5"/>
</p:tagLst>
</file>

<file path=ppt/tags/tag385.xml><?xml version="1.0" encoding="utf-8"?>
<p:tagLst xmlns:a="http://schemas.openxmlformats.org/drawingml/2006/main" xmlns:r="http://schemas.openxmlformats.org/officeDocument/2006/relationships" xmlns:p="http://schemas.openxmlformats.org/presentationml/2006/main">
  <p:tag name="NUM" val="1"/>
</p:tagLst>
</file>

<file path=ppt/tags/tag386.xml><?xml version="1.0" encoding="utf-8"?>
<p:tagLst xmlns:a="http://schemas.openxmlformats.org/drawingml/2006/main" xmlns:r="http://schemas.openxmlformats.org/officeDocument/2006/relationships" xmlns:p="http://schemas.openxmlformats.org/presentationml/2006/main">
  <p:tag name="NUM" val="2"/>
</p:tagLst>
</file>

<file path=ppt/tags/tag387.xml><?xml version="1.0" encoding="utf-8"?>
<p:tagLst xmlns:a="http://schemas.openxmlformats.org/drawingml/2006/main" xmlns:r="http://schemas.openxmlformats.org/officeDocument/2006/relationships" xmlns:p="http://schemas.openxmlformats.org/presentationml/2006/main">
  <p:tag name="NUM" val="3"/>
</p:tagLst>
</file>

<file path=ppt/tags/tag388.xml><?xml version="1.0" encoding="utf-8"?>
<p:tagLst xmlns:a="http://schemas.openxmlformats.org/drawingml/2006/main" xmlns:r="http://schemas.openxmlformats.org/officeDocument/2006/relationships" xmlns:p="http://schemas.openxmlformats.org/presentationml/2006/main">
  <p:tag name="NUM" val="4"/>
</p:tagLst>
</file>

<file path=ppt/tags/tag3880.xml><?xml version="1.0" encoding="utf-8"?>
<p:tagLst xmlns:a="http://schemas.openxmlformats.org/drawingml/2006/main" xmlns:r="http://schemas.openxmlformats.org/officeDocument/2006/relationships" xmlns:p="http://schemas.openxmlformats.org/presentationml/2006/main">
  <p:tag name="NUM" val="3"/>
</p:tagLst>
</file>

<file path=ppt/tags/tag389.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11"/>
</p:tagLst>
</file>

<file path=ppt/tags/tag390.xml><?xml version="1.0" encoding="utf-8"?>
<p:tagLst xmlns:a="http://schemas.openxmlformats.org/drawingml/2006/main" xmlns:r="http://schemas.openxmlformats.org/officeDocument/2006/relationships" xmlns:p="http://schemas.openxmlformats.org/presentationml/2006/main">
  <p:tag name="NUM" val="2"/>
</p:tagLst>
</file>

<file path=ppt/tags/tag391.xml><?xml version="1.0" encoding="utf-8"?>
<p:tagLst xmlns:a="http://schemas.openxmlformats.org/drawingml/2006/main" xmlns:r="http://schemas.openxmlformats.org/officeDocument/2006/relationships" xmlns:p="http://schemas.openxmlformats.org/presentationml/2006/main">
  <p:tag name="NUM" val="3"/>
</p:tagLst>
</file>

<file path=ppt/tags/tag392.xml><?xml version="1.0" encoding="utf-8"?>
<p:tagLst xmlns:a="http://schemas.openxmlformats.org/drawingml/2006/main" xmlns:r="http://schemas.openxmlformats.org/officeDocument/2006/relationships" xmlns:p="http://schemas.openxmlformats.org/presentationml/2006/main">
  <p:tag name="NUM" val="4"/>
</p:tagLst>
</file>

<file path=ppt/tags/tag393.xml><?xml version="1.0" encoding="utf-8"?>
<p:tagLst xmlns:a="http://schemas.openxmlformats.org/drawingml/2006/main" xmlns:r="http://schemas.openxmlformats.org/officeDocument/2006/relationships" xmlns:p="http://schemas.openxmlformats.org/presentationml/2006/main">
  <p:tag name="NUM" val="5"/>
</p:tagLst>
</file>

<file path=ppt/tags/tag394.xml><?xml version="1.0" encoding="utf-8"?>
<p:tagLst xmlns:a="http://schemas.openxmlformats.org/drawingml/2006/main" xmlns:r="http://schemas.openxmlformats.org/officeDocument/2006/relationships" xmlns:p="http://schemas.openxmlformats.org/presentationml/2006/main">
  <p:tag name="NUM" val="6"/>
</p:tagLst>
</file>

<file path=ppt/tags/tag395.xml><?xml version="1.0" encoding="utf-8"?>
<p:tagLst xmlns:a="http://schemas.openxmlformats.org/drawingml/2006/main" xmlns:r="http://schemas.openxmlformats.org/officeDocument/2006/relationships" xmlns:p="http://schemas.openxmlformats.org/presentationml/2006/main">
  <p:tag name="NUM" val="1"/>
</p:tagLst>
</file>

<file path=ppt/tags/tag396.xml><?xml version="1.0" encoding="utf-8"?>
<p:tagLst xmlns:a="http://schemas.openxmlformats.org/drawingml/2006/main" xmlns:r="http://schemas.openxmlformats.org/officeDocument/2006/relationships" xmlns:p="http://schemas.openxmlformats.org/presentationml/2006/main">
  <p:tag name="NUM" val="2"/>
</p:tagLst>
</file>

<file path=ppt/tags/tag397.xml><?xml version="1.0" encoding="utf-8"?>
<p:tagLst xmlns:a="http://schemas.openxmlformats.org/drawingml/2006/main" xmlns:r="http://schemas.openxmlformats.org/officeDocument/2006/relationships" xmlns:p="http://schemas.openxmlformats.org/presentationml/2006/main">
  <p:tag name="NUM" val="3"/>
</p:tagLst>
</file>

<file path=ppt/tags/tag398.xml><?xml version="1.0" encoding="utf-8"?>
<p:tagLst xmlns:a="http://schemas.openxmlformats.org/drawingml/2006/main" xmlns:r="http://schemas.openxmlformats.org/officeDocument/2006/relationships" xmlns:p="http://schemas.openxmlformats.org/presentationml/2006/main">
  <p:tag name="NUM" val="4"/>
</p:tagLst>
</file>

<file path=ppt/tags/tag3980.xml><?xml version="1.0" encoding="utf-8"?>
<p:tagLst xmlns:a="http://schemas.openxmlformats.org/drawingml/2006/main" xmlns:r="http://schemas.openxmlformats.org/officeDocument/2006/relationships" xmlns:p="http://schemas.openxmlformats.org/presentationml/2006/main">
  <p:tag name="NUM" val="3"/>
</p:tagLst>
</file>

<file path=ppt/tags/tag39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12"/>
</p:tagLst>
</file>

<file path=ppt/tags/tag400.xml><?xml version="1.0" encoding="utf-8"?>
<p:tagLst xmlns:a="http://schemas.openxmlformats.org/drawingml/2006/main" xmlns:r="http://schemas.openxmlformats.org/officeDocument/2006/relationships" xmlns:p="http://schemas.openxmlformats.org/presentationml/2006/main">
  <p:tag name="NUM" val="2"/>
</p:tagLst>
</file>

<file path=ppt/tags/tag401.xml><?xml version="1.0" encoding="utf-8"?>
<p:tagLst xmlns:a="http://schemas.openxmlformats.org/drawingml/2006/main" xmlns:r="http://schemas.openxmlformats.org/officeDocument/2006/relationships" xmlns:p="http://schemas.openxmlformats.org/presentationml/2006/main">
  <p:tag name="NUM" val="3"/>
</p:tagLst>
</file>

<file path=ppt/tags/tag402.xml><?xml version="1.0" encoding="utf-8"?>
<p:tagLst xmlns:a="http://schemas.openxmlformats.org/drawingml/2006/main" xmlns:r="http://schemas.openxmlformats.org/officeDocument/2006/relationships" xmlns:p="http://schemas.openxmlformats.org/presentationml/2006/main">
  <p:tag name="NUM" val="4"/>
</p:tagLst>
</file>

<file path=ppt/tags/tag403.xml><?xml version="1.0" encoding="utf-8"?>
<p:tagLst xmlns:a="http://schemas.openxmlformats.org/drawingml/2006/main" xmlns:r="http://schemas.openxmlformats.org/officeDocument/2006/relationships" xmlns:p="http://schemas.openxmlformats.org/presentationml/2006/main">
  <p:tag name="NUM" val="1"/>
</p:tagLst>
</file>

<file path=ppt/tags/tag404.xml><?xml version="1.0" encoding="utf-8"?>
<p:tagLst xmlns:a="http://schemas.openxmlformats.org/drawingml/2006/main" xmlns:r="http://schemas.openxmlformats.org/officeDocument/2006/relationships" xmlns:p="http://schemas.openxmlformats.org/presentationml/2006/main">
  <p:tag name="NUM" val="2"/>
</p:tagLst>
</file>

<file path=ppt/tags/tag405.xml><?xml version="1.0" encoding="utf-8"?>
<p:tagLst xmlns:a="http://schemas.openxmlformats.org/drawingml/2006/main" xmlns:r="http://schemas.openxmlformats.org/officeDocument/2006/relationships" xmlns:p="http://schemas.openxmlformats.org/presentationml/2006/main">
  <p:tag name="NUM" val="3"/>
</p:tagLst>
</file>

<file path=ppt/tags/tag406.xml><?xml version="1.0" encoding="utf-8"?>
<p:tagLst xmlns:a="http://schemas.openxmlformats.org/drawingml/2006/main" xmlns:r="http://schemas.openxmlformats.org/officeDocument/2006/relationships" xmlns:p="http://schemas.openxmlformats.org/presentationml/2006/main">
  <p:tag name="NUM" val="1"/>
</p:tagLst>
</file>

<file path=ppt/tags/tag407.xml><?xml version="1.0" encoding="utf-8"?>
<p:tagLst xmlns:a="http://schemas.openxmlformats.org/drawingml/2006/main" xmlns:r="http://schemas.openxmlformats.org/officeDocument/2006/relationships" xmlns:p="http://schemas.openxmlformats.org/presentationml/2006/main">
  <p:tag name="NUM" val="2"/>
</p:tagLst>
</file>

<file path=ppt/tags/tag408.xml><?xml version="1.0" encoding="utf-8"?>
<p:tagLst xmlns:a="http://schemas.openxmlformats.org/drawingml/2006/main" xmlns:r="http://schemas.openxmlformats.org/officeDocument/2006/relationships" xmlns:p="http://schemas.openxmlformats.org/presentationml/2006/main">
  <p:tag name="NUM" val="3"/>
</p:tagLst>
</file>

<file path=ppt/tags/tag409.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13"/>
</p:tagLst>
</file>

<file path=ppt/tags/tag410.xml><?xml version="1.0" encoding="utf-8"?>
<p:tagLst xmlns:a="http://schemas.openxmlformats.org/drawingml/2006/main" xmlns:r="http://schemas.openxmlformats.org/officeDocument/2006/relationships" xmlns:p="http://schemas.openxmlformats.org/presentationml/2006/main">
  <p:tag name="NUM" val="5"/>
</p:tagLst>
</file>

<file path=ppt/tags/tag411.xml><?xml version="1.0" encoding="utf-8"?>
<p:tagLst xmlns:a="http://schemas.openxmlformats.org/drawingml/2006/main" xmlns:r="http://schemas.openxmlformats.org/officeDocument/2006/relationships" xmlns:p="http://schemas.openxmlformats.org/presentationml/2006/main">
  <p:tag name="NUM" val="6"/>
</p:tagLst>
</file>

<file path=ppt/tags/tag412.xml><?xml version="1.0" encoding="utf-8"?>
<p:tagLst xmlns:a="http://schemas.openxmlformats.org/drawingml/2006/main" xmlns:r="http://schemas.openxmlformats.org/officeDocument/2006/relationships" xmlns:p="http://schemas.openxmlformats.org/presentationml/2006/main">
  <p:tag name="NUM" val="7"/>
</p:tagLst>
</file>

<file path=ppt/tags/tag413.xml><?xml version="1.0" encoding="utf-8"?>
<p:tagLst xmlns:a="http://schemas.openxmlformats.org/drawingml/2006/main" xmlns:r="http://schemas.openxmlformats.org/officeDocument/2006/relationships" xmlns:p="http://schemas.openxmlformats.org/presentationml/2006/main">
  <p:tag name="NUM" val="1"/>
</p:tagLst>
</file>

<file path=ppt/tags/tag414.xml><?xml version="1.0" encoding="utf-8"?>
<p:tagLst xmlns:a="http://schemas.openxmlformats.org/drawingml/2006/main" xmlns:r="http://schemas.openxmlformats.org/officeDocument/2006/relationships" xmlns:p="http://schemas.openxmlformats.org/presentationml/2006/main">
  <p:tag name="NUM" val="2"/>
</p:tagLst>
</file>

<file path=ppt/tags/tag415.xml><?xml version="1.0" encoding="utf-8"?>
<p:tagLst xmlns:a="http://schemas.openxmlformats.org/drawingml/2006/main" xmlns:r="http://schemas.openxmlformats.org/officeDocument/2006/relationships" xmlns:p="http://schemas.openxmlformats.org/presentationml/2006/main">
  <p:tag name="NUM" val="3"/>
</p:tagLst>
</file>

<file path=ppt/tags/tag416.xml><?xml version="1.0" encoding="utf-8"?>
<p:tagLst xmlns:a="http://schemas.openxmlformats.org/drawingml/2006/main" xmlns:r="http://schemas.openxmlformats.org/officeDocument/2006/relationships" xmlns:p="http://schemas.openxmlformats.org/presentationml/2006/main">
  <p:tag name="NUM" val="4"/>
</p:tagLst>
</file>

<file path=ppt/tags/tag417.xml><?xml version="1.0" encoding="utf-8"?>
<p:tagLst xmlns:a="http://schemas.openxmlformats.org/drawingml/2006/main" xmlns:r="http://schemas.openxmlformats.org/officeDocument/2006/relationships" xmlns:p="http://schemas.openxmlformats.org/presentationml/2006/main">
  <p:tag name="NUM" val="5"/>
</p:tagLst>
</file>

<file path=ppt/tags/tag418.xml><?xml version="1.0" encoding="utf-8"?>
<p:tagLst xmlns:a="http://schemas.openxmlformats.org/drawingml/2006/main" xmlns:r="http://schemas.openxmlformats.org/officeDocument/2006/relationships" xmlns:p="http://schemas.openxmlformats.org/presentationml/2006/main">
  <p:tag name="NUM" val="6"/>
</p:tagLst>
</file>

<file path=ppt/tags/tag419.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14"/>
</p:tagLst>
</file>

<file path=ppt/tags/tag420.xml><?xml version="1.0" encoding="utf-8"?>
<p:tagLst xmlns:a="http://schemas.openxmlformats.org/drawingml/2006/main" xmlns:r="http://schemas.openxmlformats.org/officeDocument/2006/relationships" xmlns:p="http://schemas.openxmlformats.org/presentationml/2006/main">
  <p:tag name="NUM" val="2"/>
</p:tagLst>
</file>

<file path=ppt/tags/tag421.xml><?xml version="1.0" encoding="utf-8"?>
<p:tagLst xmlns:a="http://schemas.openxmlformats.org/drawingml/2006/main" xmlns:r="http://schemas.openxmlformats.org/officeDocument/2006/relationships" xmlns:p="http://schemas.openxmlformats.org/presentationml/2006/main">
  <p:tag name="NUM" val="3"/>
</p:tagLst>
</file>

<file path=ppt/tags/tag422.xml><?xml version="1.0" encoding="utf-8"?>
<p:tagLst xmlns:a="http://schemas.openxmlformats.org/drawingml/2006/main" xmlns:r="http://schemas.openxmlformats.org/officeDocument/2006/relationships" xmlns:p="http://schemas.openxmlformats.org/presentationml/2006/main">
  <p:tag name="NUM" val="4"/>
</p:tagLst>
</file>

<file path=ppt/tags/tag423.xml><?xml version="1.0" encoding="utf-8"?>
<p:tagLst xmlns:a="http://schemas.openxmlformats.org/drawingml/2006/main" xmlns:r="http://schemas.openxmlformats.org/officeDocument/2006/relationships" xmlns:p="http://schemas.openxmlformats.org/presentationml/2006/main">
  <p:tag name="NUM" val="1"/>
</p:tagLst>
</file>

<file path=ppt/tags/tag424.xml><?xml version="1.0" encoding="utf-8"?>
<p:tagLst xmlns:a="http://schemas.openxmlformats.org/drawingml/2006/main" xmlns:r="http://schemas.openxmlformats.org/officeDocument/2006/relationships" xmlns:p="http://schemas.openxmlformats.org/presentationml/2006/main">
  <p:tag name="NUM" val="2"/>
</p:tagLst>
</file>

<file path=ppt/tags/tag425.xml><?xml version="1.0" encoding="utf-8"?>
<p:tagLst xmlns:a="http://schemas.openxmlformats.org/drawingml/2006/main" xmlns:r="http://schemas.openxmlformats.org/officeDocument/2006/relationships" xmlns:p="http://schemas.openxmlformats.org/presentationml/2006/main">
  <p:tag name="NUM" val="3"/>
</p:tagLst>
</file>

<file path=ppt/tags/tag426.xml><?xml version="1.0" encoding="utf-8"?>
<p:tagLst xmlns:a="http://schemas.openxmlformats.org/drawingml/2006/main" xmlns:r="http://schemas.openxmlformats.org/officeDocument/2006/relationships" xmlns:p="http://schemas.openxmlformats.org/presentationml/2006/main">
  <p:tag name="NUM" val="4"/>
</p:tagLst>
</file>

<file path=ppt/tags/tag427.xml><?xml version="1.0" encoding="utf-8"?>
<p:tagLst xmlns:a="http://schemas.openxmlformats.org/drawingml/2006/main" xmlns:r="http://schemas.openxmlformats.org/officeDocument/2006/relationships" xmlns:p="http://schemas.openxmlformats.org/presentationml/2006/main">
  <p:tag name="NUM" val="1"/>
</p:tagLst>
</file>

<file path=ppt/tags/tag428.xml><?xml version="1.0" encoding="utf-8"?>
<p:tagLst xmlns:a="http://schemas.openxmlformats.org/drawingml/2006/main" xmlns:r="http://schemas.openxmlformats.org/officeDocument/2006/relationships" xmlns:p="http://schemas.openxmlformats.org/presentationml/2006/main">
  <p:tag name="NUM" val="2"/>
</p:tagLst>
</file>

<file path=ppt/tags/tag429.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15"/>
</p:tagLst>
</file>

<file path=ppt/tags/tag430.xml><?xml version="1.0" encoding="utf-8"?>
<p:tagLst xmlns:a="http://schemas.openxmlformats.org/drawingml/2006/main" xmlns:r="http://schemas.openxmlformats.org/officeDocument/2006/relationships" xmlns:p="http://schemas.openxmlformats.org/presentationml/2006/main">
  <p:tag name="NUM" val="4"/>
</p:tagLst>
</file>

<file path=ppt/tags/tag431.xml><?xml version="1.0" encoding="utf-8"?>
<p:tagLst xmlns:a="http://schemas.openxmlformats.org/drawingml/2006/main" xmlns:r="http://schemas.openxmlformats.org/officeDocument/2006/relationships" xmlns:p="http://schemas.openxmlformats.org/presentationml/2006/main">
  <p:tag name="NUM" val="5"/>
</p:tagLst>
</file>

<file path=ppt/tags/tag432.xml><?xml version="1.0" encoding="utf-8"?>
<p:tagLst xmlns:a="http://schemas.openxmlformats.org/drawingml/2006/main" xmlns:r="http://schemas.openxmlformats.org/officeDocument/2006/relationships" xmlns:p="http://schemas.openxmlformats.org/presentationml/2006/main">
  <p:tag name="NUM" val="6"/>
</p:tagLst>
</file>

<file path=ppt/tags/tag433.xml><?xml version="1.0" encoding="utf-8"?>
<p:tagLst xmlns:a="http://schemas.openxmlformats.org/drawingml/2006/main" xmlns:r="http://schemas.openxmlformats.org/officeDocument/2006/relationships" xmlns:p="http://schemas.openxmlformats.org/presentationml/2006/main">
  <p:tag name="NUM" val="7"/>
</p:tagLst>
</file>

<file path=ppt/tags/tag434.xml><?xml version="1.0" encoding="utf-8"?>
<p:tagLst xmlns:a="http://schemas.openxmlformats.org/drawingml/2006/main" xmlns:r="http://schemas.openxmlformats.org/officeDocument/2006/relationships" xmlns:p="http://schemas.openxmlformats.org/presentationml/2006/main">
  <p:tag name="NUM" val="8"/>
</p:tagLst>
</file>

<file path=ppt/tags/tag435.xml><?xml version="1.0" encoding="utf-8"?>
<p:tagLst xmlns:a="http://schemas.openxmlformats.org/drawingml/2006/main" xmlns:r="http://schemas.openxmlformats.org/officeDocument/2006/relationships" xmlns:p="http://schemas.openxmlformats.org/presentationml/2006/main">
  <p:tag name="NUM" val="1"/>
</p:tagLst>
</file>

<file path=ppt/tags/tag436.xml><?xml version="1.0" encoding="utf-8"?>
<p:tagLst xmlns:a="http://schemas.openxmlformats.org/drawingml/2006/main" xmlns:r="http://schemas.openxmlformats.org/officeDocument/2006/relationships" xmlns:p="http://schemas.openxmlformats.org/presentationml/2006/main">
  <p:tag name="NUM" val="2"/>
</p:tagLst>
</file>

<file path=ppt/tags/tag437.xml><?xml version="1.0" encoding="utf-8"?>
<p:tagLst xmlns:a="http://schemas.openxmlformats.org/drawingml/2006/main" xmlns:r="http://schemas.openxmlformats.org/officeDocument/2006/relationships" xmlns:p="http://schemas.openxmlformats.org/presentationml/2006/main">
  <p:tag name="NUM" val="3"/>
</p:tagLst>
</file>

<file path=ppt/tags/tag438.xml><?xml version="1.0" encoding="utf-8"?>
<p:tagLst xmlns:a="http://schemas.openxmlformats.org/drawingml/2006/main" xmlns:r="http://schemas.openxmlformats.org/officeDocument/2006/relationships" xmlns:p="http://schemas.openxmlformats.org/presentationml/2006/main">
  <p:tag name="NUM" val="4"/>
</p:tagLst>
</file>

<file path=ppt/tags/tag439.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16"/>
</p:tagLst>
</file>

<file path=ppt/tags/tag440.xml><?xml version="1.0" encoding="utf-8"?>
<p:tagLst xmlns:a="http://schemas.openxmlformats.org/drawingml/2006/main" xmlns:r="http://schemas.openxmlformats.org/officeDocument/2006/relationships" xmlns:p="http://schemas.openxmlformats.org/presentationml/2006/main">
  <p:tag name="NUM" val="1"/>
</p:tagLst>
</file>

<file path=ppt/tags/tag441.xml><?xml version="1.0" encoding="utf-8"?>
<p:tagLst xmlns:a="http://schemas.openxmlformats.org/drawingml/2006/main" xmlns:r="http://schemas.openxmlformats.org/officeDocument/2006/relationships" xmlns:p="http://schemas.openxmlformats.org/presentationml/2006/main">
  <p:tag name="NUM" val="2"/>
</p:tagLst>
</file>

<file path=ppt/tags/tag442.xml><?xml version="1.0" encoding="utf-8"?>
<p:tagLst xmlns:a="http://schemas.openxmlformats.org/drawingml/2006/main" xmlns:r="http://schemas.openxmlformats.org/officeDocument/2006/relationships" xmlns:p="http://schemas.openxmlformats.org/presentationml/2006/main">
  <p:tag name="NUM" val="3"/>
</p:tagLst>
</file>

<file path=ppt/tags/tag443.xml><?xml version="1.0" encoding="utf-8"?>
<p:tagLst xmlns:a="http://schemas.openxmlformats.org/drawingml/2006/main" xmlns:r="http://schemas.openxmlformats.org/officeDocument/2006/relationships" xmlns:p="http://schemas.openxmlformats.org/presentationml/2006/main">
  <p:tag name="NUM" val="4"/>
</p:tagLst>
</file>

<file path=ppt/tags/tag444.xml><?xml version="1.0" encoding="utf-8"?>
<p:tagLst xmlns:a="http://schemas.openxmlformats.org/drawingml/2006/main" xmlns:r="http://schemas.openxmlformats.org/officeDocument/2006/relationships" xmlns:p="http://schemas.openxmlformats.org/presentationml/2006/main">
  <p:tag name="NUM" val="5"/>
</p:tagLst>
</file>

<file path=ppt/tags/tag445.xml><?xml version="1.0" encoding="utf-8"?>
<p:tagLst xmlns:a="http://schemas.openxmlformats.org/drawingml/2006/main" xmlns:r="http://schemas.openxmlformats.org/officeDocument/2006/relationships" xmlns:p="http://schemas.openxmlformats.org/presentationml/2006/main">
  <p:tag name="NUM" val="6"/>
</p:tagLst>
</file>

<file path=ppt/tags/tag446.xml><?xml version="1.0" encoding="utf-8"?>
<p:tagLst xmlns:a="http://schemas.openxmlformats.org/drawingml/2006/main" xmlns:r="http://schemas.openxmlformats.org/officeDocument/2006/relationships" xmlns:p="http://schemas.openxmlformats.org/presentationml/2006/main">
  <p:tag name="NUM" val="7"/>
</p:tagLst>
</file>

<file path=ppt/tags/tag447.xml><?xml version="1.0" encoding="utf-8"?>
<p:tagLst xmlns:a="http://schemas.openxmlformats.org/drawingml/2006/main" xmlns:r="http://schemas.openxmlformats.org/officeDocument/2006/relationships" xmlns:p="http://schemas.openxmlformats.org/presentationml/2006/main">
  <p:tag name="NUM" val="8"/>
</p:tagLst>
</file>

<file path=ppt/tags/tag448.xml><?xml version="1.0" encoding="utf-8"?>
<p:tagLst xmlns:a="http://schemas.openxmlformats.org/drawingml/2006/main" xmlns:r="http://schemas.openxmlformats.org/officeDocument/2006/relationships" xmlns:p="http://schemas.openxmlformats.org/presentationml/2006/main">
  <p:tag name="NUM" val="9"/>
</p:tagLst>
</file>

<file path=ppt/tags/tag449.xml><?xml version="1.0" encoding="utf-8"?>
<p:tagLst xmlns:a="http://schemas.openxmlformats.org/drawingml/2006/main" xmlns:r="http://schemas.openxmlformats.org/officeDocument/2006/relationships" xmlns:p="http://schemas.openxmlformats.org/presentationml/2006/main">
  <p:tag name="NUM" val="10"/>
</p:tagLst>
</file>

<file path=ppt/tags/tag45.xml><?xml version="1.0" encoding="utf-8"?>
<p:tagLst xmlns:a="http://schemas.openxmlformats.org/drawingml/2006/main" xmlns:r="http://schemas.openxmlformats.org/officeDocument/2006/relationships" xmlns:p="http://schemas.openxmlformats.org/presentationml/2006/main">
  <p:tag name="NUM" val="17"/>
</p:tagLst>
</file>

<file path=ppt/tags/tag450.xml><?xml version="1.0" encoding="utf-8"?>
<p:tagLst xmlns:a="http://schemas.openxmlformats.org/drawingml/2006/main" xmlns:r="http://schemas.openxmlformats.org/officeDocument/2006/relationships" xmlns:p="http://schemas.openxmlformats.org/presentationml/2006/main">
  <p:tag name="NUM" val="11"/>
</p:tagLst>
</file>

<file path=ppt/tags/tag451.xml><?xml version="1.0" encoding="utf-8"?>
<p:tagLst xmlns:a="http://schemas.openxmlformats.org/drawingml/2006/main" xmlns:r="http://schemas.openxmlformats.org/officeDocument/2006/relationships" xmlns:p="http://schemas.openxmlformats.org/presentationml/2006/main">
  <p:tag name="NUM" val="12"/>
</p:tagLst>
</file>

<file path=ppt/tags/tag452.xml><?xml version="1.0" encoding="utf-8"?>
<p:tagLst xmlns:a="http://schemas.openxmlformats.org/drawingml/2006/main" xmlns:r="http://schemas.openxmlformats.org/officeDocument/2006/relationships" xmlns:p="http://schemas.openxmlformats.org/presentationml/2006/main">
  <p:tag name="NUM" val="13"/>
</p:tagLst>
</file>

<file path=ppt/tags/tag453.xml><?xml version="1.0" encoding="utf-8"?>
<p:tagLst xmlns:a="http://schemas.openxmlformats.org/drawingml/2006/main" xmlns:r="http://schemas.openxmlformats.org/officeDocument/2006/relationships" xmlns:p="http://schemas.openxmlformats.org/presentationml/2006/main">
  <p:tag name="NUM" val="14"/>
</p:tagLst>
</file>

<file path=ppt/tags/tag454.xml><?xml version="1.0" encoding="utf-8"?>
<p:tagLst xmlns:a="http://schemas.openxmlformats.org/drawingml/2006/main" xmlns:r="http://schemas.openxmlformats.org/officeDocument/2006/relationships" xmlns:p="http://schemas.openxmlformats.org/presentationml/2006/main">
  <p:tag name="NUM" val="15"/>
</p:tagLst>
</file>

<file path=ppt/tags/tag455.xml><?xml version="1.0" encoding="utf-8"?>
<p:tagLst xmlns:a="http://schemas.openxmlformats.org/drawingml/2006/main" xmlns:r="http://schemas.openxmlformats.org/officeDocument/2006/relationships" xmlns:p="http://schemas.openxmlformats.org/presentationml/2006/main">
  <p:tag name="NUM" val="16"/>
</p:tagLst>
</file>

<file path=ppt/tags/tag456.xml><?xml version="1.0" encoding="utf-8"?>
<p:tagLst xmlns:a="http://schemas.openxmlformats.org/drawingml/2006/main" xmlns:r="http://schemas.openxmlformats.org/officeDocument/2006/relationships" xmlns:p="http://schemas.openxmlformats.org/presentationml/2006/main">
  <p:tag name="NUM" val="17"/>
</p:tagLst>
</file>

<file path=ppt/tags/tag457.xml><?xml version="1.0" encoding="utf-8"?>
<p:tagLst xmlns:a="http://schemas.openxmlformats.org/drawingml/2006/main" xmlns:r="http://schemas.openxmlformats.org/officeDocument/2006/relationships" xmlns:p="http://schemas.openxmlformats.org/presentationml/2006/main">
  <p:tag name="NUM" val="18"/>
</p:tagLst>
</file>

<file path=ppt/tags/tag458.xml><?xml version="1.0" encoding="utf-8"?>
<p:tagLst xmlns:a="http://schemas.openxmlformats.org/drawingml/2006/main" xmlns:r="http://schemas.openxmlformats.org/officeDocument/2006/relationships" xmlns:p="http://schemas.openxmlformats.org/presentationml/2006/main">
  <p:tag name="NUM" val="19"/>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5"/>
</p:tagLst>
</file>

<file path=ppt/tags/tag88.xml><?xml version="1.0" encoding="utf-8"?>
<p:tagLst xmlns:a="http://schemas.openxmlformats.org/drawingml/2006/main" xmlns:r="http://schemas.openxmlformats.org/officeDocument/2006/relationships" xmlns:p="http://schemas.openxmlformats.org/presentationml/2006/main">
  <p:tag name="NUM" val="6"/>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6"/>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alu-compétence</Template>
  <TotalTime>9282</TotalTime>
  <Words>14659</Words>
  <Application>Microsoft Office PowerPoint</Application>
  <PresentationFormat>Grand écran</PresentationFormat>
  <Paragraphs>1360</Paragraphs>
  <Slides>94</Slides>
  <Notes>15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94</vt:i4>
      </vt:variant>
    </vt:vector>
  </HeadingPairs>
  <TitlesOfParts>
    <vt:vector size="101" baseType="lpstr">
      <vt:lpstr>Arial</vt:lpstr>
      <vt:lpstr>Calibri</vt:lpstr>
      <vt:lpstr>Cambria Math</vt:lpstr>
      <vt:lpstr>Symbol</vt:lpstr>
      <vt:lpstr>Univers Condensed</vt:lpstr>
      <vt:lpstr>Univers Condensed Light</vt:lpstr>
      <vt:lpstr>Thème Office</vt:lpstr>
      <vt:lpstr>Conception d’une passerelle multifonction en aluminium</vt:lpstr>
      <vt:lpstr>Note</vt:lpstr>
      <vt:lpstr>Avis</vt:lpstr>
      <vt:lpstr>Note à l’intention du formateur</vt:lpstr>
      <vt:lpstr>Table des matières</vt:lpstr>
      <vt:lpstr>Introduction et mise en contexte</vt:lpstr>
      <vt:lpstr>Introduction</vt:lpstr>
      <vt:lpstr>Méthodologie de conception</vt:lpstr>
      <vt:lpstr>Étapes d’une conception</vt:lpstr>
      <vt:lpstr>Critères de conception</vt:lpstr>
      <vt:lpstr>Mise en contexte</vt:lpstr>
      <vt:lpstr>Mise en contexte</vt:lpstr>
      <vt:lpstr>Étape 1. Critères de conception</vt:lpstr>
      <vt:lpstr>Étape 1. Critères de conception</vt:lpstr>
      <vt:lpstr>Étape 1. Critères de conception</vt:lpstr>
      <vt:lpstr>Dimensions préliminaires, calculs des charges et modélisation</vt:lpstr>
      <vt:lpstr>Mise en contexte</vt:lpstr>
      <vt:lpstr>Étape 2. Dimensions préliminaires</vt:lpstr>
      <vt:lpstr>Étape 2. Dimensions préliminaires</vt:lpstr>
      <vt:lpstr>Étape 2. Dimensions préliminaires</vt:lpstr>
      <vt:lpstr>Étape 2. Calcul des charges</vt:lpstr>
      <vt:lpstr>Étape 2. Calcul des charges</vt:lpstr>
      <vt:lpstr>Étape 2. Calcul des charges</vt:lpstr>
      <vt:lpstr>Étape 2. Calcul des charges</vt:lpstr>
      <vt:lpstr>Étape 2. Calcul des charges</vt:lpstr>
      <vt:lpstr>Étape 2. Calcul des charges</vt:lpstr>
      <vt:lpstr>Étape 2. Calcul des charges</vt:lpstr>
      <vt:lpstr>Étape 2. Calcul des charges</vt:lpstr>
      <vt:lpstr>Étape 2. Calcul des charges</vt:lpstr>
      <vt:lpstr>Étape 2. Calcul des charges</vt:lpstr>
      <vt:lpstr>Étape 2. Combinaisons de charges</vt:lpstr>
      <vt:lpstr>Étape 2. Modélisations</vt:lpstr>
      <vt:lpstr>Étape 2. Modélisations</vt:lpstr>
      <vt:lpstr>Vérification des flèches et vibrations</vt:lpstr>
      <vt:lpstr>Mise en contexte</vt:lpstr>
      <vt:lpstr>Étape 3. Flèches et vibrations</vt:lpstr>
      <vt:lpstr>Étape 3. Flèches et vibrations</vt:lpstr>
      <vt:lpstr>Étape 3. Flèches et vibrations</vt:lpstr>
      <vt:lpstr>Étape 3. Flèches et vibrations</vt:lpstr>
      <vt:lpstr>Étape 3. Flèches et vibrations</vt:lpstr>
      <vt:lpstr>Étape 3. Flèches et vibrations</vt:lpstr>
      <vt:lpstr>Étape 3. Flèches et vibrations</vt:lpstr>
      <vt:lpstr>Étape 3. Flèches et vibrations</vt:lpstr>
      <vt:lpstr>Calcul de la longueur effective de la corde supérieure</vt:lpstr>
      <vt:lpstr>Mise en contexte</vt:lpstr>
      <vt:lpstr>Étape 3. Calcul de la longueur effective de la corde supérieure </vt:lpstr>
      <vt:lpstr>Étape 3. Calcul de la longueur effective de la corde supérieure </vt:lpstr>
      <vt:lpstr>Vérification de la résistance des membrures</vt:lpstr>
      <vt:lpstr>Mise en contexte</vt:lpstr>
      <vt:lpstr>Procédure pour le calcul des pièces comprimées</vt:lpstr>
      <vt:lpstr>Étape 3. Résistance en compression de la corde supérieure</vt:lpstr>
      <vt:lpstr>Étape 3. Résistance en compression de la corde supérieure</vt:lpstr>
      <vt:lpstr>Étape 3. Résistance en compression de la corde supérieure</vt:lpstr>
      <vt:lpstr>Étape 3. Résistance en compression de la corde supérieure</vt:lpstr>
      <vt:lpstr>Étape 3. Résistance en compression de la corde supérieure</vt:lpstr>
      <vt:lpstr>Étape 3. Résistance en compression de la corde supérieure</vt:lpstr>
      <vt:lpstr>Étape 3. Résistance en compression de la corde supérieure</vt:lpstr>
      <vt:lpstr>Étape 3. Résistance en compression de la corde supérieure</vt:lpstr>
      <vt:lpstr>Étape 3. Résistance en compression de la corde supérieure</vt:lpstr>
      <vt:lpstr>Étape 3. Résistance en compression de la corde supérieure</vt:lpstr>
      <vt:lpstr>Étape 3. Résistance en traction de la corde inférieure</vt:lpstr>
      <vt:lpstr>Étape 3. Résistance en traction de la corde inférieure</vt:lpstr>
      <vt:lpstr>Étape 3. Résistance en traction de la corde inférieure</vt:lpstr>
      <vt:lpstr>Étape 3. Résistance des diagonales</vt:lpstr>
      <vt:lpstr>Étape 3. Résistance des diagonales</vt:lpstr>
      <vt:lpstr>Étape 3. Résistance des diagonales</vt:lpstr>
      <vt:lpstr>Étape 3. Résistance des diagonales</vt:lpstr>
      <vt:lpstr>Étape 3. Résistance des diagonales</vt:lpstr>
      <vt:lpstr>Étape 3. Résistance des diagonales</vt:lpstr>
      <vt:lpstr>Étape 3. Résistance des diagonales</vt:lpstr>
      <vt:lpstr>Étape 3. Résistance des diagonales</vt:lpstr>
      <vt:lpstr>Étape 3. Résistance des longerons</vt:lpstr>
      <vt:lpstr>Étape 3. Résistance des longerons</vt:lpstr>
      <vt:lpstr>Étape 3. Résistance des longerons</vt:lpstr>
      <vt:lpstr>Étape 3. Résistance des longerons</vt:lpstr>
      <vt:lpstr>Étape 3. Résistance des longerons</vt:lpstr>
      <vt:lpstr>Étape 3. Résistance des longerons</vt:lpstr>
      <vt:lpstr>Étape 3. Résistance des longerons</vt:lpstr>
      <vt:lpstr>Étape 3. Résistance des longerons</vt:lpstr>
      <vt:lpstr>Étape 3. Résistance des longerons</vt:lpstr>
      <vt:lpstr>Étape 3. Résistance des entretoises</vt:lpstr>
      <vt:lpstr>Étape 3. Résistance des entretoises</vt:lpstr>
      <vt:lpstr>Étape 3. Résistance des entretoises</vt:lpstr>
      <vt:lpstr>Étape 3. Résistance des entretoises</vt:lpstr>
      <vt:lpstr>Étape 3. Résistance des entretoises</vt:lpstr>
      <vt:lpstr>Étape 3. Résistance des entretoises</vt:lpstr>
      <vt:lpstr>Conclusions</vt:lpstr>
      <vt:lpstr>Conclusion. Dimensions finales</vt:lpstr>
      <vt:lpstr>Conclusion. Efforts dans la structure</vt:lpstr>
      <vt:lpstr>Conclusion. Vibrations</vt:lpstr>
      <vt:lpstr>Conclusion. Autres vérifications</vt:lpstr>
      <vt:lpstr>Conclusion</vt:lpstr>
      <vt:lpstr>Réalisation</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INALCO 2023</cp:lastModifiedBy>
  <cp:revision>190</cp:revision>
  <dcterms:created xsi:type="dcterms:W3CDTF">2021-07-15T17:10:38Z</dcterms:created>
  <dcterms:modified xsi:type="dcterms:W3CDTF">2024-07-19T22:54:40Z</dcterms:modified>
</cp:coreProperties>
</file>