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31"/>
  </p:notesMasterIdLst>
  <p:sldIdLst>
    <p:sldId id="1632" r:id="rId2"/>
    <p:sldId id="1759" r:id="rId3"/>
    <p:sldId id="1633" r:id="rId4"/>
    <p:sldId id="1634" r:id="rId5"/>
    <p:sldId id="1288" r:id="rId6"/>
    <p:sldId id="1635" r:id="rId7"/>
    <p:sldId id="1637" r:id="rId8"/>
    <p:sldId id="1636" r:id="rId9"/>
    <p:sldId id="1639" r:id="rId10"/>
    <p:sldId id="1638" r:id="rId11"/>
    <p:sldId id="1641" r:id="rId12"/>
    <p:sldId id="1640" r:id="rId13"/>
    <p:sldId id="1643" r:id="rId14"/>
    <p:sldId id="1642" r:id="rId15"/>
    <p:sldId id="1644" r:id="rId16"/>
    <p:sldId id="1646" r:id="rId17"/>
    <p:sldId id="1647" r:id="rId18"/>
    <p:sldId id="1645" r:id="rId19"/>
    <p:sldId id="1648" r:id="rId20"/>
    <p:sldId id="1650" r:id="rId21"/>
    <p:sldId id="1649" r:id="rId22"/>
    <p:sldId id="1651" r:id="rId23"/>
    <p:sldId id="1653" r:id="rId24"/>
    <p:sldId id="1652" r:id="rId25"/>
    <p:sldId id="1654" r:id="rId26"/>
    <p:sldId id="1656" r:id="rId27"/>
    <p:sldId id="1655" r:id="rId28"/>
    <p:sldId id="1657" r:id="rId29"/>
    <p:sldId id="1659" r:id="rId30"/>
    <p:sldId id="1658" r:id="rId31"/>
    <p:sldId id="1660" r:id="rId32"/>
    <p:sldId id="1662" r:id="rId33"/>
    <p:sldId id="1663" r:id="rId34"/>
    <p:sldId id="1661" r:id="rId35"/>
    <p:sldId id="1664" r:id="rId36"/>
    <p:sldId id="1666" r:id="rId37"/>
    <p:sldId id="1665" r:id="rId38"/>
    <p:sldId id="1667" r:id="rId39"/>
    <p:sldId id="1669" r:id="rId40"/>
    <p:sldId id="1668" r:id="rId41"/>
    <p:sldId id="1670" r:id="rId42"/>
    <p:sldId id="1671" r:id="rId43"/>
    <p:sldId id="1673" r:id="rId44"/>
    <p:sldId id="1672" r:id="rId45"/>
    <p:sldId id="1674" r:id="rId46"/>
    <p:sldId id="1675" r:id="rId47"/>
    <p:sldId id="1676" r:id="rId48"/>
    <p:sldId id="1677" r:id="rId49"/>
    <p:sldId id="1678" r:id="rId50"/>
    <p:sldId id="1679" r:id="rId51"/>
    <p:sldId id="1680" r:id="rId52"/>
    <p:sldId id="1681" r:id="rId53"/>
    <p:sldId id="1682" r:id="rId54"/>
    <p:sldId id="1684" r:id="rId55"/>
    <p:sldId id="1683" r:id="rId56"/>
    <p:sldId id="1685" r:id="rId57"/>
    <p:sldId id="1687" r:id="rId58"/>
    <p:sldId id="1688" r:id="rId59"/>
    <p:sldId id="1686" r:id="rId60"/>
    <p:sldId id="1690" r:id="rId61"/>
    <p:sldId id="1689" r:id="rId62"/>
    <p:sldId id="1691" r:id="rId63"/>
    <p:sldId id="1693" r:id="rId64"/>
    <p:sldId id="1692" r:id="rId65"/>
    <p:sldId id="1695" r:id="rId66"/>
    <p:sldId id="1694" r:id="rId67"/>
    <p:sldId id="1696" r:id="rId68"/>
    <p:sldId id="1697" r:id="rId69"/>
    <p:sldId id="1698" r:id="rId70"/>
    <p:sldId id="1699" r:id="rId71"/>
    <p:sldId id="1700" r:id="rId72"/>
    <p:sldId id="1701" r:id="rId73"/>
    <p:sldId id="1702" r:id="rId74"/>
    <p:sldId id="1704" r:id="rId75"/>
    <p:sldId id="1705" r:id="rId76"/>
    <p:sldId id="1703" r:id="rId77"/>
    <p:sldId id="1707" r:id="rId78"/>
    <p:sldId id="1706" r:id="rId79"/>
    <p:sldId id="1708" r:id="rId80"/>
    <p:sldId id="1710" r:id="rId81"/>
    <p:sldId id="1709" r:id="rId82"/>
    <p:sldId id="1711" r:id="rId83"/>
    <p:sldId id="1712" r:id="rId84"/>
    <p:sldId id="1713" r:id="rId85"/>
    <p:sldId id="1715" r:id="rId86"/>
    <p:sldId id="1714" r:id="rId87"/>
    <p:sldId id="1717" r:id="rId88"/>
    <p:sldId id="1716" r:id="rId89"/>
    <p:sldId id="1718" r:id="rId90"/>
    <p:sldId id="1720" r:id="rId91"/>
    <p:sldId id="1721" r:id="rId92"/>
    <p:sldId id="1719" r:id="rId93"/>
    <p:sldId id="1722" r:id="rId94"/>
    <p:sldId id="1724" r:id="rId95"/>
    <p:sldId id="1725" r:id="rId96"/>
    <p:sldId id="1723" r:id="rId97"/>
    <p:sldId id="1729" r:id="rId98"/>
    <p:sldId id="1730" r:id="rId99"/>
    <p:sldId id="1728" r:id="rId100"/>
    <p:sldId id="1727" r:id="rId101"/>
    <p:sldId id="1758" r:id="rId102"/>
    <p:sldId id="1732" r:id="rId103"/>
    <p:sldId id="1731" r:id="rId104"/>
    <p:sldId id="1755" r:id="rId105"/>
    <p:sldId id="1756" r:id="rId106"/>
    <p:sldId id="1733" r:id="rId107"/>
    <p:sldId id="1736" r:id="rId108"/>
    <p:sldId id="1737" r:id="rId109"/>
    <p:sldId id="1738" r:id="rId110"/>
    <p:sldId id="1739" r:id="rId111"/>
    <p:sldId id="1740" r:id="rId112"/>
    <p:sldId id="1741" r:id="rId113"/>
    <p:sldId id="1742" r:id="rId114"/>
    <p:sldId id="1743" r:id="rId115"/>
    <p:sldId id="1744" r:id="rId116"/>
    <p:sldId id="1735" r:id="rId117"/>
    <p:sldId id="1734" r:id="rId118"/>
    <p:sldId id="1757" r:id="rId119"/>
    <p:sldId id="1746" r:id="rId120"/>
    <p:sldId id="1745" r:id="rId121"/>
    <p:sldId id="1747" r:id="rId122"/>
    <p:sldId id="1749" r:id="rId123"/>
    <p:sldId id="1748" r:id="rId124"/>
    <p:sldId id="1750" r:id="rId125"/>
    <p:sldId id="1752" r:id="rId126"/>
    <p:sldId id="1751" r:id="rId127"/>
    <p:sldId id="1753" r:id="rId128"/>
    <p:sldId id="1754" r:id="rId129"/>
    <p:sldId id="256" r:id="rId1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2"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3</a:t>
            </a:fld>
            <a:endParaRPr lang="fr-FR"/>
          </a:p>
        </p:txBody>
      </p:sp>
    </p:spTree>
    <p:extLst>
      <p:ext uri="{BB962C8B-B14F-4D97-AF65-F5344CB8AC3E}">
        <p14:creationId xmlns:p14="http://schemas.microsoft.com/office/powerpoint/2010/main" val="271351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a:t>
            </a:fld>
            <a:endParaRPr lang="fr-CA" altLang="fr-FR" sz="1200"/>
          </a:p>
        </p:txBody>
      </p:sp>
    </p:spTree>
    <p:extLst>
      <p:ext uri="{BB962C8B-B14F-4D97-AF65-F5344CB8AC3E}">
        <p14:creationId xmlns:p14="http://schemas.microsoft.com/office/powerpoint/2010/main" val="3472296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259407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255750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22</a:t>
            </a:fld>
            <a:endParaRPr lang="fr-CA" altLang="fr-FR" sz="1200"/>
          </a:p>
        </p:txBody>
      </p:sp>
    </p:spTree>
    <p:extLst>
      <p:ext uri="{BB962C8B-B14F-4D97-AF65-F5344CB8AC3E}">
        <p14:creationId xmlns:p14="http://schemas.microsoft.com/office/powerpoint/2010/main" val="952066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24</a:t>
            </a:fld>
            <a:endParaRPr lang="fr-CA" altLang="fr-FR" sz="1200"/>
          </a:p>
        </p:txBody>
      </p:sp>
    </p:spTree>
    <p:extLst>
      <p:ext uri="{BB962C8B-B14F-4D97-AF65-F5344CB8AC3E}">
        <p14:creationId xmlns:p14="http://schemas.microsoft.com/office/powerpoint/2010/main" val="53228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354428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27</a:t>
            </a:fld>
            <a:endParaRPr lang="fr-CA" altLang="fr-FR" sz="1200"/>
          </a:p>
        </p:txBody>
      </p:sp>
    </p:spTree>
    <p:extLst>
      <p:ext uri="{BB962C8B-B14F-4D97-AF65-F5344CB8AC3E}">
        <p14:creationId xmlns:p14="http://schemas.microsoft.com/office/powerpoint/2010/main" val="3586372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28</a:t>
            </a:fld>
            <a:endParaRPr lang="fr-CA" altLang="fr-FR" sz="1200"/>
          </a:p>
        </p:txBody>
      </p:sp>
    </p:spTree>
    <p:extLst>
      <p:ext uri="{BB962C8B-B14F-4D97-AF65-F5344CB8AC3E}">
        <p14:creationId xmlns:p14="http://schemas.microsoft.com/office/powerpoint/2010/main" val="445709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30</a:t>
            </a:fld>
            <a:endParaRPr lang="fr-CA" altLang="fr-FR" sz="1200"/>
          </a:p>
        </p:txBody>
      </p:sp>
    </p:spTree>
    <p:extLst>
      <p:ext uri="{BB962C8B-B14F-4D97-AF65-F5344CB8AC3E}">
        <p14:creationId xmlns:p14="http://schemas.microsoft.com/office/powerpoint/2010/main" val="132159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31</a:t>
            </a:fld>
            <a:endParaRPr lang="fr-CA" altLang="fr-FR" sz="1200"/>
          </a:p>
        </p:txBody>
      </p:sp>
    </p:spTree>
    <p:extLst>
      <p:ext uri="{BB962C8B-B14F-4D97-AF65-F5344CB8AC3E}">
        <p14:creationId xmlns:p14="http://schemas.microsoft.com/office/powerpoint/2010/main" val="91902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a:t>
            </a:fld>
            <a:endParaRPr lang="fr-CA" altLang="fr-FR" sz="1200"/>
          </a:p>
        </p:txBody>
      </p:sp>
    </p:spTree>
    <p:extLst>
      <p:ext uri="{BB962C8B-B14F-4D97-AF65-F5344CB8AC3E}">
        <p14:creationId xmlns:p14="http://schemas.microsoft.com/office/powerpoint/2010/main" val="1647667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32</a:t>
            </a:fld>
            <a:endParaRPr lang="fr-FR"/>
          </a:p>
        </p:txBody>
      </p:sp>
    </p:spTree>
    <p:extLst>
      <p:ext uri="{BB962C8B-B14F-4D97-AF65-F5344CB8AC3E}">
        <p14:creationId xmlns:p14="http://schemas.microsoft.com/office/powerpoint/2010/main" val="222366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34</a:t>
            </a:fld>
            <a:endParaRPr lang="fr-CA" altLang="fr-FR" sz="1200"/>
          </a:p>
        </p:txBody>
      </p:sp>
    </p:spTree>
    <p:extLst>
      <p:ext uri="{BB962C8B-B14F-4D97-AF65-F5344CB8AC3E}">
        <p14:creationId xmlns:p14="http://schemas.microsoft.com/office/powerpoint/2010/main" val="1323323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2103848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2259162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38</a:t>
            </a:fld>
            <a:endParaRPr lang="fr-CA" altLang="fr-FR" sz="1200"/>
          </a:p>
        </p:txBody>
      </p:sp>
    </p:spTree>
    <p:extLst>
      <p:ext uri="{BB962C8B-B14F-4D97-AF65-F5344CB8AC3E}">
        <p14:creationId xmlns:p14="http://schemas.microsoft.com/office/powerpoint/2010/main" val="3722488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2199675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41</a:t>
            </a:fld>
            <a:endParaRPr lang="fr-CA" altLang="fr-FR" sz="1200"/>
          </a:p>
        </p:txBody>
      </p:sp>
    </p:spTree>
    <p:extLst>
      <p:ext uri="{BB962C8B-B14F-4D97-AF65-F5344CB8AC3E}">
        <p14:creationId xmlns:p14="http://schemas.microsoft.com/office/powerpoint/2010/main" val="4282198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3006025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44</a:t>
            </a:fld>
            <a:endParaRPr lang="fr-CA" altLang="fr-FR" sz="1200"/>
          </a:p>
        </p:txBody>
      </p:sp>
    </p:spTree>
    <p:extLst>
      <p:ext uri="{BB962C8B-B14F-4D97-AF65-F5344CB8AC3E}">
        <p14:creationId xmlns:p14="http://schemas.microsoft.com/office/powerpoint/2010/main" val="25290612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18024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a:t>
            </a:fld>
            <a:endParaRPr lang="fr-CA" altLang="fr-FR" sz="1200"/>
          </a:p>
        </p:txBody>
      </p:sp>
    </p:spTree>
    <p:extLst>
      <p:ext uri="{BB962C8B-B14F-4D97-AF65-F5344CB8AC3E}">
        <p14:creationId xmlns:p14="http://schemas.microsoft.com/office/powerpoint/2010/main" val="317445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387806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1581777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48</a:t>
            </a:fld>
            <a:endParaRPr lang="fr-CA" altLang="fr-FR" sz="1200"/>
          </a:p>
        </p:txBody>
      </p:sp>
    </p:spTree>
    <p:extLst>
      <p:ext uri="{BB962C8B-B14F-4D97-AF65-F5344CB8AC3E}">
        <p14:creationId xmlns:p14="http://schemas.microsoft.com/office/powerpoint/2010/main" val="3529997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49</a:t>
            </a:fld>
            <a:endParaRPr lang="fr-CA" altLang="fr-FR" sz="1200"/>
          </a:p>
        </p:txBody>
      </p:sp>
    </p:spTree>
    <p:extLst>
      <p:ext uri="{BB962C8B-B14F-4D97-AF65-F5344CB8AC3E}">
        <p14:creationId xmlns:p14="http://schemas.microsoft.com/office/powerpoint/2010/main" val="1688207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2634431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2838529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52</a:t>
            </a:fld>
            <a:endParaRPr lang="fr-CA" altLang="fr-FR" sz="1200"/>
          </a:p>
        </p:txBody>
      </p:sp>
    </p:spTree>
    <p:extLst>
      <p:ext uri="{BB962C8B-B14F-4D97-AF65-F5344CB8AC3E}">
        <p14:creationId xmlns:p14="http://schemas.microsoft.com/office/powerpoint/2010/main" val="2189365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12124357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55</a:t>
            </a:fld>
            <a:endParaRPr lang="fr-CA" altLang="fr-FR" sz="1200"/>
          </a:p>
        </p:txBody>
      </p:sp>
    </p:spTree>
    <p:extLst>
      <p:ext uri="{BB962C8B-B14F-4D97-AF65-F5344CB8AC3E}">
        <p14:creationId xmlns:p14="http://schemas.microsoft.com/office/powerpoint/2010/main" val="2301401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56</a:t>
            </a:fld>
            <a:endParaRPr lang="fr-CA" altLang="fr-FR" sz="1200"/>
          </a:p>
        </p:txBody>
      </p:sp>
    </p:spTree>
    <p:extLst>
      <p:ext uri="{BB962C8B-B14F-4D97-AF65-F5344CB8AC3E}">
        <p14:creationId xmlns:p14="http://schemas.microsoft.com/office/powerpoint/2010/main" val="45170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a:t>
            </a:fld>
            <a:endParaRPr lang="fr-CA" altLang="fr-FR" sz="1200"/>
          </a:p>
        </p:txBody>
      </p:sp>
    </p:spTree>
    <p:extLst>
      <p:ext uri="{BB962C8B-B14F-4D97-AF65-F5344CB8AC3E}">
        <p14:creationId xmlns:p14="http://schemas.microsoft.com/office/powerpoint/2010/main" val="38330853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57</a:t>
            </a:fld>
            <a:endParaRPr lang="fr-FR"/>
          </a:p>
        </p:txBody>
      </p:sp>
    </p:spTree>
    <p:extLst>
      <p:ext uri="{BB962C8B-B14F-4D97-AF65-F5344CB8AC3E}">
        <p14:creationId xmlns:p14="http://schemas.microsoft.com/office/powerpoint/2010/main" val="3462980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59</a:t>
            </a:fld>
            <a:endParaRPr lang="fr-CA" altLang="fr-FR" sz="1200"/>
          </a:p>
        </p:txBody>
      </p:sp>
    </p:spTree>
    <p:extLst>
      <p:ext uri="{BB962C8B-B14F-4D97-AF65-F5344CB8AC3E}">
        <p14:creationId xmlns:p14="http://schemas.microsoft.com/office/powerpoint/2010/main" val="26945297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61</a:t>
            </a:fld>
            <a:endParaRPr lang="fr-CA" altLang="fr-FR" sz="1200"/>
          </a:p>
        </p:txBody>
      </p:sp>
    </p:spTree>
    <p:extLst>
      <p:ext uri="{BB962C8B-B14F-4D97-AF65-F5344CB8AC3E}">
        <p14:creationId xmlns:p14="http://schemas.microsoft.com/office/powerpoint/2010/main" val="41510241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62</a:t>
            </a:fld>
            <a:endParaRPr lang="fr-CA" altLang="fr-FR" sz="1200"/>
          </a:p>
        </p:txBody>
      </p:sp>
    </p:spTree>
    <p:extLst>
      <p:ext uri="{BB962C8B-B14F-4D97-AF65-F5344CB8AC3E}">
        <p14:creationId xmlns:p14="http://schemas.microsoft.com/office/powerpoint/2010/main" val="703205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64</a:t>
            </a:fld>
            <a:endParaRPr lang="fr-CA" altLang="fr-FR" sz="1200"/>
          </a:p>
        </p:txBody>
      </p:sp>
    </p:spTree>
    <p:extLst>
      <p:ext uri="{BB962C8B-B14F-4D97-AF65-F5344CB8AC3E}">
        <p14:creationId xmlns:p14="http://schemas.microsoft.com/office/powerpoint/2010/main" val="8939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66</a:t>
            </a:fld>
            <a:endParaRPr lang="fr-CA" altLang="fr-FR" sz="1200"/>
          </a:p>
        </p:txBody>
      </p:sp>
    </p:spTree>
    <p:extLst>
      <p:ext uri="{BB962C8B-B14F-4D97-AF65-F5344CB8AC3E}">
        <p14:creationId xmlns:p14="http://schemas.microsoft.com/office/powerpoint/2010/main" val="8704610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3995585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20685862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2482535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3225006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14887812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19994170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72</a:t>
            </a:fld>
            <a:endParaRPr lang="fr-CA" altLang="fr-FR" sz="1200"/>
          </a:p>
        </p:txBody>
      </p:sp>
    </p:spTree>
    <p:extLst>
      <p:ext uri="{BB962C8B-B14F-4D97-AF65-F5344CB8AC3E}">
        <p14:creationId xmlns:p14="http://schemas.microsoft.com/office/powerpoint/2010/main" val="222353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31349997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74</a:t>
            </a:fld>
            <a:endParaRPr lang="fr-FR"/>
          </a:p>
        </p:txBody>
      </p:sp>
    </p:spTree>
    <p:extLst>
      <p:ext uri="{BB962C8B-B14F-4D97-AF65-F5344CB8AC3E}">
        <p14:creationId xmlns:p14="http://schemas.microsoft.com/office/powerpoint/2010/main" val="1315014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33698374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26819552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1775476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81</a:t>
            </a:fld>
            <a:endParaRPr lang="fr-CA" altLang="fr-FR" sz="1200"/>
          </a:p>
        </p:txBody>
      </p:sp>
    </p:spTree>
    <p:extLst>
      <p:ext uri="{BB962C8B-B14F-4D97-AF65-F5344CB8AC3E}">
        <p14:creationId xmlns:p14="http://schemas.microsoft.com/office/powerpoint/2010/main" val="231468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82</a:t>
            </a:fld>
            <a:endParaRPr lang="fr-CA" altLang="fr-FR" sz="1200"/>
          </a:p>
        </p:txBody>
      </p:sp>
    </p:spTree>
    <p:extLst>
      <p:ext uri="{BB962C8B-B14F-4D97-AF65-F5344CB8AC3E}">
        <p14:creationId xmlns:p14="http://schemas.microsoft.com/office/powerpoint/2010/main" val="26517089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318438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a:t>
            </a:fld>
            <a:endParaRPr lang="fr-CA" altLang="fr-FR" sz="1200"/>
          </a:p>
        </p:txBody>
      </p:sp>
    </p:spTree>
    <p:extLst>
      <p:ext uri="{BB962C8B-B14F-4D97-AF65-F5344CB8AC3E}">
        <p14:creationId xmlns:p14="http://schemas.microsoft.com/office/powerpoint/2010/main" val="13172503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84</a:t>
            </a:fld>
            <a:endParaRPr lang="fr-CA" altLang="fr-FR" sz="1200"/>
          </a:p>
        </p:txBody>
      </p:sp>
    </p:spTree>
    <p:extLst>
      <p:ext uri="{BB962C8B-B14F-4D97-AF65-F5344CB8AC3E}">
        <p14:creationId xmlns:p14="http://schemas.microsoft.com/office/powerpoint/2010/main" val="815322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86</a:t>
            </a:fld>
            <a:endParaRPr lang="fr-CA" altLang="fr-FR" sz="1200"/>
          </a:p>
        </p:txBody>
      </p:sp>
    </p:spTree>
    <p:extLst>
      <p:ext uri="{BB962C8B-B14F-4D97-AF65-F5344CB8AC3E}">
        <p14:creationId xmlns:p14="http://schemas.microsoft.com/office/powerpoint/2010/main" val="33822542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88</a:t>
            </a:fld>
            <a:endParaRPr lang="fr-CA" altLang="fr-FR" sz="1200"/>
          </a:p>
        </p:txBody>
      </p:sp>
    </p:spTree>
    <p:extLst>
      <p:ext uri="{BB962C8B-B14F-4D97-AF65-F5344CB8AC3E}">
        <p14:creationId xmlns:p14="http://schemas.microsoft.com/office/powerpoint/2010/main" val="1474716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89</a:t>
            </a:fld>
            <a:endParaRPr lang="fr-CA" altLang="fr-FR" sz="1200"/>
          </a:p>
        </p:txBody>
      </p:sp>
    </p:spTree>
    <p:extLst>
      <p:ext uri="{BB962C8B-B14F-4D97-AF65-F5344CB8AC3E}">
        <p14:creationId xmlns:p14="http://schemas.microsoft.com/office/powerpoint/2010/main" val="31753022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90</a:t>
            </a:fld>
            <a:endParaRPr lang="fr-FR"/>
          </a:p>
        </p:txBody>
      </p:sp>
    </p:spTree>
    <p:extLst>
      <p:ext uri="{BB962C8B-B14F-4D97-AF65-F5344CB8AC3E}">
        <p14:creationId xmlns:p14="http://schemas.microsoft.com/office/powerpoint/2010/main" val="38517301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92</a:t>
            </a:fld>
            <a:endParaRPr lang="fr-CA" altLang="fr-FR" sz="1200"/>
          </a:p>
        </p:txBody>
      </p:sp>
    </p:spTree>
    <p:extLst>
      <p:ext uri="{BB962C8B-B14F-4D97-AF65-F5344CB8AC3E}">
        <p14:creationId xmlns:p14="http://schemas.microsoft.com/office/powerpoint/2010/main" val="4658729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93</a:t>
            </a:fld>
            <a:endParaRPr lang="fr-CA" altLang="fr-FR" sz="1200"/>
          </a:p>
        </p:txBody>
      </p:sp>
    </p:spTree>
    <p:extLst>
      <p:ext uri="{BB962C8B-B14F-4D97-AF65-F5344CB8AC3E}">
        <p14:creationId xmlns:p14="http://schemas.microsoft.com/office/powerpoint/2010/main" val="1445238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94</a:t>
            </a:fld>
            <a:endParaRPr lang="fr-FR"/>
          </a:p>
        </p:txBody>
      </p:sp>
    </p:spTree>
    <p:extLst>
      <p:ext uri="{BB962C8B-B14F-4D97-AF65-F5344CB8AC3E}">
        <p14:creationId xmlns:p14="http://schemas.microsoft.com/office/powerpoint/2010/main" val="4373522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96</a:t>
            </a:fld>
            <a:endParaRPr lang="fr-CA" altLang="fr-FR" sz="1200"/>
          </a:p>
        </p:txBody>
      </p:sp>
    </p:spTree>
    <p:extLst>
      <p:ext uri="{BB962C8B-B14F-4D97-AF65-F5344CB8AC3E}">
        <p14:creationId xmlns:p14="http://schemas.microsoft.com/office/powerpoint/2010/main" val="25980004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97</a:t>
            </a:fld>
            <a:endParaRPr lang="fr-CA" altLang="fr-FR" sz="1200"/>
          </a:p>
        </p:txBody>
      </p:sp>
    </p:spTree>
    <p:extLst>
      <p:ext uri="{BB962C8B-B14F-4D97-AF65-F5344CB8AC3E}">
        <p14:creationId xmlns:p14="http://schemas.microsoft.com/office/powerpoint/2010/main" val="253391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a:t>
            </a:fld>
            <a:endParaRPr lang="fr-CA" altLang="fr-FR" sz="1200"/>
          </a:p>
        </p:txBody>
      </p:sp>
    </p:spTree>
    <p:extLst>
      <p:ext uri="{BB962C8B-B14F-4D97-AF65-F5344CB8AC3E}">
        <p14:creationId xmlns:p14="http://schemas.microsoft.com/office/powerpoint/2010/main" val="15666250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98</a:t>
            </a:fld>
            <a:endParaRPr lang="fr-CA" altLang="fr-FR" sz="1200"/>
          </a:p>
        </p:txBody>
      </p:sp>
    </p:spTree>
    <p:extLst>
      <p:ext uri="{BB962C8B-B14F-4D97-AF65-F5344CB8AC3E}">
        <p14:creationId xmlns:p14="http://schemas.microsoft.com/office/powerpoint/2010/main" val="3359233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100</a:t>
            </a:fld>
            <a:endParaRPr lang="fr-CA" altLang="fr-FR" sz="1200"/>
          </a:p>
        </p:txBody>
      </p:sp>
    </p:spTree>
    <p:extLst>
      <p:ext uri="{BB962C8B-B14F-4D97-AF65-F5344CB8AC3E}">
        <p14:creationId xmlns:p14="http://schemas.microsoft.com/office/powerpoint/2010/main" val="30110393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101</a:t>
            </a:fld>
            <a:endParaRPr lang="fr-CA" altLang="fr-FR" sz="1200"/>
          </a:p>
        </p:txBody>
      </p:sp>
    </p:spTree>
    <p:extLst>
      <p:ext uri="{BB962C8B-B14F-4D97-AF65-F5344CB8AC3E}">
        <p14:creationId xmlns:p14="http://schemas.microsoft.com/office/powerpoint/2010/main" val="2528505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103</a:t>
            </a:fld>
            <a:endParaRPr lang="fr-CA" altLang="fr-FR" sz="1200"/>
          </a:p>
        </p:txBody>
      </p:sp>
    </p:spTree>
    <p:extLst>
      <p:ext uri="{BB962C8B-B14F-4D97-AF65-F5344CB8AC3E}">
        <p14:creationId xmlns:p14="http://schemas.microsoft.com/office/powerpoint/2010/main" val="1259700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104</a:t>
            </a:fld>
            <a:endParaRPr lang="fr-CA" altLang="fr-FR" sz="1200"/>
          </a:p>
        </p:txBody>
      </p:sp>
    </p:spTree>
    <p:extLst>
      <p:ext uri="{BB962C8B-B14F-4D97-AF65-F5344CB8AC3E}">
        <p14:creationId xmlns:p14="http://schemas.microsoft.com/office/powerpoint/2010/main" val="17421827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105</a:t>
            </a:fld>
            <a:endParaRPr lang="fr-CA" altLang="fr-FR" sz="1200"/>
          </a:p>
        </p:txBody>
      </p:sp>
    </p:spTree>
    <p:extLst>
      <p:ext uri="{BB962C8B-B14F-4D97-AF65-F5344CB8AC3E}">
        <p14:creationId xmlns:p14="http://schemas.microsoft.com/office/powerpoint/2010/main" val="38624933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34988258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35643312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108</a:t>
            </a:fld>
            <a:endParaRPr lang="fr-CA" altLang="fr-FR" sz="1200"/>
          </a:p>
        </p:txBody>
      </p:sp>
    </p:spTree>
    <p:extLst>
      <p:ext uri="{BB962C8B-B14F-4D97-AF65-F5344CB8AC3E}">
        <p14:creationId xmlns:p14="http://schemas.microsoft.com/office/powerpoint/2010/main" val="18198645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935731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3429798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110</a:t>
            </a:fld>
            <a:endParaRPr lang="fr-CA" altLang="fr-FR" sz="1200"/>
          </a:p>
        </p:txBody>
      </p:sp>
    </p:spTree>
    <p:extLst>
      <p:ext uri="{BB962C8B-B14F-4D97-AF65-F5344CB8AC3E}">
        <p14:creationId xmlns:p14="http://schemas.microsoft.com/office/powerpoint/2010/main" val="12022284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40655340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112</a:t>
            </a:fld>
            <a:endParaRPr lang="fr-CA" altLang="fr-FR" sz="1200"/>
          </a:p>
        </p:txBody>
      </p:sp>
    </p:spTree>
    <p:extLst>
      <p:ext uri="{BB962C8B-B14F-4D97-AF65-F5344CB8AC3E}">
        <p14:creationId xmlns:p14="http://schemas.microsoft.com/office/powerpoint/2010/main" val="1444864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113</a:t>
            </a:fld>
            <a:endParaRPr lang="fr-CA" altLang="fr-FR" sz="1200"/>
          </a:p>
        </p:txBody>
      </p:sp>
    </p:spTree>
    <p:extLst>
      <p:ext uri="{BB962C8B-B14F-4D97-AF65-F5344CB8AC3E}">
        <p14:creationId xmlns:p14="http://schemas.microsoft.com/office/powerpoint/2010/main" val="944040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8292073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115</a:t>
            </a:fld>
            <a:endParaRPr lang="fr-CA" altLang="fr-FR" sz="1200"/>
          </a:p>
        </p:txBody>
      </p:sp>
    </p:spTree>
    <p:extLst>
      <p:ext uri="{BB962C8B-B14F-4D97-AF65-F5344CB8AC3E}">
        <p14:creationId xmlns:p14="http://schemas.microsoft.com/office/powerpoint/2010/main" val="34710449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9970158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118</a:t>
            </a:fld>
            <a:endParaRPr lang="fr-CA" altLang="fr-FR" sz="1200"/>
          </a:p>
        </p:txBody>
      </p:sp>
    </p:spTree>
    <p:extLst>
      <p:ext uri="{BB962C8B-B14F-4D97-AF65-F5344CB8AC3E}">
        <p14:creationId xmlns:p14="http://schemas.microsoft.com/office/powerpoint/2010/main" val="32952051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120</a:t>
            </a:fld>
            <a:endParaRPr lang="fr-CA" altLang="fr-FR" sz="1200"/>
          </a:p>
        </p:txBody>
      </p:sp>
    </p:spTree>
    <p:extLst>
      <p:ext uri="{BB962C8B-B14F-4D97-AF65-F5344CB8AC3E}">
        <p14:creationId xmlns:p14="http://schemas.microsoft.com/office/powerpoint/2010/main" val="21935266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121</a:t>
            </a:fld>
            <a:endParaRPr lang="fr-CA" altLang="fr-FR" sz="1200"/>
          </a:p>
        </p:txBody>
      </p:sp>
    </p:spTree>
    <p:extLst>
      <p:ext uri="{BB962C8B-B14F-4D97-AF65-F5344CB8AC3E}">
        <p14:creationId xmlns:p14="http://schemas.microsoft.com/office/powerpoint/2010/main" val="62623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16</a:t>
            </a:fld>
            <a:endParaRPr lang="fr-FR"/>
          </a:p>
        </p:txBody>
      </p:sp>
    </p:spTree>
    <p:extLst>
      <p:ext uri="{BB962C8B-B14F-4D97-AF65-F5344CB8AC3E}">
        <p14:creationId xmlns:p14="http://schemas.microsoft.com/office/powerpoint/2010/main" val="27899122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122</a:t>
            </a:fld>
            <a:endParaRPr lang="fr-FR"/>
          </a:p>
        </p:txBody>
      </p:sp>
    </p:spTree>
    <p:extLst>
      <p:ext uri="{BB962C8B-B14F-4D97-AF65-F5344CB8AC3E}">
        <p14:creationId xmlns:p14="http://schemas.microsoft.com/office/powerpoint/2010/main" val="5168137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123</a:t>
            </a:fld>
            <a:endParaRPr lang="fr-CA" altLang="fr-FR" sz="1200"/>
          </a:p>
        </p:txBody>
      </p:sp>
    </p:spTree>
    <p:extLst>
      <p:ext uri="{BB962C8B-B14F-4D97-AF65-F5344CB8AC3E}">
        <p14:creationId xmlns:p14="http://schemas.microsoft.com/office/powerpoint/2010/main" val="38031962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124</a:t>
            </a:fld>
            <a:endParaRPr lang="fr-CA" altLang="fr-FR" sz="1200"/>
          </a:p>
        </p:txBody>
      </p:sp>
    </p:spTree>
    <p:extLst>
      <p:ext uri="{BB962C8B-B14F-4D97-AF65-F5344CB8AC3E}">
        <p14:creationId xmlns:p14="http://schemas.microsoft.com/office/powerpoint/2010/main" val="9913864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125</a:t>
            </a:fld>
            <a:endParaRPr lang="fr-FR"/>
          </a:p>
        </p:txBody>
      </p:sp>
    </p:spTree>
    <p:extLst>
      <p:ext uri="{BB962C8B-B14F-4D97-AF65-F5344CB8AC3E}">
        <p14:creationId xmlns:p14="http://schemas.microsoft.com/office/powerpoint/2010/main" val="2762010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126</a:t>
            </a:fld>
            <a:endParaRPr lang="fr-CA" altLang="fr-FR" sz="1200"/>
          </a:p>
        </p:txBody>
      </p:sp>
    </p:spTree>
    <p:extLst>
      <p:ext uri="{BB962C8B-B14F-4D97-AF65-F5344CB8AC3E}">
        <p14:creationId xmlns:p14="http://schemas.microsoft.com/office/powerpoint/2010/main" val="183829009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127</a:t>
            </a:fld>
            <a:endParaRPr lang="fr-CA" altLang="fr-FR" sz="1200"/>
          </a:p>
        </p:txBody>
      </p:sp>
    </p:spTree>
    <p:extLst>
      <p:ext uri="{BB962C8B-B14F-4D97-AF65-F5344CB8AC3E}">
        <p14:creationId xmlns:p14="http://schemas.microsoft.com/office/powerpoint/2010/main" val="11993157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marL="0" indent="0">
              <a:buNone/>
            </a:pPr>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128</a:t>
            </a:fld>
            <a:endParaRPr lang="fr-CA" altLang="fr-FR" sz="1200"/>
          </a:p>
        </p:txBody>
      </p:sp>
    </p:spTree>
    <p:extLst>
      <p:ext uri="{BB962C8B-B14F-4D97-AF65-F5344CB8AC3E}">
        <p14:creationId xmlns:p14="http://schemas.microsoft.com/office/powerpoint/2010/main" val="1418269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103.png"/><Relationship Id="rId7" Type="http://schemas.openxmlformats.org/officeDocument/2006/relationships/image" Target="../media/image107.emf"/><Relationship Id="rId2" Type="http://schemas.openxmlformats.org/officeDocument/2006/relationships/image" Target="../media/image102.jpg"/><Relationship Id="rId1" Type="http://schemas.openxmlformats.org/officeDocument/2006/relationships/slideLayout" Target="../slideLayouts/slideLayout12.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jpg"/><Relationship Id="rId4" Type="http://schemas.openxmlformats.org/officeDocument/2006/relationships/image" Target="../media/image104.jpg"/><Relationship Id="rId9" Type="http://schemas.openxmlformats.org/officeDocument/2006/relationships/image" Target="../media/image10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60.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64.png"/></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693709"/>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Fatigue</a:t>
            </a:r>
            <a:br>
              <a:rPr lang="fr-FR" dirty="0"/>
            </a:br>
            <a:endParaRPr lang="fr-CA" dirty="0"/>
          </a:p>
        </p:txBody>
      </p:sp>
    </p:spTree>
    <p:extLst>
      <p:ext uri="{BB962C8B-B14F-4D97-AF65-F5344CB8AC3E}">
        <p14:creationId xmlns:p14="http://schemas.microsoft.com/office/powerpoint/2010/main" val="356541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sp>
        <p:nvSpPr>
          <p:cNvPr id="5" name="Rectangle 1027"/>
          <p:cNvSpPr txBox="1">
            <a:spLocks noChangeArrowheads="1"/>
          </p:cNvSpPr>
          <p:nvPr/>
        </p:nvSpPr>
        <p:spPr bwMode="auto">
          <a:xfrm>
            <a:off x="838200" y="552629"/>
            <a:ext cx="9821449" cy="593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Caractéristiques du matériau</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Géométrie de l’élément</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Configuration du détail de construction (concentration des contraintes)</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Contraintes résiduelles</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Anomalies dans les soudures</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Nombre de cycles de chargement</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Amplitude et différence des contraintes</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Vitesse de sollicitation</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Température</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Environnement</a:t>
            </a:r>
          </a:p>
        </p:txBody>
      </p:sp>
    </p:spTree>
    <p:extLst>
      <p:ext uri="{BB962C8B-B14F-4D97-AF65-F5344CB8AC3E}">
        <p14:creationId xmlns:p14="http://schemas.microsoft.com/office/powerpoint/2010/main" val="140555312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2460" y="2496179"/>
            <a:ext cx="8352928" cy="194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F3EC50FB-67C0-1947-A878-5E2273F8C50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3634368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53364"/>
          <a:stretch/>
        </p:blipFill>
        <p:spPr>
          <a:xfrm>
            <a:off x="5920326" y="1943285"/>
            <a:ext cx="5557876" cy="2970890"/>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b="45673"/>
          <a:stretch/>
        </p:blipFill>
        <p:spPr>
          <a:xfrm>
            <a:off x="351764" y="1853234"/>
            <a:ext cx="5060276" cy="3150993"/>
          </a:xfrm>
          <a:prstGeom prst="rect">
            <a:avLst/>
          </a:prstGeom>
        </p:spPr>
      </p:pic>
      <p:sp>
        <p:nvSpPr>
          <p:cNvPr id="6" name="Rectangle 5">
            <a:extLst>
              <a:ext uri="{FF2B5EF4-FFF2-40B4-BE49-F238E27FC236}">
                <a16:creationId xmlns:a16="http://schemas.microsoft.com/office/drawing/2014/main" id="{6B86FE03-C334-2E40-A38E-C4248EF1A00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6458082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2 </a:t>
            </a:r>
            <a:r>
              <a:rPr lang="fr-CA" dirty="0"/>
              <a:t>(</a:t>
            </a:r>
            <a:r>
              <a:rPr lang="fr-FR" dirty="0"/>
              <a:t>Exemple 9.2, livre de Pr. Beaulieu  – Méthode du point critique)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102</a:t>
            </a:fld>
            <a:endParaRPr lang="fr-FR"/>
          </a:p>
        </p:txBody>
      </p:sp>
    </p:spTree>
    <p:extLst>
      <p:ext uri="{BB962C8B-B14F-4D97-AF65-F5344CB8AC3E}">
        <p14:creationId xmlns:p14="http://schemas.microsoft.com/office/powerpoint/2010/main" val="24333779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783" y="2258946"/>
            <a:ext cx="856428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DA3E959-FBA4-624A-AFAD-FF5274554ED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3369474"/>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187"/>
          <a:stretch/>
        </p:blipFill>
        <p:spPr bwMode="auto">
          <a:xfrm>
            <a:off x="5971534" y="2417738"/>
            <a:ext cx="5951762" cy="219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7470"/>
          <a:stretch/>
        </p:blipFill>
        <p:spPr bwMode="auto">
          <a:xfrm>
            <a:off x="428984" y="1800985"/>
            <a:ext cx="5773871" cy="342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C055752-AA9E-8B4F-AFBA-50571BCFEE0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1408788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6213"/>
          <a:stretch/>
        </p:blipFill>
        <p:spPr bwMode="auto">
          <a:xfrm>
            <a:off x="6364776" y="1576135"/>
            <a:ext cx="4861266" cy="401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3945"/>
          <a:stretch/>
        </p:blipFill>
        <p:spPr bwMode="auto">
          <a:xfrm>
            <a:off x="825196" y="2377466"/>
            <a:ext cx="5168176" cy="2413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7D74AD4-FED6-9343-A278-546F58104A3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5046335"/>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184"/>
          <a:stretch/>
        </p:blipFill>
        <p:spPr bwMode="auto">
          <a:xfrm>
            <a:off x="6533290" y="2657326"/>
            <a:ext cx="5466959" cy="202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054"/>
          <a:stretch/>
        </p:blipFill>
        <p:spPr bwMode="auto">
          <a:xfrm>
            <a:off x="1066331" y="1614694"/>
            <a:ext cx="5466959" cy="3835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77CFE07A-6E59-F34E-9800-E1CA129EAF4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5910114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737"/>
          <a:stretch/>
        </p:blipFill>
        <p:spPr bwMode="auto">
          <a:xfrm>
            <a:off x="6022473" y="2334126"/>
            <a:ext cx="5314256" cy="218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4029"/>
          <a:stretch/>
        </p:blipFill>
        <p:spPr bwMode="auto">
          <a:xfrm>
            <a:off x="989342" y="1434394"/>
            <a:ext cx="5033131" cy="3984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613388B-2D39-EB46-B73A-BA4321DB7127}"/>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9604360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9034"/>
          <a:stretch/>
        </p:blipFill>
        <p:spPr bwMode="auto">
          <a:xfrm>
            <a:off x="6220859" y="1985211"/>
            <a:ext cx="5417826" cy="278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2539"/>
          <a:stretch/>
        </p:blipFill>
        <p:spPr bwMode="auto">
          <a:xfrm>
            <a:off x="284748" y="2008808"/>
            <a:ext cx="5719543" cy="274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0F517989-1DBB-A341-AAA5-CE56215DC1B2}"/>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4129733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082"/>
          <a:stretch/>
        </p:blipFill>
        <p:spPr bwMode="auto">
          <a:xfrm>
            <a:off x="5917366" y="2294540"/>
            <a:ext cx="5214096" cy="2288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8841"/>
          <a:stretch/>
        </p:blipFill>
        <p:spPr bwMode="auto">
          <a:xfrm>
            <a:off x="1370020" y="983284"/>
            <a:ext cx="4547346" cy="4910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BB77886D-D7FF-4D48-8AD9-1B9BFD1E5A7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950221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normAutofit/>
          </a:bodyPr>
          <a:lstStyle/>
          <a:p>
            <a:r>
              <a:rPr lang="fr-CA" dirty="0">
                <a:ea typeface="Cambria Math" panose="02040503050406030204" pitchFamily="18" charset="0"/>
              </a:rPr>
              <a:t>Différence des contraintes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a:t>
            </a:fld>
            <a:endParaRPr lang="fr-FR"/>
          </a:p>
        </p:txBody>
      </p:sp>
    </p:spTree>
    <p:extLst>
      <p:ext uri="{BB962C8B-B14F-4D97-AF65-F5344CB8AC3E}">
        <p14:creationId xmlns:p14="http://schemas.microsoft.com/office/powerpoint/2010/main" val="369861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2515"/>
          <a:stretch/>
        </p:blipFill>
        <p:spPr bwMode="auto">
          <a:xfrm>
            <a:off x="6223565" y="1858991"/>
            <a:ext cx="5186189" cy="366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7041"/>
          <a:stretch/>
        </p:blipFill>
        <p:spPr bwMode="auto">
          <a:xfrm>
            <a:off x="838200" y="1684298"/>
            <a:ext cx="5093368" cy="401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8E4F4345-E3E9-AE4C-8DB4-C7434A06EE2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9246136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915" y="983284"/>
            <a:ext cx="6234018" cy="4822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2560CA5A-8F3C-0445-AABB-D677E71B55F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0518836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46" y="812208"/>
            <a:ext cx="6132155" cy="537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67D22F01-C710-2347-9E1D-C8BE88F2EBF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7606512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7445"/>
          <a:stretch/>
        </p:blipFill>
        <p:spPr bwMode="auto">
          <a:xfrm>
            <a:off x="6360315" y="1803084"/>
            <a:ext cx="4757443" cy="373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2118"/>
          <a:stretch/>
        </p:blipFill>
        <p:spPr bwMode="auto">
          <a:xfrm>
            <a:off x="729916" y="1821194"/>
            <a:ext cx="5171056" cy="369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5955E65F-3D1F-BA49-894D-AB2B75AAAC2A}"/>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1128705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474" y="1340954"/>
            <a:ext cx="6438900"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7F3F720E-3A84-7244-AB14-07FBE0D9A91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43209994"/>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472"/>
          <a:stretch/>
        </p:blipFill>
        <p:spPr bwMode="auto">
          <a:xfrm>
            <a:off x="6240689" y="2111594"/>
            <a:ext cx="5243230" cy="3375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5907"/>
          <a:stretch/>
        </p:blipFill>
        <p:spPr bwMode="auto">
          <a:xfrm>
            <a:off x="595374" y="1786107"/>
            <a:ext cx="5264004" cy="4026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2FF75DAD-DDAB-F94D-AABB-573C7F275C3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5900288"/>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4 </a:t>
            </a:r>
            <a:r>
              <a:rPr lang="fr-CA" dirty="0"/>
              <a:t>(</a:t>
            </a:r>
            <a:r>
              <a:rPr lang="fr-FR" dirty="0"/>
              <a:t>Exemple 8.4, livre de Pr. Beaulieu  – Assemblage excentrique en torsion)</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116</a:t>
            </a:fld>
            <a:endParaRPr lang="fr-FR"/>
          </a:p>
        </p:txBody>
      </p:sp>
    </p:spTree>
    <p:extLst>
      <p:ext uri="{BB962C8B-B14F-4D97-AF65-F5344CB8AC3E}">
        <p14:creationId xmlns:p14="http://schemas.microsoft.com/office/powerpoint/2010/main" val="26497369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440" y="1970143"/>
            <a:ext cx="8712968" cy="284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41E724CD-B97D-5746-9FA1-C22DEAF126F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967666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190" y="1440250"/>
            <a:ext cx="8771467" cy="4459134"/>
          </a:xfrm>
          <a:prstGeom prst="rect">
            <a:avLst/>
          </a:prstGeom>
        </p:spPr>
      </p:pic>
      <p:sp>
        <p:nvSpPr>
          <p:cNvPr id="5" name="Rectangle 4">
            <a:extLst>
              <a:ext uri="{FF2B5EF4-FFF2-40B4-BE49-F238E27FC236}">
                <a16:creationId xmlns:a16="http://schemas.microsoft.com/office/drawing/2014/main" id="{466262F0-CF5E-C14E-AAB4-403985C6F79C}"/>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84591400"/>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3 </a:t>
            </a:r>
            <a:r>
              <a:rPr lang="fr-CA" dirty="0"/>
              <a:t>(</a:t>
            </a:r>
            <a:r>
              <a:rPr lang="fr-FR" dirty="0"/>
              <a:t>Exemple 9.3, livre de Pr. Beaulieu  – Assemblage boulonné)</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119</a:t>
            </a:fld>
            <a:endParaRPr lang="fr-FR"/>
          </a:p>
        </p:txBody>
      </p:sp>
      <p:sp>
        <p:nvSpPr>
          <p:cNvPr id="6" name="Rectangle 5">
            <a:extLst>
              <a:ext uri="{FF2B5EF4-FFF2-40B4-BE49-F238E27FC236}">
                <a16:creationId xmlns:a16="http://schemas.microsoft.com/office/drawing/2014/main" id="{8A2D07B6-5A92-4249-A59F-2ECDFEE8A71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563130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pic>
        <p:nvPicPr>
          <p:cNvPr id="6" name="Image 5"/>
          <p:cNvPicPr>
            <a:picLocks noChangeAspect="1"/>
          </p:cNvPicPr>
          <p:nvPr/>
        </p:nvPicPr>
        <p:blipFill>
          <a:blip r:embed="rId3"/>
          <a:stretch>
            <a:fillRect/>
          </a:stretch>
        </p:blipFill>
        <p:spPr>
          <a:xfrm>
            <a:off x="2692399" y="983284"/>
            <a:ext cx="6114043" cy="3016890"/>
          </a:xfrm>
          <a:prstGeom prst="rect">
            <a:avLst/>
          </a:prstGeom>
        </p:spPr>
      </p:pic>
      <p:sp>
        <p:nvSpPr>
          <p:cNvPr id="7" name="Rectangle 6"/>
          <p:cNvSpPr/>
          <p:nvPr/>
        </p:nvSpPr>
        <p:spPr>
          <a:xfrm>
            <a:off x="2438400" y="4250938"/>
            <a:ext cx="6831977" cy="307777"/>
          </a:xfrm>
          <a:prstGeom prst="rect">
            <a:avLst/>
          </a:prstGeom>
        </p:spPr>
        <p:txBody>
          <a:bodyPr wrap="square">
            <a:spAutoFit/>
          </a:bodyPr>
          <a:lstStyle/>
          <a:p>
            <a:r>
              <a:rPr lang="fr-CA" sz="1400" dirty="0">
                <a:latin typeface="Univers Condensed"/>
              </a:rPr>
              <a:t>Définition des contraintes et effet des contraintes résiduelles de traction [tiré de 9.5]</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4980723"/>
                <a:ext cx="9821449" cy="13681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Para xmlns:m="http://schemas.openxmlformats.org/officeDocument/2006/math">
                    <m:oMathParaPr>
                      <m:jc m:val="left"/>
                    </m:oMathParaPr>
                    <m:oMath xmlns:m="http://schemas.openxmlformats.org/officeDocument/2006/math">
                      <m:r>
                        <a:rPr lang="fr-FR" sz="2000" i="1" dirty="0" smtClean="0">
                          <a:solidFill>
                            <a:schemeClr val="tx1"/>
                          </a:solidFill>
                          <a:latin typeface="Cambria Math" panose="02040503050406030204" pitchFamily="18" charset="0"/>
                          <a:ea typeface="Cambria Math" panose="02040503050406030204" pitchFamily="18" charset="0"/>
                        </a:rPr>
                        <m:t>∆</m:t>
                      </m:r>
                      <m:r>
                        <a:rPr lang="fr-FR" sz="2000" i="1" dirty="0" smtClean="0">
                          <a:solidFill>
                            <a:schemeClr val="tx1"/>
                          </a:solidFill>
                          <a:latin typeface="Cambria Math" panose="02040503050406030204" pitchFamily="18" charset="0"/>
                          <a:ea typeface="Cambria Math" panose="02040503050406030204" pitchFamily="18" charset="0"/>
                        </a:rPr>
                        <m:t>𝜎</m:t>
                      </m:r>
                      <m:r>
                        <a:rPr lang="fr-CA" sz="2000" i="1" dirty="0">
                          <a:solidFill>
                            <a:schemeClr val="tx1"/>
                          </a:solidFill>
                          <a:latin typeface="Cambria Math" panose="02040503050406030204" pitchFamily="18" charset="0"/>
                          <a:ea typeface="Cambria Math" panose="02040503050406030204" pitchFamily="18" charset="0"/>
                        </a:rPr>
                        <m:t>=</m:t>
                      </m:r>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FR"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max</m:t>
                          </m:r>
                        </m:sub>
                      </m:sSub>
                      <m:r>
                        <a:rPr lang="fr-CA" sz="2000" i="1" dirty="0">
                          <a:solidFill>
                            <a:schemeClr val="tx1"/>
                          </a:solidFill>
                          <a:latin typeface="Cambria Math" panose="02040503050406030204" pitchFamily="18" charset="0"/>
                          <a:ea typeface="Cambria Math" panose="02040503050406030204" pitchFamily="18" charset="0"/>
                        </a:rPr>
                        <m:t>−</m:t>
                      </m:r>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FR"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min</m:t>
                          </m:r>
                        </m:sub>
                      </m:sSub>
                    </m:oMath>
                  </m:oMathPara>
                </a14:m>
                <a:endParaRPr lang="fr-CA" sz="2000" dirty="0">
                  <a:solidFill>
                    <a:schemeClr val="tx1"/>
                  </a:solidFill>
                  <a:latin typeface="Univers Condensed"/>
                  <a:ea typeface="Cambria Math" panose="02040503050406030204" pitchFamily="18" charset="0"/>
                </a:endParaRPr>
              </a:p>
              <a:p>
                <a:pPr marL="857250" lvl="3" indent="0" eaLnBrk="1" hangingPunct="1">
                  <a:buNone/>
                  <a:defRPr/>
                </a:pPr>
                <a:endParaRPr lang="fr-FR"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left"/>
                    </m:oMathParaPr>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𝑅</m:t>
                      </m:r>
                      <m:r>
                        <a:rPr lang="fr-CA" sz="2000" i="1" dirty="0">
                          <a:solidFill>
                            <a:schemeClr val="tx1"/>
                          </a:solidFill>
                          <a:latin typeface="Cambria Math" panose="02040503050406030204" pitchFamily="18" charset="0"/>
                          <a:ea typeface="Cambria Math" panose="02040503050406030204" pitchFamily="18" charset="0"/>
                        </a:rPr>
                        <m:t>=</m:t>
                      </m:r>
                      <m:f>
                        <m:fPr>
                          <m:ctrlPr>
                            <a:rPr lang="fr-CA" sz="2000" i="1" dirty="0">
                              <a:solidFill>
                                <a:schemeClr val="tx1"/>
                              </a:solidFill>
                              <a:latin typeface="Cambria Math" panose="02040503050406030204" pitchFamily="18" charset="0"/>
                              <a:ea typeface="Cambria Math" panose="02040503050406030204" pitchFamily="18" charset="0"/>
                            </a:rPr>
                          </m:ctrlPr>
                        </m:fPr>
                        <m:num>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FR"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min</m:t>
                              </m:r>
                            </m:sub>
                          </m:sSub>
                        </m:num>
                        <m:den>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FR"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max</m:t>
                              </m:r>
                            </m:sub>
                          </m:sSub>
                        </m:den>
                      </m:f>
                    </m:oMath>
                  </m:oMathPara>
                </a14:m>
                <a:endParaRPr lang="fr-CA" sz="2000" dirty="0">
                  <a:solidFill>
                    <a:schemeClr val="tx1"/>
                  </a:solidFill>
                  <a:latin typeface="Univers Condensed"/>
                  <a:ea typeface="Cambria Math" panose="02040503050406030204" pitchFamily="18" charset="0"/>
                </a:endParaRPr>
              </a:p>
              <a:p>
                <a:pPr marL="400050" lvl="2" indent="0" eaLnBrk="1" hangingPunct="1">
                  <a:buNone/>
                  <a:defRPr/>
                </a:pPr>
                <a:endParaRPr lang="fr-FR" sz="2000" dirty="0">
                  <a:solidFill>
                    <a:schemeClr val="tx1"/>
                  </a:solidFill>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4980723"/>
                <a:ext cx="9821449" cy="1368152"/>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29740FB4-D014-A64D-974A-4814CE14D48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0338332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472" y="1335999"/>
            <a:ext cx="8136904" cy="3934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98E20A6C-35E4-5046-AC38-D249D138077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329538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7134"/>
          <a:stretch/>
        </p:blipFill>
        <p:spPr bwMode="auto">
          <a:xfrm>
            <a:off x="6054980" y="2331682"/>
            <a:ext cx="5038715" cy="2676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2423"/>
          <a:stretch/>
        </p:blipFill>
        <p:spPr bwMode="auto">
          <a:xfrm>
            <a:off x="1123376" y="1077168"/>
            <a:ext cx="4748034" cy="518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E166405F-25A9-8544-8733-016D8B21A45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918444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4 </a:t>
            </a:r>
            <a:r>
              <a:rPr lang="fr-CA" dirty="0"/>
              <a:t>(</a:t>
            </a:r>
            <a:r>
              <a:rPr lang="fr-FR" dirty="0"/>
              <a:t>Exemple 9.4, livre de Pr. Beaulieu  – Assemblage soudé)</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122</a:t>
            </a:fld>
            <a:endParaRPr lang="fr-FR"/>
          </a:p>
        </p:txBody>
      </p:sp>
    </p:spTree>
    <p:extLst>
      <p:ext uri="{BB962C8B-B14F-4D97-AF65-F5344CB8AC3E}">
        <p14:creationId xmlns:p14="http://schemas.microsoft.com/office/powerpoint/2010/main" val="203053528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5071" y="2343614"/>
            <a:ext cx="814770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2647A33C-C301-FF4B-BAA5-9BCD812AB06B}"/>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4078856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128"/>
          <a:stretch/>
        </p:blipFill>
        <p:spPr bwMode="auto">
          <a:xfrm>
            <a:off x="5851210" y="1442653"/>
            <a:ext cx="5110137" cy="3827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8378"/>
          <a:stretch/>
        </p:blipFill>
        <p:spPr bwMode="auto">
          <a:xfrm>
            <a:off x="573505" y="1982171"/>
            <a:ext cx="5102005" cy="274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2CC7A59-DCCD-C04B-937B-73A5245C489A}"/>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937981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5 </a:t>
            </a:r>
            <a:r>
              <a:rPr lang="fr-CA" dirty="0"/>
              <a:t>(</a:t>
            </a:r>
            <a:r>
              <a:rPr lang="fr-FR" dirty="0"/>
              <a:t>Exemple 9.5, livre de Pr. Beaulieu  – Cumul des dommages)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125</a:t>
            </a:fld>
            <a:endParaRPr lang="fr-FR"/>
          </a:p>
        </p:txBody>
      </p:sp>
    </p:spTree>
    <p:extLst>
      <p:ext uri="{BB962C8B-B14F-4D97-AF65-F5344CB8AC3E}">
        <p14:creationId xmlns:p14="http://schemas.microsoft.com/office/powerpoint/2010/main" val="5386257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740" y="2538430"/>
            <a:ext cx="7884368" cy="151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7E102073-B0FA-874D-A8C9-2237D0B6B5D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8532777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991"/>
          <a:stretch/>
        </p:blipFill>
        <p:spPr bwMode="auto">
          <a:xfrm>
            <a:off x="6321137" y="1324792"/>
            <a:ext cx="4760525" cy="437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7365"/>
          <a:stretch/>
        </p:blipFill>
        <p:spPr bwMode="auto">
          <a:xfrm>
            <a:off x="693820" y="2376300"/>
            <a:ext cx="5229859" cy="2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AFCFA2F5-583D-4B49-A303-E54733059F0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9143809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462" y="1287376"/>
            <a:ext cx="6070923" cy="4185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351139" y="5712859"/>
            <a:ext cx="4795567" cy="307777"/>
          </a:xfrm>
          <a:prstGeom prst="rect">
            <a:avLst/>
          </a:prstGeom>
        </p:spPr>
        <p:txBody>
          <a:bodyPr wrap="square">
            <a:spAutoFit/>
          </a:bodyPr>
          <a:lstStyle/>
          <a:p>
            <a:r>
              <a:rPr lang="fr-FR" sz="1400" dirty="0">
                <a:latin typeface="Univers Condensed"/>
              </a:rPr>
              <a:t>Recommandation pour éviter les problèmes de résonance</a:t>
            </a:r>
            <a:endParaRPr lang="fr-CA" sz="1400" dirty="0">
              <a:latin typeface="Univers Condensed"/>
            </a:endParaRPr>
          </a:p>
        </p:txBody>
      </p:sp>
      <p:sp>
        <p:nvSpPr>
          <p:cNvPr id="11" name="Rectangle 10">
            <a:extLst>
              <a:ext uri="{FF2B5EF4-FFF2-40B4-BE49-F238E27FC236}">
                <a16:creationId xmlns:a16="http://schemas.microsoft.com/office/drawing/2014/main" id="{B4ADA90C-942F-644C-AED8-16A565DA77E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565855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129</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04E9A44E-E69A-EEFA-1B14-2B947ED0DFD2}"/>
              </a:ext>
            </a:extLst>
          </p:cNvPr>
          <p:cNvPicPr>
            <a:picLocks noChangeAspect="1"/>
          </p:cNvPicPr>
          <p:nvPr/>
        </p:nvPicPr>
        <p:blipFill>
          <a:blip r:embed="rId10"/>
          <a:stretch>
            <a:fillRect/>
          </a:stretch>
        </p:blipFill>
        <p:spPr>
          <a:xfrm>
            <a:off x="614312" y="2302525"/>
            <a:ext cx="1668764" cy="800473"/>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normAutofit/>
          </a:bodyPr>
          <a:lstStyle/>
          <a:p>
            <a:r>
              <a:rPr lang="fr-CA" dirty="0">
                <a:ea typeface="Cambria Math" panose="02040503050406030204" pitchFamily="18" charset="0"/>
              </a:rPr>
              <a:t>Essais de fatigue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a:t>
            </a:fld>
            <a:endParaRPr lang="fr-FR"/>
          </a:p>
        </p:txBody>
      </p:sp>
    </p:spTree>
    <p:extLst>
      <p:ext uri="{BB962C8B-B14F-4D97-AF65-F5344CB8AC3E}">
        <p14:creationId xmlns:p14="http://schemas.microsoft.com/office/powerpoint/2010/main" val="2878006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pic>
        <p:nvPicPr>
          <p:cNvPr id="11" name="Image 10"/>
          <p:cNvPicPr>
            <a:picLocks noChangeAspect="1"/>
          </p:cNvPicPr>
          <p:nvPr/>
        </p:nvPicPr>
        <p:blipFill>
          <a:blip r:embed="rId3"/>
          <a:stretch>
            <a:fillRect/>
          </a:stretch>
        </p:blipFill>
        <p:spPr>
          <a:xfrm>
            <a:off x="2278005" y="1589678"/>
            <a:ext cx="7738232" cy="3314744"/>
          </a:xfrm>
          <a:prstGeom prst="rect">
            <a:avLst/>
          </a:prstGeom>
        </p:spPr>
      </p:pic>
      <p:sp>
        <p:nvSpPr>
          <p:cNvPr id="12" name="Rectangle 11">
            <a:extLst>
              <a:ext uri="{FF2B5EF4-FFF2-40B4-BE49-F238E27FC236}">
                <a16:creationId xmlns:a16="http://schemas.microsoft.com/office/drawing/2014/main" id="{D1C74F11-1FEF-4E7B-AF3F-90B576FA0D4F}"/>
              </a:ext>
            </a:extLst>
          </p:cNvPr>
          <p:cNvSpPr/>
          <p:nvPr/>
        </p:nvSpPr>
        <p:spPr>
          <a:xfrm>
            <a:off x="2205997" y="1589678"/>
            <a:ext cx="360040" cy="895429"/>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12">
            <a:extLst>
              <a:ext uri="{FF2B5EF4-FFF2-40B4-BE49-F238E27FC236}">
                <a16:creationId xmlns:a16="http://schemas.microsoft.com/office/drawing/2014/main" id="{12D3924A-B0B3-470F-B08E-71BFA92C2F93}"/>
              </a:ext>
            </a:extLst>
          </p:cNvPr>
          <p:cNvSpPr/>
          <p:nvPr/>
        </p:nvSpPr>
        <p:spPr>
          <a:xfrm>
            <a:off x="6147121" y="1589677"/>
            <a:ext cx="360040" cy="485644"/>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4565448" y="5354052"/>
            <a:ext cx="3163345" cy="307777"/>
          </a:xfrm>
          <a:prstGeom prst="rect">
            <a:avLst/>
          </a:prstGeom>
        </p:spPr>
        <p:txBody>
          <a:bodyPr wrap="square">
            <a:spAutoFit/>
          </a:bodyPr>
          <a:lstStyle/>
          <a:p>
            <a:r>
              <a:rPr lang="fr-CA" sz="1400" dirty="0">
                <a:latin typeface="Univers Condensed"/>
              </a:rPr>
              <a:t>Courbes S-N (sollicitation constante)</a:t>
            </a:r>
          </a:p>
        </p:txBody>
      </p:sp>
      <p:sp>
        <p:nvSpPr>
          <p:cNvPr id="9" name="Rectangle 8">
            <a:extLst>
              <a:ext uri="{FF2B5EF4-FFF2-40B4-BE49-F238E27FC236}">
                <a16:creationId xmlns:a16="http://schemas.microsoft.com/office/drawing/2014/main" id="{B541B100-B1F7-474E-994A-0D64724FDE4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190319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pic>
        <p:nvPicPr>
          <p:cNvPr id="9" name="Image 8"/>
          <p:cNvPicPr>
            <a:picLocks noChangeAspect="1"/>
          </p:cNvPicPr>
          <p:nvPr/>
        </p:nvPicPr>
        <p:blipFill>
          <a:blip r:embed="rId3"/>
          <a:stretch>
            <a:fillRect/>
          </a:stretch>
        </p:blipFill>
        <p:spPr>
          <a:xfrm>
            <a:off x="3248617" y="519821"/>
            <a:ext cx="5000613" cy="3304521"/>
          </a:xfrm>
          <a:prstGeom prst="rect">
            <a:avLst/>
          </a:prstGeom>
        </p:spPr>
      </p:pic>
      <p:sp>
        <p:nvSpPr>
          <p:cNvPr id="10" name="Rectangle 9"/>
          <p:cNvSpPr/>
          <p:nvPr/>
        </p:nvSpPr>
        <p:spPr>
          <a:xfrm>
            <a:off x="2863109" y="3960674"/>
            <a:ext cx="5771628" cy="307777"/>
          </a:xfrm>
          <a:prstGeom prst="rect">
            <a:avLst/>
          </a:prstGeom>
        </p:spPr>
        <p:txBody>
          <a:bodyPr wrap="square">
            <a:spAutoFit/>
          </a:bodyPr>
          <a:lstStyle/>
          <a:p>
            <a:r>
              <a:rPr lang="fr-CA" sz="1400" dirty="0">
                <a:latin typeface="Univers Condensed"/>
              </a:rPr>
              <a:t>Résultats d'essais sous sollicitations d'amplitude constante [tiré de 9.5]</a:t>
            </a: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199" y="4429602"/>
                <a:ext cx="9821450" cy="22918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Équation de la droite de la moyenne des résultats pour</a:t>
                </a:r>
              </a:p>
              <a:p>
                <a:pPr marL="622300" lvl="2" indent="-22225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5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10</m:t>
                          </m:r>
                        </m:e>
                        <m:sup>
                          <m:r>
                            <a:rPr lang="fr-CA" sz="1600" i="1" dirty="0">
                              <a:solidFill>
                                <a:schemeClr val="tx1"/>
                              </a:solidFill>
                              <a:latin typeface="Cambria Math" panose="02040503050406030204" pitchFamily="18" charset="0"/>
                              <a:ea typeface="Cambria Math" panose="02040503050406030204" pitchFamily="18" charset="0"/>
                            </a:rPr>
                            <m:t>4</m:t>
                          </m:r>
                        </m:sup>
                      </m:sSup>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𝑁</m:t>
                      </m:r>
                      <m:r>
                        <a:rPr lang="fr-CA" sz="1600" i="1" dirty="0">
                          <a:solidFill>
                            <a:schemeClr val="tx1"/>
                          </a:solidFill>
                          <a:latin typeface="Cambria Math" panose="02040503050406030204" pitchFamily="18" charset="0"/>
                          <a:ea typeface="Cambria Math" panose="02040503050406030204" pitchFamily="18" charset="0"/>
                        </a:rPr>
                        <m:t> ≤ 5 ×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10</m:t>
                          </m:r>
                        </m:e>
                        <m:sup>
                          <m:r>
                            <a:rPr lang="fr-CA" sz="1600" i="1" dirty="0">
                              <a:solidFill>
                                <a:schemeClr val="tx1"/>
                              </a:solidFill>
                              <a:latin typeface="Cambria Math" panose="02040503050406030204" pitchFamily="18" charset="0"/>
                              <a:ea typeface="Cambria Math" panose="02040503050406030204" pitchFamily="18" charset="0"/>
                            </a:rPr>
                            <m:t>6</m:t>
                          </m:r>
                        </m:sup>
                      </m:sSup>
                    </m:oMath>
                  </m:oMathPara>
                </a14:m>
                <a:endParaRPr lang="fr-CA" sz="1600" dirty="0">
                  <a:solidFill>
                    <a:schemeClr val="tx1"/>
                  </a:solidFill>
                  <a:latin typeface="Univers Condensed"/>
                  <a:ea typeface="Cambria Math" panose="02040503050406030204" pitchFamily="18" charset="0"/>
                </a:endParaRPr>
              </a:p>
              <a:p>
                <a:pPr marL="449263" lvl="2" indent="177800" eaLnBrk="1" hangingPunct="1">
                  <a:buNone/>
                  <a:defRPr/>
                </a:pPr>
                <a:endParaRPr lang="fr-FR" sz="1600" i="1" dirty="0">
                  <a:solidFill>
                    <a:schemeClr val="tx1"/>
                  </a:solidFill>
                  <a:latin typeface="Univers Condensed"/>
                  <a:ea typeface="Cambria Math" panose="02040503050406030204" pitchFamily="18" charset="0"/>
                </a:endParaRPr>
              </a:p>
              <a:p>
                <a:pPr marL="906463" lvl="3" indent="17780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𝑁</m:t>
                      </m:r>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𝐶</m:t>
                      </m:r>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panose="02040503050406030204" pitchFamily="18" charset="0"/>
                            </a:rPr>
                            <m:t>∆</m:t>
                          </m:r>
                          <m:r>
                            <a:rPr lang="fr-FR" sz="1600" i="1" dirty="0">
                              <a:solidFill>
                                <a:schemeClr val="tx1"/>
                              </a:solidFill>
                              <a:latin typeface="Cambria Math" panose="02040503050406030204" pitchFamily="18" charset="0"/>
                              <a:ea typeface="Cambria Math" panose="02040503050406030204" pitchFamily="18" charset="0"/>
                            </a:rPr>
                            <m:t>𝜎</m:t>
                          </m:r>
                          <m:r>
                            <m:rPr>
                              <m:nor/>
                            </m:rPr>
                            <a:rPr lang="fr-CA" sz="1600" dirty="0">
                              <a:solidFill>
                                <a:schemeClr val="tx1"/>
                              </a:solidFill>
                              <a:latin typeface="Univers Condensed"/>
                              <a:ea typeface="Cambria Math" panose="02040503050406030204" pitchFamily="18" charset="0"/>
                            </a:rPr>
                            <m:t> </m:t>
                          </m:r>
                        </m:e>
                        <m:sup>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𝑚</m:t>
                          </m:r>
                        </m:sup>
                      </m:sSup>
                    </m:oMath>
                  </m:oMathPara>
                </a14:m>
                <a:endParaRPr lang="fr-FR" sz="1600" dirty="0">
                  <a:solidFill>
                    <a:schemeClr val="tx1"/>
                  </a:solidFill>
                  <a:latin typeface="Univers Condensed"/>
                  <a:ea typeface="Cambria Math" panose="02040503050406030204" pitchFamily="18" charset="0"/>
                </a:endParaRPr>
              </a:p>
              <a:p>
                <a:pPr marL="906463" lvl="3" indent="177800" eaLnBrk="1" hangingPunct="1">
                  <a:buNone/>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Sous forme logarithmique</a:t>
                </a:r>
              </a:p>
              <a:p>
                <a:pPr marL="627063" lvl="2" indent="-227013" eaLnBrk="1" hangingPunct="1">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unc>
                        <m:funcPr>
                          <m:ctrlPr>
                            <a:rPr lang="fr-CA" sz="1600" i="1" dirty="0">
                              <a:solidFill>
                                <a:schemeClr val="tx1"/>
                              </a:solidFill>
                              <a:latin typeface="Cambria Math" panose="02040503050406030204" pitchFamily="18" charset="0"/>
                              <a:ea typeface="Cambria Math" panose="02040503050406030204" pitchFamily="18" charset="0"/>
                            </a:rPr>
                          </m:ctrlPr>
                        </m:funcPr>
                        <m:fName>
                          <m:r>
                            <m:rPr>
                              <m:sty m:val="p"/>
                            </m:rPr>
                            <a:rPr lang="fr-CA" sz="1600" dirty="0">
                              <a:solidFill>
                                <a:schemeClr val="tx1"/>
                              </a:solidFill>
                              <a:latin typeface="Cambria Math" panose="02040503050406030204" pitchFamily="18" charset="0"/>
                              <a:ea typeface="Cambria Math" panose="02040503050406030204" pitchFamily="18" charset="0"/>
                            </a:rPr>
                            <m:t>log</m:t>
                          </m:r>
                        </m:fName>
                        <m:e>
                          <m:r>
                            <a:rPr lang="fr-CA" sz="1600" i="1" dirty="0">
                              <a:solidFill>
                                <a:schemeClr val="tx1"/>
                              </a:solidFill>
                              <a:latin typeface="Cambria Math" panose="02040503050406030204" pitchFamily="18" charset="0"/>
                              <a:ea typeface="Cambria Math" panose="02040503050406030204" pitchFamily="18" charset="0"/>
                            </a:rPr>
                            <m:t>𝑁</m:t>
                          </m:r>
                        </m:e>
                      </m:func>
                      <m:r>
                        <a:rPr lang="fr-CA" sz="1600" i="1" dirty="0">
                          <a:solidFill>
                            <a:schemeClr val="tx1"/>
                          </a:solidFill>
                          <a:latin typeface="Cambria Math" panose="02040503050406030204" pitchFamily="18" charset="0"/>
                          <a:ea typeface="Cambria Math" panose="02040503050406030204" pitchFamily="18" charset="0"/>
                        </a:rPr>
                        <m:t>=</m:t>
                      </m:r>
                      <m:func>
                        <m:funcPr>
                          <m:ctrlPr>
                            <a:rPr lang="fr-CA" sz="1600" i="1" dirty="0">
                              <a:solidFill>
                                <a:schemeClr val="tx1"/>
                              </a:solidFill>
                              <a:latin typeface="Cambria Math" panose="02040503050406030204" pitchFamily="18" charset="0"/>
                              <a:ea typeface="Cambria Math" panose="02040503050406030204" pitchFamily="18" charset="0"/>
                            </a:rPr>
                          </m:ctrlPr>
                        </m:funcPr>
                        <m:fName>
                          <m:r>
                            <m:rPr>
                              <m:sty m:val="p"/>
                            </m:rPr>
                            <a:rPr lang="fr-CA" sz="1600" dirty="0">
                              <a:solidFill>
                                <a:schemeClr val="tx1"/>
                              </a:solidFill>
                              <a:latin typeface="Cambria Math" panose="02040503050406030204" pitchFamily="18" charset="0"/>
                              <a:ea typeface="Cambria Math" panose="02040503050406030204" pitchFamily="18" charset="0"/>
                            </a:rPr>
                            <m:t>log</m:t>
                          </m:r>
                        </m:fName>
                        <m:e>
                          <m:r>
                            <a:rPr lang="fr-CA" sz="1600" i="1" dirty="0">
                              <a:solidFill>
                                <a:schemeClr val="tx1"/>
                              </a:solidFill>
                              <a:latin typeface="Cambria Math" panose="02040503050406030204" pitchFamily="18" charset="0"/>
                              <a:ea typeface="Cambria Math" panose="02040503050406030204" pitchFamily="18" charset="0"/>
                            </a:rPr>
                            <m:t>𝐶</m:t>
                          </m:r>
                        </m:e>
                      </m:func>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𝑚</m:t>
                      </m:r>
                      <m:r>
                        <a:rPr lang="fr-CA" sz="1600" i="1" dirty="0">
                          <a:solidFill>
                            <a:schemeClr val="tx1"/>
                          </a:solidFill>
                          <a:latin typeface="Cambria Math" panose="02040503050406030204" pitchFamily="18" charset="0"/>
                          <a:ea typeface="Cambria Math" panose="02040503050406030204" pitchFamily="18" charset="0"/>
                        </a:rPr>
                        <m:t> </m:t>
                      </m:r>
                      <m:func>
                        <m:funcPr>
                          <m:ctrlPr>
                            <a:rPr lang="fr-CA" sz="1600" i="1" dirty="0">
                              <a:solidFill>
                                <a:schemeClr val="tx1"/>
                              </a:solidFill>
                              <a:latin typeface="Cambria Math" panose="02040503050406030204" pitchFamily="18" charset="0"/>
                              <a:ea typeface="Cambria Math" panose="02040503050406030204" pitchFamily="18" charset="0"/>
                            </a:rPr>
                          </m:ctrlPr>
                        </m:funcPr>
                        <m:fName>
                          <m:r>
                            <m:rPr>
                              <m:sty m:val="p"/>
                            </m:rPr>
                            <a:rPr lang="fr-CA" sz="1600" dirty="0">
                              <a:solidFill>
                                <a:schemeClr val="tx1"/>
                              </a:solidFill>
                              <a:latin typeface="Cambria Math" panose="02040503050406030204" pitchFamily="18" charset="0"/>
                              <a:ea typeface="Cambria Math" panose="02040503050406030204" pitchFamily="18" charset="0"/>
                            </a:rPr>
                            <m:t>log</m:t>
                          </m:r>
                        </m:fName>
                        <m:e>
                          <m:r>
                            <a:rPr lang="fr-FR" sz="1600" i="1" dirty="0">
                              <a:solidFill>
                                <a:schemeClr val="tx1"/>
                              </a:solidFill>
                              <a:latin typeface="Cambria Math" panose="02040503050406030204" pitchFamily="18" charset="0"/>
                              <a:ea typeface="Cambria Math" panose="02040503050406030204" pitchFamily="18" charset="0"/>
                            </a:rPr>
                            <m:t>∆</m:t>
                          </m:r>
                          <m:r>
                            <a:rPr lang="fr-FR" sz="1600" i="1" dirty="0">
                              <a:solidFill>
                                <a:schemeClr val="tx1"/>
                              </a:solidFill>
                              <a:latin typeface="Cambria Math" panose="02040503050406030204" pitchFamily="18" charset="0"/>
                              <a:ea typeface="Cambria Math" panose="02040503050406030204" pitchFamily="18" charset="0"/>
                            </a:rPr>
                            <m:t>𝜎</m:t>
                          </m:r>
                        </m:e>
                      </m:func>
                    </m:oMath>
                  </m:oMathPara>
                </a14:m>
                <a:endParaRPr lang="fr-FR" sz="1600" dirty="0">
                  <a:solidFill>
                    <a:schemeClr val="tx1"/>
                  </a:solidFill>
                  <a:latin typeface="Univers Condensed"/>
                  <a:ea typeface="Cambria Math" panose="02040503050406030204" pitchFamily="18" charset="0"/>
                </a:endParaRPr>
              </a:p>
              <a:p>
                <a:pPr marL="627063" lvl="2" indent="-227013" eaLnBrk="1" hangingPunct="1">
                  <a:defRPr/>
                </a:pPr>
                <a:endParaRPr lang="fr-FR" sz="1600" dirty="0">
                  <a:solidFill>
                    <a:schemeClr val="tx1"/>
                  </a:solidFill>
                  <a:latin typeface="Univers Condensed"/>
                  <a:ea typeface="Cambria Math" panose="02040503050406030204" pitchFamily="18" charset="0"/>
                </a:endParaRP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199" y="4429602"/>
                <a:ext cx="9821450" cy="2291873"/>
              </a:xfrm>
              <a:prstGeom prst="rect">
                <a:avLst/>
              </a:prstGeom>
              <a:blipFill>
                <a:blip r:embed="rId4"/>
                <a:stretch>
                  <a:fillRect l="-186" t="-7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2757E656-4A12-0F48-B278-B04205662A2B}"/>
              </a:ext>
            </a:extLst>
          </p:cNvPr>
          <p:cNvSpPr/>
          <p:nvPr/>
        </p:nvSpPr>
        <p:spPr>
          <a:xfrm>
            <a:off x="6489951"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737254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16</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Mécanisme de rupture par fatigue</a:t>
            </a:r>
          </a:p>
          <a:p>
            <a:r>
              <a:rPr lang="fr-FR" sz="4000" dirty="0"/>
              <a:t>C – Paramètre de la tenue en fatigue</a:t>
            </a:r>
          </a:p>
          <a:p>
            <a:r>
              <a:rPr lang="fr-FR" sz="4000" dirty="0"/>
              <a:t>D – Résistance à la fatigue</a:t>
            </a:r>
          </a:p>
          <a:p>
            <a:r>
              <a:rPr lang="fr-FR" sz="4000" dirty="0"/>
              <a:t>E – Méthodes d’intervention</a:t>
            </a:r>
            <a:endParaRPr lang="fr-CA" sz="4000" dirty="0"/>
          </a:p>
          <a:p>
            <a:r>
              <a:rPr lang="fr-FR" sz="4000" dirty="0"/>
              <a:t>F – Approche à la normalisation</a:t>
            </a:r>
            <a:endParaRPr lang="fr-CA" sz="4000" dirty="0"/>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423771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rupture par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Théorie élastique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17</a:t>
            </a:fld>
            <a:endParaRPr lang="fr-FR"/>
          </a:p>
        </p:txBody>
      </p:sp>
    </p:spTree>
    <p:extLst>
      <p:ext uri="{BB962C8B-B14F-4D97-AF65-F5344CB8AC3E}">
        <p14:creationId xmlns:p14="http://schemas.microsoft.com/office/powerpoint/2010/main" val="950866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861505"/>
                <a:ext cx="4879096" cy="56166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800" dirty="0">
                    <a:solidFill>
                      <a:schemeClr val="tx1"/>
                    </a:solidFill>
                    <a:latin typeface="Univers Condensed"/>
                    <a:ea typeface="Cambria Math" panose="02040503050406030204" pitchFamily="18" charset="0"/>
                  </a:rPr>
                  <a:t>Contrainte maximale à </a:t>
                </a:r>
                <a14:m>
                  <m:oMath xmlns:m="http://schemas.openxmlformats.org/officeDocument/2006/math">
                    <m:r>
                      <a:rPr lang="fr-CA" sz="1800" i="1" dirty="0">
                        <a:solidFill>
                          <a:schemeClr val="tx1"/>
                        </a:solidFill>
                        <a:latin typeface="Cambria Math" panose="02040503050406030204" pitchFamily="18" charset="0"/>
                        <a:ea typeface="Cambria Math" panose="02040503050406030204" pitchFamily="18" charset="0"/>
                      </a:rPr>
                      <m:t>𝑥</m:t>
                    </m:r>
                    <m:r>
                      <a:rPr lang="fr-CA" sz="1800" i="1" dirty="0">
                        <a:solidFill>
                          <a:schemeClr val="tx1"/>
                        </a:solidFill>
                        <a:latin typeface="Cambria Math" panose="02040503050406030204" pitchFamily="18" charset="0"/>
                        <a:ea typeface="Cambria Math" panose="02040503050406030204" pitchFamily="18" charset="0"/>
                      </a:rPr>
                      <m:t>=</m:t>
                    </m:r>
                    <m:r>
                      <a:rPr lang="fr-CA" sz="1800" i="1" dirty="0">
                        <a:solidFill>
                          <a:schemeClr val="tx1"/>
                        </a:solidFill>
                        <a:latin typeface="Cambria Math" panose="02040503050406030204" pitchFamily="18" charset="0"/>
                        <a:ea typeface="Cambria Math" panose="02040503050406030204" pitchFamily="18" charset="0"/>
                      </a:rPr>
                      <m:t>𝑎</m:t>
                    </m:r>
                  </m:oMath>
                </a14:m>
                <a:endParaRPr lang="fr-CA" sz="1800" dirty="0">
                  <a:solidFill>
                    <a:schemeClr val="tx1"/>
                  </a:solidFill>
                  <a:latin typeface="Univers Condensed"/>
                  <a:ea typeface="Cambria Math" panose="02040503050406030204" pitchFamily="18" charset="0"/>
                </a:endParaRPr>
              </a:p>
              <a:p>
                <a:pPr marL="627063" lvl="2" indent="-227013" eaLnBrk="1" hangingPunct="1">
                  <a:defRPr/>
                </a:pPr>
                <a:endParaRPr lang="fr-CA" sz="18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CA"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𝜎</m:t>
                          </m:r>
                        </m:e>
                        <m:sub>
                          <m:r>
                            <a:rPr lang="fr-CA" sz="1800" i="1" dirty="0">
                              <a:solidFill>
                                <a:schemeClr val="tx1"/>
                              </a:solidFill>
                              <a:latin typeface="Cambria Math" panose="02040503050406030204" pitchFamily="18" charset="0"/>
                              <a:ea typeface="Cambria Math" panose="02040503050406030204" pitchFamily="18" charset="0"/>
                            </a:rPr>
                            <m:t>𝑦</m:t>
                          </m:r>
                          <m:r>
                            <a:rPr lang="fr-CA" sz="1800" i="1" dirty="0">
                              <a:solidFill>
                                <a:schemeClr val="tx1"/>
                              </a:solidFill>
                              <a:latin typeface="Cambria Math" panose="02040503050406030204" pitchFamily="18" charset="0"/>
                              <a:ea typeface="Cambria Math" panose="02040503050406030204" pitchFamily="18" charset="0"/>
                            </a:rPr>
                            <m:t>, </m:t>
                          </m:r>
                          <m:r>
                            <m:rPr>
                              <m:sty m:val="p"/>
                            </m:rPr>
                            <a:rPr lang="fr-CA" sz="1800" dirty="0">
                              <a:solidFill>
                                <a:schemeClr val="tx1"/>
                              </a:solidFill>
                              <a:latin typeface="Cambria Math" panose="02040503050406030204" pitchFamily="18" charset="0"/>
                              <a:ea typeface="Cambria Math" panose="02040503050406030204" pitchFamily="18" charset="0"/>
                            </a:rPr>
                            <m:t>max</m:t>
                          </m:r>
                        </m:sub>
                      </m:sSub>
                      <m:r>
                        <a:rPr lang="fr-CA" sz="1800" i="1" dirty="0">
                          <a:solidFill>
                            <a:schemeClr val="tx1"/>
                          </a:solidFill>
                          <a:latin typeface="Cambria Math" panose="02040503050406030204" pitchFamily="18" charset="0"/>
                          <a:ea typeface="Cambria Math" panose="02040503050406030204" pitchFamily="18" charset="0"/>
                        </a:rPr>
                        <m:t>=</m:t>
                      </m:r>
                      <m:r>
                        <a:rPr lang="fr-CA" sz="1800" i="1" dirty="0">
                          <a:solidFill>
                            <a:schemeClr val="tx1"/>
                          </a:solidFill>
                          <a:latin typeface="Cambria Math" panose="02040503050406030204" pitchFamily="18" charset="0"/>
                          <a:ea typeface="Cambria Math" panose="02040503050406030204" pitchFamily="18" charset="0"/>
                        </a:rPr>
                        <m:t>𝜎</m:t>
                      </m:r>
                      <m:d>
                        <m:dPr>
                          <m:ctrlPr>
                            <a:rPr lang="fr-CA" sz="1800" i="1" dirty="0">
                              <a:solidFill>
                                <a:schemeClr val="tx1"/>
                              </a:solidFill>
                              <a:latin typeface="Cambria Math" panose="02040503050406030204" pitchFamily="18" charset="0"/>
                              <a:ea typeface="Cambria Math" panose="02040503050406030204" pitchFamily="18" charset="0"/>
                            </a:rPr>
                          </m:ctrlPr>
                        </m:dPr>
                        <m:e>
                          <m:r>
                            <a:rPr lang="fr-CA" sz="1800" i="1" dirty="0">
                              <a:solidFill>
                                <a:schemeClr val="tx1"/>
                              </a:solidFill>
                              <a:latin typeface="Cambria Math" panose="02040503050406030204" pitchFamily="18" charset="0"/>
                              <a:ea typeface="Cambria Math" panose="02040503050406030204" pitchFamily="18" charset="0"/>
                            </a:rPr>
                            <m:t>1+2</m:t>
                          </m:r>
                          <m:rad>
                            <m:radPr>
                              <m:degHide m:val="on"/>
                              <m:ctrlPr>
                                <a:rPr lang="fr-CA" sz="1800" i="1" dirty="0">
                                  <a:solidFill>
                                    <a:schemeClr val="tx1"/>
                                  </a:solidFill>
                                  <a:latin typeface="Cambria Math" panose="02040503050406030204" pitchFamily="18" charset="0"/>
                                  <a:ea typeface="Cambria Math" panose="02040503050406030204" pitchFamily="18" charset="0"/>
                                </a:rPr>
                              </m:ctrlPr>
                            </m:radPr>
                            <m:deg/>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𝑎</m:t>
                                  </m:r>
                                </m:num>
                                <m:den>
                                  <m:r>
                                    <a:rPr lang="fr-CA" sz="1800" i="1" dirty="0">
                                      <a:solidFill>
                                        <a:schemeClr val="tx1"/>
                                      </a:solidFill>
                                      <a:latin typeface="Cambria Math" panose="02040503050406030204" pitchFamily="18" charset="0"/>
                                      <a:ea typeface="Cambria Math" panose="02040503050406030204" pitchFamily="18" charset="0"/>
                                    </a:rPr>
                                    <m:t>𝜌</m:t>
                                  </m:r>
                                </m:den>
                              </m:f>
                            </m:e>
                          </m:rad>
                        </m:e>
                      </m:d>
                    </m:oMath>
                  </m:oMathPara>
                </a14:m>
                <a:endParaRPr lang="fr-CA" sz="1800" dirty="0">
                  <a:solidFill>
                    <a:schemeClr val="tx1"/>
                  </a:solidFill>
                  <a:latin typeface="Univers Condensed"/>
                  <a:ea typeface="Cambria Math" panose="02040503050406030204" pitchFamily="18" charset="0"/>
                </a:endParaRPr>
              </a:p>
              <a:p>
                <a:pPr marL="800100" lvl="2" indent="-400050" eaLnBrk="1" hangingPunct="1">
                  <a:buNone/>
                  <a:defRPr/>
                </a:pPr>
                <a:endParaRPr lang="fr-CA" sz="18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800" dirty="0">
                    <a:solidFill>
                      <a:schemeClr val="tx1"/>
                    </a:solidFill>
                    <a:latin typeface="Univers Condensed"/>
                    <a:ea typeface="Cambria Math" panose="02040503050406030204" pitchFamily="18" charset="0"/>
                  </a:rPr>
                  <a:t>Contraintes proche du front de la fissure</a:t>
                </a:r>
              </a:p>
              <a:p>
                <a:pPr marL="627063" lvl="2" indent="-227013" eaLnBrk="1" hangingPunct="1">
                  <a:defRPr/>
                </a:pPr>
                <a:endParaRPr lang="fr-CA" sz="18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m>
                        <m:mPr>
                          <m:mcs>
                            <m:mc>
                              <m:mcPr>
                                <m:count m:val="1"/>
                                <m:mcJc m:val="center"/>
                              </m:mcPr>
                            </m:mc>
                          </m:mcs>
                          <m:ctrlPr>
                            <a:rPr lang="fr-CA" sz="1800" i="1" dirty="0">
                              <a:solidFill>
                                <a:schemeClr val="tx1"/>
                              </a:solidFill>
                              <a:latin typeface="Cambria Math" panose="02040503050406030204" pitchFamily="18" charset="0"/>
                              <a:ea typeface="Cambria Math" panose="02040503050406030204" pitchFamily="18" charset="0"/>
                            </a:rPr>
                          </m:ctrlPr>
                        </m:mPr>
                        <m:mr>
                          <m:e>
                            <m:sSub>
                              <m:sSubPr>
                                <m:ctrlPr>
                                  <a:rPr lang="fr-CA"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𝜎</m:t>
                                </m:r>
                              </m:e>
                              <m:sub>
                                <m:r>
                                  <a:rPr lang="fr-CA" sz="1800" i="1" dirty="0">
                                    <a:solidFill>
                                      <a:schemeClr val="tx1"/>
                                    </a:solidFill>
                                    <a:latin typeface="Cambria Math" panose="02040503050406030204" pitchFamily="18" charset="0"/>
                                    <a:ea typeface="Cambria Math" panose="02040503050406030204" pitchFamily="18" charset="0"/>
                                  </a:rPr>
                                  <m:t>𝑥</m:t>
                                </m:r>
                              </m:sub>
                            </m:sSub>
                            <m:r>
                              <a:rPr lang="fr-CA" sz="1800" i="1" dirty="0">
                                <a:solidFill>
                                  <a:schemeClr val="tx1"/>
                                </a:solidFill>
                                <a:latin typeface="Cambria Math" panose="02040503050406030204" pitchFamily="18" charset="0"/>
                                <a:ea typeface="Cambria Math" panose="02040503050406030204" pitchFamily="18" charset="0"/>
                              </a:rPr>
                              <m:t>=</m:t>
                            </m:r>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𝐾</m:t>
                                </m:r>
                              </m:num>
                              <m:den>
                                <m:rad>
                                  <m:radPr>
                                    <m:degHide m:val="on"/>
                                    <m:ctrlPr>
                                      <a:rPr lang="fr-CA" sz="1800" i="1" dirty="0">
                                        <a:solidFill>
                                          <a:schemeClr val="tx1"/>
                                        </a:solidFill>
                                        <a:latin typeface="Cambria Math" panose="02040503050406030204" pitchFamily="18" charset="0"/>
                                        <a:ea typeface="Cambria Math" panose="02040503050406030204" pitchFamily="18" charset="0"/>
                                      </a:rPr>
                                    </m:ctrlPr>
                                  </m:radPr>
                                  <m:deg/>
                                  <m:e>
                                    <m:r>
                                      <a:rPr lang="fr-CA" sz="1800" i="1" dirty="0">
                                        <a:solidFill>
                                          <a:schemeClr val="tx1"/>
                                        </a:solidFill>
                                        <a:latin typeface="Cambria Math" panose="02040503050406030204" pitchFamily="18" charset="0"/>
                                        <a:ea typeface="Cambria Math" panose="02040503050406030204" pitchFamily="18" charset="0"/>
                                      </a:rPr>
                                      <m:t>2</m:t>
                                    </m:r>
                                    <m:r>
                                      <a:rPr lang="fr-CA" sz="1800" i="1" dirty="0">
                                        <a:solidFill>
                                          <a:schemeClr val="tx1"/>
                                        </a:solidFill>
                                        <a:latin typeface="Cambria Math" panose="02040503050406030204" pitchFamily="18" charset="0"/>
                                        <a:ea typeface="Cambria Math" panose="02040503050406030204" pitchFamily="18" charset="0"/>
                                      </a:rPr>
                                      <m:t>𝜋</m:t>
                                    </m:r>
                                    <m:r>
                                      <a:rPr lang="fr-CA" sz="1800" i="1" dirty="0">
                                        <a:solidFill>
                                          <a:schemeClr val="tx1"/>
                                        </a:solidFill>
                                        <a:latin typeface="Cambria Math" panose="02040503050406030204" pitchFamily="18" charset="0"/>
                                        <a:ea typeface="Cambria Math" panose="02040503050406030204" pitchFamily="18" charset="0"/>
                                      </a:rPr>
                                      <m:t>𝑟</m:t>
                                    </m:r>
                                  </m:e>
                                </m:rad>
                              </m:den>
                            </m:f>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cos</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d>
                              <m:dPr>
                                <m:ctrlPr>
                                  <a:rPr lang="fr-CA" sz="1800" i="1" dirty="0">
                                    <a:solidFill>
                                      <a:schemeClr val="tx1"/>
                                    </a:solidFill>
                                    <a:latin typeface="Cambria Math" panose="02040503050406030204" pitchFamily="18" charset="0"/>
                                    <a:ea typeface="Cambria Math" panose="02040503050406030204" pitchFamily="18" charset="0"/>
                                  </a:rPr>
                                </m:ctrlPr>
                              </m:dPr>
                              <m:e>
                                <m:r>
                                  <a:rPr lang="fr-CA" sz="1800" i="1" dirty="0">
                                    <a:solidFill>
                                      <a:schemeClr val="tx1"/>
                                    </a:solidFill>
                                    <a:latin typeface="Cambria Math" panose="02040503050406030204" pitchFamily="18" charset="0"/>
                                    <a:ea typeface="Cambria Math" panose="02040503050406030204" pitchFamily="18" charset="0"/>
                                  </a:rPr>
                                  <m:t>1−</m:t>
                                </m:r>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sin</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sin</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3</m:t>
                                        </m:r>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e>
                            </m:d>
                          </m:e>
                        </m:mr>
                        <m:mr>
                          <m:e>
                            <m:sSub>
                              <m:sSubPr>
                                <m:ctrlPr>
                                  <a:rPr lang="fr-CA"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𝜎</m:t>
                                </m:r>
                              </m:e>
                              <m:sub>
                                <m:r>
                                  <a:rPr lang="fr-CA" sz="1800" i="1" dirty="0">
                                    <a:solidFill>
                                      <a:schemeClr val="tx1"/>
                                    </a:solidFill>
                                    <a:latin typeface="Cambria Math" panose="02040503050406030204" pitchFamily="18" charset="0"/>
                                    <a:ea typeface="Cambria Math" panose="02040503050406030204" pitchFamily="18" charset="0"/>
                                  </a:rPr>
                                  <m:t>𝑦</m:t>
                                </m:r>
                              </m:sub>
                            </m:sSub>
                            <m:r>
                              <a:rPr lang="fr-CA" sz="1800" i="1" dirty="0">
                                <a:solidFill>
                                  <a:schemeClr val="tx1"/>
                                </a:solidFill>
                                <a:latin typeface="Cambria Math" panose="02040503050406030204" pitchFamily="18" charset="0"/>
                                <a:ea typeface="Cambria Math" panose="02040503050406030204" pitchFamily="18" charset="0"/>
                              </a:rPr>
                              <m:t>=</m:t>
                            </m:r>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𝐾</m:t>
                                </m:r>
                              </m:num>
                              <m:den>
                                <m:rad>
                                  <m:radPr>
                                    <m:degHide m:val="on"/>
                                    <m:ctrlPr>
                                      <a:rPr lang="fr-CA" sz="1800" i="1" dirty="0">
                                        <a:solidFill>
                                          <a:schemeClr val="tx1"/>
                                        </a:solidFill>
                                        <a:latin typeface="Cambria Math" panose="02040503050406030204" pitchFamily="18" charset="0"/>
                                        <a:ea typeface="Cambria Math" panose="02040503050406030204" pitchFamily="18" charset="0"/>
                                      </a:rPr>
                                    </m:ctrlPr>
                                  </m:radPr>
                                  <m:deg/>
                                  <m:e>
                                    <m:r>
                                      <a:rPr lang="fr-CA" sz="1800" i="1" dirty="0">
                                        <a:solidFill>
                                          <a:schemeClr val="tx1"/>
                                        </a:solidFill>
                                        <a:latin typeface="Cambria Math" panose="02040503050406030204" pitchFamily="18" charset="0"/>
                                        <a:ea typeface="Cambria Math" panose="02040503050406030204" pitchFamily="18" charset="0"/>
                                      </a:rPr>
                                      <m:t>2</m:t>
                                    </m:r>
                                    <m:r>
                                      <a:rPr lang="fr-CA" sz="1800" i="1" dirty="0">
                                        <a:solidFill>
                                          <a:schemeClr val="tx1"/>
                                        </a:solidFill>
                                        <a:latin typeface="Cambria Math" panose="02040503050406030204" pitchFamily="18" charset="0"/>
                                        <a:ea typeface="Cambria Math" panose="02040503050406030204" pitchFamily="18" charset="0"/>
                                      </a:rPr>
                                      <m:t>𝜋</m:t>
                                    </m:r>
                                    <m:r>
                                      <a:rPr lang="fr-CA" sz="1800" i="1" dirty="0">
                                        <a:solidFill>
                                          <a:schemeClr val="tx1"/>
                                        </a:solidFill>
                                        <a:latin typeface="Cambria Math" panose="02040503050406030204" pitchFamily="18" charset="0"/>
                                        <a:ea typeface="Cambria Math" panose="02040503050406030204" pitchFamily="18" charset="0"/>
                                      </a:rPr>
                                      <m:t>𝑟</m:t>
                                    </m:r>
                                  </m:e>
                                </m:rad>
                              </m:den>
                            </m:f>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cos</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d>
                              <m:dPr>
                                <m:ctrlPr>
                                  <a:rPr lang="fr-CA" sz="1800" i="1" dirty="0">
                                    <a:solidFill>
                                      <a:schemeClr val="tx1"/>
                                    </a:solidFill>
                                    <a:latin typeface="Cambria Math" panose="02040503050406030204" pitchFamily="18" charset="0"/>
                                    <a:ea typeface="Cambria Math" panose="02040503050406030204" pitchFamily="18" charset="0"/>
                                  </a:rPr>
                                </m:ctrlPr>
                              </m:dPr>
                              <m:e>
                                <m:r>
                                  <a:rPr lang="fr-CA" sz="1800" i="1" dirty="0">
                                    <a:solidFill>
                                      <a:schemeClr val="tx1"/>
                                    </a:solidFill>
                                    <a:latin typeface="Cambria Math" panose="02040503050406030204" pitchFamily="18" charset="0"/>
                                    <a:ea typeface="Cambria Math" panose="02040503050406030204" pitchFamily="18" charset="0"/>
                                  </a:rPr>
                                  <m:t>1+</m:t>
                                </m:r>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sin</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sin</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3</m:t>
                                        </m:r>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e>
                            </m:d>
                          </m:e>
                        </m:mr>
                        <m:mr>
                          <m:e>
                            <m:sSub>
                              <m:sSubPr>
                                <m:ctrlPr>
                                  <a:rPr lang="fr-CA" sz="1800" i="1" dirty="0">
                                    <a:solidFill>
                                      <a:schemeClr val="tx1"/>
                                    </a:solidFill>
                                    <a:latin typeface="Cambria Math" panose="02040503050406030204" pitchFamily="18" charset="0"/>
                                    <a:ea typeface="Cambria Math" panose="02040503050406030204" pitchFamily="18" charset="0"/>
                                  </a:rPr>
                                </m:ctrlPr>
                              </m:sSubPr>
                              <m:e>
                                <m:r>
                                  <a:rPr lang="fr-CA" sz="1800" i="1" dirty="0">
                                    <a:solidFill>
                                      <a:schemeClr val="tx1"/>
                                    </a:solidFill>
                                    <a:latin typeface="Cambria Math" panose="02040503050406030204" pitchFamily="18" charset="0"/>
                                    <a:ea typeface="Cambria Math" panose="02040503050406030204" pitchFamily="18" charset="0"/>
                                  </a:rPr>
                                  <m:t>𝜏</m:t>
                                </m:r>
                              </m:e>
                              <m:sub>
                                <m:r>
                                  <a:rPr lang="fr-CA" sz="1800" i="1" dirty="0">
                                    <a:solidFill>
                                      <a:schemeClr val="tx1"/>
                                    </a:solidFill>
                                    <a:latin typeface="Cambria Math" panose="02040503050406030204" pitchFamily="18" charset="0"/>
                                    <a:ea typeface="Cambria Math" panose="02040503050406030204" pitchFamily="18" charset="0"/>
                                  </a:rPr>
                                  <m:t>𝑥𝑦</m:t>
                                </m:r>
                              </m:sub>
                            </m:sSub>
                            <m:r>
                              <a:rPr lang="fr-CA" sz="1800" i="1" dirty="0">
                                <a:solidFill>
                                  <a:schemeClr val="tx1"/>
                                </a:solidFill>
                                <a:latin typeface="Cambria Math" panose="02040503050406030204" pitchFamily="18" charset="0"/>
                                <a:ea typeface="Cambria Math" panose="02040503050406030204" pitchFamily="18" charset="0"/>
                              </a:rPr>
                              <m:t>=</m:t>
                            </m:r>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𝐾</m:t>
                                </m:r>
                              </m:num>
                              <m:den>
                                <m:rad>
                                  <m:radPr>
                                    <m:degHide m:val="on"/>
                                    <m:ctrlPr>
                                      <a:rPr lang="fr-CA" sz="1800" i="1" dirty="0">
                                        <a:solidFill>
                                          <a:schemeClr val="tx1"/>
                                        </a:solidFill>
                                        <a:latin typeface="Cambria Math" panose="02040503050406030204" pitchFamily="18" charset="0"/>
                                        <a:ea typeface="Cambria Math" panose="02040503050406030204" pitchFamily="18" charset="0"/>
                                      </a:rPr>
                                    </m:ctrlPr>
                                  </m:radPr>
                                  <m:deg/>
                                  <m:e>
                                    <m:r>
                                      <a:rPr lang="fr-CA" sz="1800" i="1" dirty="0">
                                        <a:solidFill>
                                          <a:schemeClr val="tx1"/>
                                        </a:solidFill>
                                        <a:latin typeface="Cambria Math" panose="02040503050406030204" pitchFamily="18" charset="0"/>
                                        <a:ea typeface="Cambria Math" panose="02040503050406030204" pitchFamily="18" charset="0"/>
                                      </a:rPr>
                                      <m:t>2</m:t>
                                    </m:r>
                                    <m:r>
                                      <a:rPr lang="fr-CA" sz="1800" i="1" dirty="0">
                                        <a:solidFill>
                                          <a:schemeClr val="tx1"/>
                                        </a:solidFill>
                                        <a:latin typeface="Cambria Math" panose="02040503050406030204" pitchFamily="18" charset="0"/>
                                        <a:ea typeface="Cambria Math" panose="02040503050406030204" pitchFamily="18" charset="0"/>
                                      </a:rPr>
                                      <m:t>𝜋</m:t>
                                    </m:r>
                                    <m:r>
                                      <a:rPr lang="fr-CA" sz="1800" i="1" dirty="0">
                                        <a:solidFill>
                                          <a:schemeClr val="tx1"/>
                                        </a:solidFill>
                                        <a:latin typeface="Cambria Math" panose="02040503050406030204" pitchFamily="18" charset="0"/>
                                        <a:ea typeface="Cambria Math" panose="02040503050406030204" pitchFamily="18" charset="0"/>
                                      </a:rPr>
                                      <m:t>𝑟</m:t>
                                    </m:r>
                                  </m:e>
                                </m:rad>
                              </m:den>
                            </m:f>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cos</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d>
                              <m:dPr>
                                <m:ctrlPr>
                                  <a:rPr lang="fr-CA" sz="1800" i="1" dirty="0">
                                    <a:solidFill>
                                      <a:schemeClr val="tx1"/>
                                    </a:solidFill>
                                    <a:latin typeface="Cambria Math" panose="02040503050406030204" pitchFamily="18" charset="0"/>
                                    <a:ea typeface="Cambria Math" panose="02040503050406030204" pitchFamily="18" charset="0"/>
                                  </a:rPr>
                                </m:ctrlPr>
                              </m:dPr>
                              <m:e>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sin</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func>
                                  <m:funcPr>
                                    <m:ctrlPr>
                                      <a:rPr lang="fr-CA" sz="1800" i="1" dirty="0">
                                        <a:solidFill>
                                          <a:schemeClr val="tx1"/>
                                        </a:solidFill>
                                        <a:latin typeface="Cambria Math" panose="02040503050406030204" pitchFamily="18" charset="0"/>
                                        <a:ea typeface="Cambria Math" panose="02040503050406030204" pitchFamily="18" charset="0"/>
                                      </a:rPr>
                                    </m:ctrlPr>
                                  </m:funcPr>
                                  <m:fName>
                                    <m:r>
                                      <m:rPr>
                                        <m:sty m:val="p"/>
                                      </m:rPr>
                                      <a:rPr lang="fr-CA" sz="1800" dirty="0">
                                        <a:solidFill>
                                          <a:schemeClr val="tx1"/>
                                        </a:solidFill>
                                        <a:latin typeface="Cambria Math" panose="02040503050406030204" pitchFamily="18" charset="0"/>
                                        <a:ea typeface="Cambria Math" panose="02040503050406030204" pitchFamily="18" charset="0"/>
                                      </a:rPr>
                                      <m:t>cos</m:t>
                                    </m:r>
                                  </m:fName>
                                  <m:e>
                                    <m:f>
                                      <m:fPr>
                                        <m:ctrlPr>
                                          <a:rPr lang="fr-CA" sz="1800" i="1" dirty="0">
                                            <a:solidFill>
                                              <a:schemeClr val="tx1"/>
                                            </a:solidFill>
                                            <a:latin typeface="Cambria Math" panose="02040503050406030204" pitchFamily="18" charset="0"/>
                                            <a:ea typeface="Cambria Math" panose="02040503050406030204" pitchFamily="18" charset="0"/>
                                          </a:rPr>
                                        </m:ctrlPr>
                                      </m:fPr>
                                      <m:num>
                                        <m:r>
                                          <a:rPr lang="fr-CA" sz="1800" i="1" dirty="0">
                                            <a:solidFill>
                                              <a:schemeClr val="tx1"/>
                                            </a:solidFill>
                                            <a:latin typeface="Cambria Math" panose="02040503050406030204" pitchFamily="18" charset="0"/>
                                            <a:ea typeface="Cambria Math" panose="02040503050406030204" pitchFamily="18" charset="0"/>
                                          </a:rPr>
                                          <m:t>3</m:t>
                                        </m:r>
                                        <m:r>
                                          <a:rPr lang="fr-CA" sz="1800" i="1" dirty="0">
                                            <a:solidFill>
                                              <a:schemeClr val="tx1"/>
                                            </a:solidFill>
                                            <a:latin typeface="Cambria Math" panose="02040503050406030204" pitchFamily="18" charset="0"/>
                                            <a:ea typeface="Cambria Math" panose="02040503050406030204" pitchFamily="18" charset="0"/>
                                          </a:rPr>
                                          <m:t>𝜃</m:t>
                                        </m:r>
                                      </m:num>
                                      <m:den>
                                        <m:r>
                                          <a:rPr lang="fr-CA" sz="1800" i="1" dirty="0">
                                            <a:solidFill>
                                              <a:schemeClr val="tx1"/>
                                            </a:solidFill>
                                            <a:latin typeface="Cambria Math" panose="02040503050406030204" pitchFamily="18" charset="0"/>
                                            <a:ea typeface="Cambria Math" panose="02040503050406030204" pitchFamily="18" charset="0"/>
                                          </a:rPr>
                                          <m:t>2</m:t>
                                        </m:r>
                                      </m:den>
                                    </m:f>
                                  </m:e>
                                </m:func>
                              </m:e>
                            </m:d>
                            <m:r>
                              <a:rPr lang="fr-CA" sz="1800" i="1" dirty="0">
                                <a:solidFill>
                                  <a:schemeClr val="tx1"/>
                                </a:solidFill>
                                <a:latin typeface="Cambria Math" panose="02040503050406030204" pitchFamily="18" charset="0"/>
                                <a:ea typeface="Cambria Math" panose="02040503050406030204" pitchFamily="18" charset="0"/>
                              </a:rPr>
                              <m:t>     </m:t>
                            </m:r>
                          </m:e>
                        </m:mr>
                      </m:m>
                    </m:oMath>
                  </m:oMathPara>
                </a14:m>
                <a:endParaRPr lang="fr-CA" sz="1800" dirty="0">
                  <a:solidFill>
                    <a:schemeClr val="tx1"/>
                  </a:solidFill>
                  <a:latin typeface="Univers Condensed"/>
                  <a:ea typeface="Cambria Math" panose="02040503050406030204" pitchFamily="18" charset="0"/>
                </a:endParaRPr>
              </a:p>
              <a:p>
                <a:pPr marL="857250" lvl="3" indent="0" eaLnBrk="1" hangingPunct="1">
                  <a:buNone/>
                  <a:defRPr/>
                </a:pPr>
                <a:endParaRPr lang="fr-CA" sz="18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800" i="1">
                        <a:solidFill>
                          <a:schemeClr val="tx1"/>
                        </a:solidFill>
                        <a:latin typeface="Cambria Math" panose="02040503050406030204" pitchFamily="18" charset="0"/>
                        <a:ea typeface="Cambria Math" panose="02040503050406030204" pitchFamily="18" charset="0"/>
                      </a:rPr>
                      <m:t>𝐾</m:t>
                    </m:r>
                  </m:oMath>
                </a14:m>
                <a:r>
                  <a:rPr lang="fr-CA" sz="1800" dirty="0">
                    <a:solidFill>
                      <a:schemeClr val="tx1"/>
                    </a:solidFill>
                    <a:latin typeface="Univers Condensed"/>
                    <a:ea typeface="Cambria Math" panose="02040503050406030204" pitchFamily="18" charset="0"/>
                  </a:rPr>
                  <a:t>:</a:t>
                </a:r>
                <a:r>
                  <a:rPr lang="fr-CA" sz="1800" i="1" dirty="0">
                    <a:solidFill>
                      <a:schemeClr val="tx1"/>
                    </a:solidFill>
                    <a:latin typeface="Univers Condensed"/>
                    <a:ea typeface="Cambria Math" panose="02040503050406030204" pitchFamily="18" charset="0"/>
                  </a:rPr>
                  <a:t> </a:t>
                </a:r>
                <a:r>
                  <a:rPr lang="fr-CA" sz="1800" b="1" dirty="0">
                    <a:solidFill>
                      <a:schemeClr val="tx1"/>
                    </a:solidFill>
                    <a:latin typeface="Univers Condensed"/>
                    <a:ea typeface="Cambria Math" panose="02040503050406030204" pitchFamily="18" charset="0"/>
                  </a:rPr>
                  <a:t>facteur </a:t>
                </a:r>
                <a:r>
                  <a:rPr lang="fr-CA" sz="1800" b="1" u="sng" dirty="0">
                    <a:solidFill>
                      <a:schemeClr val="tx1"/>
                    </a:solidFill>
                    <a:latin typeface="Univers Condensed"/>
                    <a:ea typeface="Cambria Math" panose="02040503050406030204" pitchFamily="18" charset="0"/>
                  </a:rPr>
                  <a:t>d’intensité</a:t>
                </a:r>
                <a:r>
                  <a:rPr lang="fr-CA" sz="1800" b="1" dirty="0">
                    <a:solidFill>
                      <a:schemeClr val="tx1"/>
                    </a:solidFill>
                    <a:latin typeface="Univers Condensed"/>
                    <a:ea typeface="Cambria Math" panose="02040503050406030204" pitchFamily="18" charset="0"/>
                  </a:rPr>
                  <a:t> de contrainte</a:t>
                </a:r>
                <a:endParaRPr lang="fr-CA" sz="1800" b="1" i="1" dirty="0">
                  <a:solidFill>
                    <a:schemeClr val="tx1"/>
                  </a:solidFill>
                  <a:latin typeface="Univers Condensed"/>
                  <a:ea typeface="Cambria Math" panose="02040503050406030204" pitchFamily="18" charset="0"/>
                </a:endParaRPr>
              </a:p>
              <a:p>
                <a:pPr marL="857250" lvl="3" indent="0" eaLnBrk="1" hangingPunct="1">
                  <a:buNone/>
                  <a:defRPr/>
                </a:pPr>
                <a:endParaRPr lang="fr-CA" sz="1800"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861505"/>
                <a:ext cx="4879096" cy="5616624"/>
              </a:xfrm>
              <a:prstGeom prst="rect">
                <a:avLst/>
              </a:prstGeom>
              <a:blipFill>
                <a:blip r:embed="rId3"/>
                <a:stretch>
                  <a:fillRect l="-875" t="-54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2" name="Groupe 11">
            <a:extLst>
              <a:ext uri="{FF2B5EF4-FFF2-40B4-BE49-F238E27FC236}">
                <a16:creationId xmlns:a16="http://schemas.microsoft.com/office/drawing/2014/main" id="{3153C393-24D2-44A3-9905-E8CE25EDAB48}"/>
              </a:ext>
            </a:extLst>
          </p:cNvPr>
          <p:cNvGrpSpPr/>
          <p:nvPr/>
        </p:nvGrpSpPr>
        <p:grpSpPr>
          <a:xfrm>
            <a:off x="6471580" y="983284"/>
            <a:ext cx="4225026" cy="4657832"/>
            <a:chOff x="4772236" y="404664"/>
            <a:chExt cx="4312822" cy="4692216"/>
          </a:xfrm>
        </p:grpSpPr>
        <p:pic>
          <p:nvPicPr>
            <p:cNvPr id="13" name="Image 12"/>
            <p:cNvPicPr>
              <a:picLocks noChangeAspect="1"/>
            </p:cNvPicPr>
            <p:nvPr/>
          </p:nvPicPr>
          <p:blipFill>
            <a:blip r:embed="rId4"/>
            <a:stretch>
              <a:fillRect/>
            </a:stretch>
          </p:blipFill>
          <p:spPr>
            <a:xfrm>
              <a:off x="4772236" y="404664"/>
              <a:ext cx="4312822" cy="4692216"/>
            </a:xfrm>
            <a:prstGeom prst="rect">
              <a:avLst/>
            </a:prstGeom>
          </p:spPr>
        </p:pic>
        <p:sp>
          <p:nvSpPr>
            <p:cNvPr id="14" name="Ellipse 13">
              <a:extLst>
                <a:ext uri="{FF2B5EF4-FFF2-40B4-BE49-F238E27FC236}">
                  <a16:creationId xmlns:a16="http://schemas.microsoft.com/office/drawing/2014/main" id="{DB057580-990E-41E9-8B3E-0BB7329AF5D8}"/>
                </a:ext>
              </a:extLst>
            </p:cNvPr>
            <p:cNvSpPr/>
            <p:nvPr/>
          </p:nvSpPr>
          <p:spPr>
            <a:xfrm>
              <a:off x="7272320" y="1664824"/>
              <a:ext cx="180000" cy="18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33570EA9-7503-4AB6-B1E5-399B39CF56E3}"/>
                    </a:ext>
                  </a:extLst>
                </p:cNvPr>
                <p:cNvSpPr/>
                <p:nvPr/>
              </p:nvSpPr>
              <p:spPr>
                <a:xfrm>
                  <a:off x="7027538" y="1537047"/>
                  <a:ext cx="314761" cy="279044"/>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fr-CA" sz="1200" i="1" dirty="0">
                            <a:latin typeface="Cambria Math" panose="02040503050406030204" pitchFamily="18" charset="0"/>
                            <a:ea typeface="Cambria Math" panose="02040503050406030204" pitchFamily="18" charset="0"/>
                          </a:rPr>
                          <m:t>𝜌</m:t>
                        </m:r>
                      </m:oMath>
                    </m:oMathPara>
                  </a14:m>
                  <a:endParaRPr lang="fr-CA" sz="1100" dirty="0"/>
                </a:p>
              </p:txBody>
            </p:sp>
          </mc:Choice>
          <mc:Fallback xmlns="">
            <p:sp>
              <p:nvSpPr>
                <p:cNvPr id="6" name="Rectangle 5">
                  <a:extLst>
                    <a:ext uri="{FF2B5EF4-FFF2-40B4-BE49-F238E27FC236}">
                      <a16:creationId xmlns:a16="http://schemas.microsoft.com/office/drawing/2014/main" id="{33570EA9-7503-4AB6-B1E5-399B39CF56E3}"/>
                    </a:ext>
                  </a:extLst>
                </p:cNvPr>
                <p:cNvSpPr>
                  <a:spLocks noRot="1" noChangeAspect="1" noMove="1" noResize="1" noEditPoints="1" noAdjustHandles="1" noChangeArrowheads="1" noChangeShapeType="1" noTextEdit="1"/>
                </p:cNvSpPr>
                <p:nvPr/>
              </p:nvSpPr>
              <p:spPr>
                <a:xfrm>
                  <a:off x="7027538" y="1537047"/>
                  <a:ext cx="314761" cy="279044"/>
                </a:xfrm>
                <a:prstGeom prst="rect">
                  <a:avLst/>
                </a:prstGeom>
                <a:blipFill>
                  <a:blip r:embed="rId5"/>
                  <a:stretch>
                    <a:fillRect/>
                  </a:stretch>
                </a:blipFill>
                <a:ln>
                  <a:noFill/>
                </a:ln>
              </p:spPr>
              <p:txBody>
                <a:bodyPr/>
                <a:lstStyle/>
                <a:p>
                  <a:r>
                    <a:rPr lang="en-CA">
                      <a:noFill/>
                    </a:rPr>
                    <a:t> </a:t>
                  </a:r>
                </a:p>
              </p:txBody>
            </p:sp>
          </mc:Fallback>
        </mc:AlternateContent>
        <p:cxnSp>
          <p:nvCxnSpPr>
            <p:cNvPr id="18" name="Connecteur droit avec flèche 17">
              <a:extLst>
                <a:ext uri="{FF2B5EF4-FFF2-40B4-BE49-F238E27FC236}">
                  <a16:creationId xmlns:a16="http://schemas.microsoft.com/office/drawing/2014/main" id="{C98BCE1C-C28F-4CF0-9EEE-BCB6E1C534DB}"/>
                </a:ext>
              </a:extLst>
            </p:cNvPr>
            <p:cNvCxnSpPr>
              <a:cxnSpLocks/>
            </p:cNvCxnSpPr>
            <p:nvPr/>
          </p:nvCxnSpPr>
          <p:spPr>
            <a:xfrm rot="1020000" flipH="1" flipV="1">
              <a:off x="7272312" y="1747511"/>
              <a:ext cx="108000" cy="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19" name="Rectangle 18"/>
          <p:cNvSpPr/>
          <p:nvPr/>
        </p:nvSpPr>
        <p:spPr>
          <a:xfrm>
            <a:off x="7068556" y="5823567"/>
            <a:ext cx="3224829" cy="523220"/>
          </a:xfrm>
          <a:prstGeom prst="rect">
            <a:avLst/>
          </a:prstGeom>
        </p:spPr>
        <p:txBody>
          <a:bodyPr wrap="square">
            <a:spAutoFit/>
          </a:bodyPr>
          <a:lstStyle/>
          <a:p>
            <a:r>
              <a:rPr lang="fr-CA" sz="1400" dirty="0">
                <a:latin typeface="Univers Condensed"/>
              </a:rPr>
              <a:t>Définition des contraintes au front d'un trou et d'une fissure [tiré de 9.5]</a:t>
            </a:r>
            <a:endParaRPr lang="fr-FR" sz="1400" dirty="0">
              <a:latin typeface="Univers Condensed"/>
            </a:endParaRPr>
          </a:p>
        </p:txBody>
      </p:sp>
      <p:sp>
        <p:nvSpPr>
          <p:cNvPr id="16" name="Rectangle 15">
            <a:extLst>
              <a:ext uri="{FF2B5EF4-FFF2-40B4-BE49-F238E27FC236}">
                <a16:creationId xmlns:a16="http://schemas.microsoft.com/office/drawing/2014/main" id="{B2775E7A-4A8E-E844-848F-D9C1C5A9EF7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0925850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200" y="957223"/>
                <a:ext cx="5300063" cy="29374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Facteur d’intensité de contrainte</a:t>
                </a:r>
              </a:p>
              <a:p>
                <a:pPr marL="627063" lvl="2" indent="-227013" eaLnBrk="1" hangingPunct="1">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𝐾</m:t>
                      </m:r>
                      <m:r>
                        <a:rPr lang="fr-CA" i="1" dirty="0">
                          <a:solidFill>
                            <a:schemeClr val="tx1"/>
                          </a:solidFill>
                          <a:latin typeface="Cambria Math" panose="02040503050406030204" pitchFamily="18" charset="0"/>
                          <a:ea typeface="Cambria Math" panose="02040503050406030204" pitchFamily="18" charset="0"/>
                        </a:rPr>
                        <m:t>=</m:t>
                      </m:r>
                      <m:r>
                        <a:rPr lang="fr-CA" i="1" dirty="0">
                          <a:solidFill>
                            <a:schemeClr val="tx1"/>
                          </a:solidFill>
                          <a:latin typeface="Cambria Math" panose="02040503050406030204" pitchFamily="18" charset="0"/>
                          <a:ea typeface="Cambria Math" panose="02040503050406030204" pitchFamily="18" charset="0"/>
                        </a:rPr>
                        <m:t>𝑌</m:t>
                      </m:r>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𝜎</m:t>
                      </m:r>
                      <m:rad>
                        <m:radPr>
                          <m:degHide m:val="on"/>
                          <m:ctrlPr>
                            <a:rPr lang="fr-CA" i="1" dirty="0">
                              <a:solidFill>
                                <a:schemeClr val="tx1"/>
                              </a:solidFill>
                              <a:latin typeface="Cambria Math" panose="02040503050406030204" pitchFamily="18" charset="0"/>
                              <a:ea typeface="Cambria Math" panose="02040503050406030204" pitchFamily="18" charset="0"/>
                            </a:rPr>
                          </m:ctrlPr>
                        </m:radPr>
                        <m:deg/>
                        <m:e>
                          <m:r>
                            <a:rPr lang="fr-CA" i="1" dirty="0">
                              <a:solidFill>
                                <a:schemeClr val="tx1"/>
                              </a:solidFill>
                              <a:latin typeface="Cambria Math" panose="02040503050406030204" pitchFamily="18" charset="0"/>
                              <a:ea typeface="Cambria Math" panose="02040503050406030204" pitchFamily="18" charset="0"/>
                            </a:rPr>
                            <m:t>𝜋</m:t>
                          </m:r>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𝑎</m:t>
                          </m:r>
                        </m:e>
                      </m:rad>
                    </m:oMath>
                  </m:oMathPara>
                </a14:m>
                <a:endParaRPr lang="fr-CA"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𝑌</m:t>
                      </m:r>
                      <m:r>
                        <a:rPr lang="fr-CA" i="1" dirty="0">
                          <a:solidFill>
                            <a:schemeClr val="tx1"/>
                          </a:solidFill>
                          <a:latin typeface="Cambria Math" panose="02040503050406030204" pitchFamily="18" charset="0"/>
                          <a:ea typeface="Cambria Math" panose="02040503050406030204" pitchFamily="18" charset="0"/>
                        </a:rPr>
                        <m:t>=</m:t>
                      </m:r>
                      <m:r>
                        <a:rPr lang="fr-CA" i="1" dirty="0">
                          <a:solidFill>
                            <a:schemeClr val="tx1"/>
                          </a:solidFill>
                          <a:latin typeface="Cambria Math" panose="02040503050406030204" pitchFamily="18" charset="0"/>
                          <a:ea typeface="Cambria Math" panose="02040503050406030204" pitchFamily="18" charset="0"/>
                        </a:rPr>
                        <m:t>𝑓</m:t>
                      </m:r>
                      <m:d>
                        <m:dPr>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𝑎</m:t>
                          </m:r>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𝑤</m:t>
                          </m:r>
                        </m:e>
                      </m:d>
                      <m:r>
                        <a:rPr lang="fr-CA" i="1" dirty="0">
                          <a:solidFill>
                            <a:schemeClr val="tx1"/>
                          </a:solidFill>
                          <a:latin typeface="Cambria Math" panose="02040503050406030204" pitchFamily="18" charset="0"/>
                          <a:ea typeface="Cambria Math" panose="02040503050406030204" pitchFamily="18" charset="0"/>
                        </a:rPr>
                        <m:t>=</m:t>
                      </m:r>
                      <m:r>
                        <m:rPr>
                          <m:nor/>
                        </m:rPr>
                        <a:rPr lang="fr-CA" b="1" dirty="0">
                          <a:solidFill>
                            <a:schemeClr val="tx1"/>
                          </a:solidFill>
                          <a:latin typeface="Univers Condensed"/>
                          <a:ea typeface="Cambria Math" panose="02040503050406030204" pitchFamily="18" charset="0"/>
                        </a:rPr>
                        <m:t>facteur</m:t>
                      </m:r>
                      <m:r>
                        <m:rPr>
                          <m:nor/>
                        </m:rPr>
                        <a:rPr lang="fr-CA" b="1" dirty="0">
                          <a:solidFill>
                            <a:schemeClr val="tx1"/>
                          </a:solidFill>
                          <a:latin typeface="Univers Condensed"/>
                          <a:ea typeface="Cambria Math" panose="02040503050406030204" pitchFamily="18" charset="0"/>
                        </a:rPr>
                        <m:t> </m:t>
                      </m:r>
                      <m:r>
                        <m:rPr>
                          <m:nor/>
                        </m:rPr>
                        <a:rPr lang="fr-CA" b="1" dirty="0">
                          <a:solidFill>
                            <a:schemeClr val="tx1"/>
                          </a:solidFill>
                          <a:latin typeface="Univers Condensed"/>
                          <a:ea typeface="Cambria Math" panose="02040503050406030204" pitchFamily="18" charset="0"/>
                        </a:rPr>
                        <m:t>de</m:t>
                      </m:r>
                      <m:r>
                        <m:rPr>
                          <m:nor/>
                        </m:rPr>
                        <a:rPr lang="fr-CA" b="1" dirty="0">
                          <a:solidFill>
                            <a:schemeClr val="tx1"/>
                          </a:solidFill>
                          <a:latin typeface="Univers Condensed"/>
                          <a:ea typeface="Cambria Math" panose="02040503050406030204" pitchFamily="18" charset="0"/>
                        </a:rPr>
                        <m:t> </m:t>
                      </m:r>
                      <m:r>
                        <m:rPr>
                          <m:nor/>
                        </m:rPr>
                        <a:rPr lang="fr-CA" b="1" dirty="0">
                          <a:solidFill>
                            <a:schemeClr val="tx1"/>
                          </a:solidFill>
                          <a:latin typeface="Univers Condensed"/>
                          <a:ea typeface="Cambria Math" panose="02040503050406030204" pitchFamily="18" charset="0"/>
                        </a:rPr>
                        <m:t>correction</m:t>
                      </m:r>
                    </m:oMath>
                  </m:oMathPara>
                </a14:m>
                <a:endParaRPr lang="fr-CA" b="1" dirty="0">
                  <a:solidFill>
                    <a:schemeClr val="tx1"/>
                  </a:solidFill>
                  <a:latin typeface="Univers Condensed"/>
                  <a:ea typeface="Cambria Math" panose="02040503050406030204" pitchFamily="18" charset="0"/>
                </a:endParaRPr>
              </a:p>
              <a:p>
                <a:pPr marL="857250" lvl="3" indent="0" eaLnBrk="1" hangingPunct="1">
                  <a:buNone/>
                  <a:defRPr/>
                </a:pPr>
                <a:endParaRPr lang="fr-CA" i="1"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0,75≤</m:t>
                    </m:r>
                    <m:r>
                      <a:rPr lang="fr-CA" i="1" dirty="0">
                        <a:solidFill>
                          <a:schemeClr val="tx1"/>
                        </a:solidFill>
                        <a:latin typeface="Cambria Math" panose="02040503050406030204" pitchFamily="18" charset="0"/>
                        <a:ea typeface="Cambria Math" panose="02040503050406030204" pitchFamily="18" charset="0"/>
                      </a:rPr>
                      <m:t>𝑌</m:t>
                    </m:r>
                    <m:r>
                      <a:rPr lang="fr-CA" i="1" dirty="0">
                        <a:solidFill>
                          <a:schemeClr val="tx1"/>
                        </a:solidFill>
                        <a:latin typeface="Cambria Math" panose="02040503050406030204" pitchFamily="18" charset="0"/>
                        <a:ea typeface="Cambria Math" panose="02040503050406030204" pitchFamily="18" charset="0"/>
                      </a:rPr>
                      <m:t>≤3,0</m:t>
                    </m:r>
                  </m:oMath>
                </a14:m>
                <a:r>
                  <a:rPr lang="fr-CA" dirty="0">
                    <a:solidFill>
                      <a:schemeClr val="tx1"/>
                    </a:solidFill>
                    <a:latin typeface="Univers Condensed"/>
                    <a:ea typeface="Cambria Math" panose="02040503050406030204" pitchFamily="18" charset="0"/>
                  </a:rPr>
                  <a:t> (applications courantes)</a:t>
                </a: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endParaRPr lang="fr-FR" dirty="0">
                  <a:solidFill>
                    <a:schemeClr val="tx1"/>
                  </a:solidFill>
                  <a:latin typeface="Univers Condensed"/>
                  <a:ea typeface="Cambria Math" panose="02040503050406030204" pitchFamily="18" charset="0"/>
                </a:endParaRP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200" y="957223"/>
                <a:ext cx="5300063" cy="2937444"/>
              </a:xfrm>
              <a:prstGeom prst="rect">
                <a:avLst/>
              </a:prstGeom>
              <a:blipFill>
                <a:blip r:embed="rId3"/>
                <a:stretch>
                  <a:fillRect l="-1036" t="-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7" name="Groupe 16">
            <a:extLst>
              <a:ext uri="{FF2B5EF4-FFF2-40B4-BE49-F238E27FC236}">
                <a16:creationId xmlns:a16="http://schemas.microsoft.com/office/drawing/2014/main" id="{3153C393-24D2-44A3-9905-E8CE25EDAB48}"/>
              </a:ext>
            </a:extLst>
          </p:cNvPr>
          <p:cNvGrpSpPr/>
          <p:nvPr/>
        </p:nvGrpSpPr>
        <p:grpSpPr>
          <a:xfrm>
            <a:off x="6394455" y="983284"/>
            <a:ext cx="4009002" cy="4392488"/>
            <a:chOff x="4772236" y="404664"/>
            <a:chExt cx="4312822" cy="4692216"/>
          </a:xfrm>
        </p:grpSpPr>
        <p:pic>
          <p:nvPicPr>
            <p:cNvPr id="21" name="Image 20"/>
            <p:cNvPicPr>
              <a:picLocks noChangeAspect="1"/>
            </p:cNvPicPr>
            <p:nvPr/>
          </p:nvPicPr>
          <p:blipFill>
            <a:blip r:embed="rId4"/>
            <a:stretch>
              <a:fillRect/>
            </a:stretch>
          </p:blipFill>
          <p:spPr>
            <a:xfrm>
              <a:off x="4772236" y="404664"/>
              <a:ext cx="4312822" cy="4692216"/>
            </a:xfrm>
            <a:prstGeom prst="rect">
              <a:avLst/>
            </a:prstGeom>
          </p:spPr>
        </p:pic>
        <p:sp>
          <p:nvSpPr>
            <p:cNvPr id="22" name="Ellipse 21">
              <a:extLst>
                <a:ext uri="{FF2B5EF4-FFF2-40B4-BE49-F238E27FC236}">
                  <a16:creationId xmlns:a16="http://schemas.microsoft.com/office/drawing/2014/main" id="{DB057580-990E-41E9-8B3E-0BB7329AF5D8}"/>
                </a:ext>
              </a:extLst>
            </p:cNvPr>
            <p:cNvSpPr/>
            <p:nvPr/>
          </p:nvSpPr>
          <p:spPr>
            <a:xfrm>
              <a:off x="7272320" y="1664824"/>
              <a:ext cx="180000" cy="18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3570EA9-7503-4AB6-B1E5-399B39CF56E3}"/>
                    </a:ext>
                  </a:extLst>
                </p:cNvPr>
                <p:cNvSpPr/>
                <p:nvPr/>
              </p:nvSpPr>
              <p:spPr>
                <a:xfrm>
                  <a:off x="7027538" y="1537047"/>
                  <a:ext cx="331722" cy="295900"/>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r>
                          <a:rPr lang="fr-CA" sz="1200" i="1" dirty="0">
                            <a:latin typeface="Cambria Math" panose="02040503050406030204" pitchFamily="18" charset="0"/>
                            <a:ea typeface="Cambria Math" panose="02040503050406030204" pitchFamily="18" charset="0"/>
                          </a:rPr>
                          <m:t>𝜌</m:t>
                        </m:r>
                      </m:oMath>
                    </m:oMathPara>
                  </a14:m>
                  <a:endParaRPr lang="fr-CA" sz="1100" dirty="0"/>
                </a:p>
              </p:txBody>
            </p:sp>
          </mc:Choice>
          <mc:Fallback xmlns="">
            <p:sp>
              <p:nvSpPr>
                <p:cNvPr id="6" name="Rectangle 5">
                  <a:extLst>
                    <a:ext uri="{FF2B5EF4-FFF2-40B4-BE49-F238E27FC236}">
                      <a16:creationId xmlns:a16="http://schemas.microsoft.com/office/drawing/2014/main" id="{33570EA9-7503-4AB6-B1E5-399B39CF56E3}"/>
                    </a:ext>
                  </a:extLst>
                </p:cNvPr>
                <p:cNvSpPr>
                  <a:spLocks noRot="1" noChangeAspect="1" noMove="1" noResize="1" noEditPoints="1" noAdjustHandles="1" noChangeArrowheads="1" noChangeShapeType="1" noTextEdit="1"/>
                </p:cNvSpPr>
                <p:nvPr/>
              </p:nvSpPr>
              <p:spPr>
                <a:xfrm>
                  <a:off x="7027538" y="1537047"/>
                  <a:ext cx="331722" cy="295900"/>
                </a:xfrm>
                <a:prstGeom prst="rect">
                  <a:avLst/>
                </a:prstGeom>
                <a:blipFill>
                  <a:blip r:embed="rId5"/>
                  <a:stretch>
                    <a:fillRect/>
                  </a:stretch>
                </a:blipFill>
                <a:ln>
                  <a:noFill/>
                </a:ln>
              </p:spPr>
              <p:txBody>
                <a:bodyPr/>
                <a:lstStyle/>
                <a:p>
                  <a:r>
                    <a:rPr lang="en-CA">
                      <a:noFill/>
                    </a:rPr>
                    <a:t> </a:t>
                  </a:r>
                </a:p>
              </p:txBody>
            </p:sp>
          </mc:Fallback>
        </mc:AlternateContent>
        <p:cxnSp>
          <p:nvCxnSpPr>
            <p:cNvPr id="24" name="Connecteur droit avec flèche 23">
              <a:extLst>
                <a:ext uri="{FF2B5EF4-FFF2-40B4-BE49-F238E27FC236}">
                  <a16:creationId xmlns:a16="http://schemas.microsoft.com/office/drawing/2014/main" id="{C98BCE1C-C28F-4CF0-9EEE-BCB6E1C534DB}"/>
                </a:ext>
              </a:extLst>
            </p:cNvPr>
            <p:cNvCxnSpPr>
              <a:cxnSpLocks/>
            </p:cNvCxnSpPr>
            <p:nvPr/>
          </p:nvCxnSpPr>
          <p:spPr>
            <a:xfrm rot="1020000" flipH="1" flipV="1">
              <a:off x="7272312" y="1747511"/>
              <a:ext cx="108000" cy="0"/>
            </a:xfrm>
            <a:prstGeom prst="straightConnector1">
              <a:avLst/>
            </a:prstGeom>
            <a:ln w="3175">
              <a:solidFill>
                <a:schemeClr val="tx1"/>
              </a:solidFill>
              <a:tailEnd type="stealth" w="sm" len="sm"/>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6878466" y="5636607"/>
            <a:ext cx="3224829" cy="523220"/>
          </a:xfrm>
          <a:prstGeom prst="rect">
            <a:avLst/>
          </a:prstGeom>
        </p:spPr>
        <p:txBody>
          <a:bodyPr wrap="square">
            <a:spAutoFit/>
          </a:bodyPr>
          <a:lstStyle/>
          <a:p>
            <a:r>
              <a:rPr lang="fr-CA" sz="1400" dirty="0">
                <a:latin typeface="Univers Condensed"/>
              </a:rPr>
              <a:t>Définition des contraintes au front d'un trou et d'une fissure [tiré de 9.5]</a:t>
            </a:r>
            <a:endParaRPr lang="fr-FR" sz="1400" dirty="0">
              <a:latin typeface="Univers Condensed"/>
            </a:endParaRPr>
          </a:p>
        </p:txBody>
      </p:sp>
      <p:sp>
        <p:nvSpPr>
          <p:cNvPr id="12" name="Rectangle 11">
            <a:extLst>
              <a:ext uri="{FF2B5EF4-FFF2-40B4-BE49-F238E27FC236}">
                <a16:creationId xmlns:a16="http://schemas.microsoft.com/office/drawing/2014/main" id="{A5000EED-64C7-BE47-BC1D-1582548E9BB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9405592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31804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rupture par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Propagation de la fissure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20</a:t>
            </a:fld>
            <a:endParaRPr lang="fr-FR"/>
          </a:p>
        </p:txBody>
      </p:sp>
    </p:spTree>
    <p:extLst>
      <p:ext uri="{BB962C8B-B14F-4D97-AF65-F5344CB8AC3E}">
        <p14:creationId xmlns:p14="http://schemas.microsoft.com/office/powerpoint/2010/main" val="2944823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p:pic>
        <p:nvPicPr>
          <p:cNvPr id="12" name="Image 11"/>
          <p:cNvPicPr>
            <a:picLocks noChangeAspect="1"/>
          </p:cNvPicPr>
          <p:nvPr/>
        </p:nvPicPr>
        <p:blipFill>
          <a:blip r:embed="rId3"/>
          <a:stretch>
            <a:fillRect/>
          </a:stretch>
        </p:blipFill>
        <p:spPr>
          <a:xfrm>
            <a:off x="3334983" y="983284"/>
            <a:ext cx="4826726" cy="5043594"/>
          </a:xfrm>
          <a:prstGeom prst="rect">
            <a:avLst/>
          </a:prstGeom>
        </p:spPr>
      </p:pic>
      <p:sp>
        <p:nvSpPr>
          <p:cNvPr id="13" name="Rectangle 12"/>
          <p:cNvSpPr/>
          <p:nvPr/>
        </p:nvSpPr>
        <p:spPr>
          <a:xfrm>
            <a:off x="3793066" y="6215914"/>
            <a:ext cx="3910327" cy="307777"/>
          </a:xfrm>
          <a:prstGeom prst="rect">
            <a:avLst/>
          </a:prstGeom>
        </p:spPr>
        <p:txBody>
          <a:bodyPr wrap="square">
            <a:spAutoFit/>
          </a:bodyPr>
          <a:lstStyle/>
          <a:p>
            <a:r>
              <a:rPr lang="fr-CA" sz="1400" dirty="0">
                <a:latin typeface="Univers Condensed"/>
              </a:rPr>
              <a:t>Amorce et propagation d'une fissure de fatigue</a:t>
            </a:r>
            <a:endParaRPr lang="fr-FR" sz="1400" dirty="0">
              <a:latin typeface="Univers Condensed"/>
            </a:endParaRPr>
          </a:p>
        </p:txBody>
      </p:sp>
      <p:sp>
        <p:nvSpPr>
          <p:cNvPr id="7" name="Rectangle 6">
            <a:extLst>
              <a:ext uri="{FF2B5EF4-FFF2-40B4-BE49-F238E27FC236}">
                <a16:creationId xmlns:a16="http://schemas.microsoft.com/office/drawing/2014/main" id="{EE1FB843-C26C-E74F-9B10-153C01A8417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751369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929161"/>
                <a:ext cx="4536504" cy="33380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Différence de facteurs d’intensité de contrainte</a:t>
                </a:r>
              </a:p>
              <a:p>
                <a:pPr marL="271463" lvl="1" indent="-271463" eaLnBrk="1" hangingPunct="1">
                  <a:buClr>
                    <a:srgbClr val="FF0000"/>
                  </a:buClr>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𝐾</m:t>
                      </m:r>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𝑌</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𝜎</m:t>
                      </m:r>
                      <m:rad>
                        <m:radPr>
                          <m:degHide m:val="on"/>
                          <m:ctrlPr>
                            <a:rPr lang="fr-CA" sz="1600" i="1" dirty="0">
                              <a:solidFill>
                                <a:schemeClr val="tx1"/>
                              </a:solidFill>
                              <a:latin typeface="Cambria Math" panose="02040503050406030204" pitchFamily="18" charset="0"/>
                              <a:ea typeface="Cambria Math" panose="02040503050406030204" pitchFamily="18" charset="0"/>
                            </a:rPr>
                          </m:ctrlPr>
                        </m:radPr>
                        <m:deg/>
                        <m:e>
                          <m:r>
                            <a:rPr lang="fr-CA" sz="1600" i="1" dirty="0">
                              <a:solidFill>
                                <a:schemeClr val="tx1"/>
                              </a:solidFill>
                              <a:latin typeface="Cambria Math" panose="02040503050406030204" pitchFamily="18" charset="0"/>
                              <a:ea typeface="Cambria Math" panose="02040503050406030204" pitchFamily="18" charset="0"/>
                            </a:rPr>
                            <m:t>𝜋</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𝑎</m:t>
                          </m:r>
                        </m:e>
                      </m:rad>
                    </m:oMath>
                  </m:oMathPara>
                </a14:m>
                <a:endParaRPr lang="fr-CA" sz="16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b="1" dirty="0">
                    <a:solidFill>
                      <a:schemeClr val="tx1"/>
                    </a:solidFill>
                    <a:latin typeface="Univers Condensed"/>
                    <a:ea typeface="Cambria Math" panose="02040503050406030204" pitchFamily="18" charset="0"/>
                  </a:rPr>
                  <a:t>Taux de propagation de la fissure</a:t>
                </a:r>
              </a:p>
              <a:p>
                <a:pPr marL="400050" lvl="2" indent="0" eaLnBrk="1" hangingPunct="1">
                  <a:buClr>
                    <a:srgbClr val="FF0000"/>
                  </a:buClr>
                  <a:buNone/>
                  <a:defRPr/>
                </a:pPr>
                <a:endParaRPr lang="fr-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𝑑𝑎</m:t>
                          </m:r>
                        </m:num>
                        <m:den>
                          <m:r>
                            <a:rPr lang="fr-CA" sz="1600" i="1" dirty="0">
                              <a:solidFill>
                                <a:schemeClr val="tx1"/>
                              </a:solidFill>
                              <a:latin typeface="Cambria Math" panose="02040503050406030204" pitchFamily="18" charset="0"/>
                              <a:ea typeface="Cambria Math" panose="02040503050406030204" pitchFamily="18" charset="0"/>
                            </a:rPr>
                            <m:t>𝑑𝑁</m:t>
                          </m:r>
                        </m:den>
                      </m:f>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𝐷</m:t>
                      </m:r>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𝐾</m:t>
                          </m:r>
                        </m:e>
                        <m:sup>
                          <m:r>
                            <a:rPr lang="fr-CA" sz="1600" i="1" dirty="0">
                              <a:solidFill>
                                <a:schemeClr val="tx1"/>
                              </a:solidFill>
                              <a:latin typeface="Cambria Math" panose="02040503050406030204" pitchFamily="18" charset="0"/>
                              <a:ea typeface="Cambria Math" panose="02040503050406030204" pitchFamily="18" charset="0"/>
                            </a:rPr>
                            <m:t>𝑛</m:t>
                          </m:r>
                        </m:sup>
                      </m:sSup>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𝐷</m:t>
                    </m:r>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𝑛</m:t>
                    </m:r>
                  </m:oMath>
                </a14:m>
                <a:r>
                  <a:rPr lang="fr-CA" sz="1600" dirty="0">
                    <a:solidFill>
                      <a:schemeClr val="tx1"/>
                    </a:solidFill>
                    <a:latin typeface="Univers Condensed"/>
                    <a:ea typeface="Cambria Math" panose="02040503050406030204" pitchFamily="18" charset="0"/>
                  </a:rPr>
                  <a:t>:</a:t>
                </a:r>
                <a:r>
                  <a:rPr lang="fr-CA" sz="1600" i="1" dirty="0">
                    <a:solidFill>
                      <a:schemeClr val="tx1"/>
                    </a:solidFill>
                    <a:latin typeface="Univers Condensed"/>
                    <a:ea typeface="Cambria Math" panose="02040503050406030204" pitchFamily="18" charset="0"/>
                  </a:rPr>
                  <a:t> </a:t>
                </a:r>
                <a:r>
                  <a:rPr lang="fr-CA" sz="1600" dirty="0">
                    <a:solidFill>
                      <a:schemeClr val="tx1"/>
                    </a:solidFill>
                    <a:latin typeface="Univers Condensed"/>
                    <a:ea typeface="Cambria Math" panose="02040503050406030204" pitchFamily="18" charset="0"/>
                  </a:rPr>
                  <a:t>constantes de matériau</a:t>
                </a:r>
                <a:endParaRPr lang="fr-CA" sz="1600" i="1"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fr-CA"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929161"/>
                <a:ext cx="4536504" cy="3338040"/>
              </a:xfrm>
              <a:prstGeom prst="rect">
                <a:avLst/>
              </a:prstGeom>
              <a:blipFill>
                <a:blip r:embed="rId3"/>
                <a:stretch>
                  <a:fillRect l="-538" b="-23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9" name="Image 8"/>
          <p:cNvPicPr>
            <a:picLocks noChangeAspect="1"/>
          </p:cNvPicPr>
          <p:nvPr/>
        </p:nvPicPr>
        <p:blipFill>
          <a:blip r:embed="rId4"/>
          <a:stretch>
            <a:fillRect/>
          </a:stretch>
        </p:blipFill>
        <p:spPr>
          <a:xfrm>
            <a:off x="5374704" y="1348657"/>
            <a:ext cx="4729082" cy="3194083"/>
          </a:xfrm>
          <a:prstGeom prst="rect">
            <a:avLst/>
          </a:prstGeom>
        </p:spPr>
      </p:pic>
      <p:sp>
        <p:nvSpPr>
          <p:cNvPr id="10" name="Rectangle 9"/>
          <p:cNvSpPr/>
          <p:nvPr/>
        </p:nvSpPr>
        <p:spPr>
          <a:xfrm>
            <a:off x="6564481" y="1922355"/>
            <a:ext cx="963029" cy="571947"/>
          </a:xfrm>
          <a:prstGeom prst="rect">
            <a:avLst/>
          </a:prstGeom>
          <a:solidFill>
            <a:srgbClr val="000099">
              <a:alpha val="2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mc:AlternateContent xmlns:mc="http://schemas.openxmlformats.org/markup-compatibility/2006" xmlns:a14="http://schemas.microsoft.com/office/drawing/2010/main">
        <mc:Choice Requires="a14">
          <p:sp>
            <p:nvSpPr>
              <p:cNvPr id="11" name="Rectangle 10"/>
              <p:cNvSpPr/>
              <p:nvPr/>
            </p:nvSpPr>
            <p:spPr>
              <a:xfrm>
                <a:off x="4962223" y="4721012"/>
                <a:ext cx="5554044" cy="523220"/>
              </a:xfrm>
              <a:prstGeom prst="rect">
                <a:avLst/>
              </a:prstGeom>
            </p:spPr>
            <p:txBody>
              <a:bodyPr wrap="square">
                <a:spAutoFit/>
              </a:bodyPr>
              <a:lstStyle/>
              <a:p>
                <a:r>
                  <a:rPr lang="fr-CA" sz="1400" dirty="0">
                    <a:solidFill>
                      <a:schemeClr val="tx1"/>
                    </a:solidFill>
                    <a:latin typeface="Univers Condensed"/>
                  </a:rPr>
                  <a:t>Taux de propagation </a:t>
                </a:r>
                <a14:m>
                  <m:oMath xmlns:m="http://schemas.openxmlformats.org/officeDocument/2006/math">
                    <m:f>
                      <m:fPr>
                        <m:type m:val="lin"/>
                        <m:ctrlPr>
                          <a:rPr lang="fr-CA" sz="1400" i="1" dirty="0">
                            <a:solidFill>
                              <a:schemeClr val="tx1"/>
                            </a:solidFill>
                            <a:latin typeface="Cambria Math" panose="02040503050406030204" pitchFamily="18" charset="0"/>
                          </a:rPr>
                        </m:ctrlPr>
                      </m:fPr>
                      <m:num>
                        <m:r>
                          <a:rPr lang="fr-CA" sz="1400" i="1" dirty="0">
                            <a:solidFill>
                              <a:schemeClr val="tx1"/>
                            </a:solidFill>
                            <a:latin typeface="Cambria Math" panose="02040503050406030204" pitchFamily="18" charset="0"/>
                          </a:rPr>
                          <m:t>𝑑𝑎</m:t>
                        </m:r>
                      </m:num>
                      <m:den>
                        <m:r>
                          <a:rPr lang="fr-CA" sz="1400" i="1" dirty="0">
                            <a:solidFill>
                              <a:schemeClr val="tx1"/>
                            </a:solidFill>
                            <a:latin typeface="Cambria Math" panose="02040503050406030204" pitchFamily="18" charset="0"/>
                          </a:rPr>
                          <m:t>𝑑𝑁</m:t>
                        </m:r>
                      </m:den>
                    </m:f>
                  </m:oMath>
                </a14:m>
                <a:r>
                  <a:rPr lang="fr-CA" sz="1400" dirty="0">
                    <a:solidFill>
                      <a:schemeClr val="tx1"/>
                    </a:solidFill>
                    <a:latin typeface="Univers Condensed"/>
                  </a:rPr>
                  <a:t> d'une fissure en fonction de la différence de facteurs d'intensité de contrainte </a:t>
                </a:r>
                <a14:m>
                  <m:oMath xmlns:m="http://schemas.openxmlformats.org/officeDocument/2006/math">
                    <m:r>
                      <a:rPr lang="fr-CA" sz="1400" i="1" dirty="0">
                        <a:solidFill>
                          <a:schemeClr val="tx1"/>
                        </a:solidFill>
                        <a:latin typeface="Cambria Math" panose="02040503050406030204" pitchFamily="18" charset="0"/>
                        <a:ea typeface="Cambria Math" panose="02040503050406030204" pitchFamily="18" charset="0"/>
                      </a:rPr>
                      <m:t>∆</m:t>
                    </m:r>
                    <m:r>
                      <a:rPr lang="fr-CA" sz="1400" i="1" dirty="0">
                        <a:solidFill>
                          <a:schemeClr val="tx1"/>
                        </a:solidFill>
                        <a:latin typeface="Cambria Math" panose="02040503050406030204" pitchFamily="18" charset="0"/>
                      </a:rPr>
                      <m:t>𝐾</m:t>
                    </m:r>
                    <m:r>
                      <a:rPr lang="fr-CA" sz="1400" i="1" dirty="0">
                        <a:solidFill>
                          <a:schemeClr val="tx1"/>
                        </a:solidFill>
                        <a:latin typeface="Cambria Math" panose="02040503050406030204" pitchFamily="18" charset="0"/>
                      </a:rPr>
                      <m:t> </m:t>
                    </m:r>
                  </m:oMath>
                </a14:m>
                <a:r>
                  <a:rPr lang="fr-CA" sz="1400" dirty="0">
                    <a:solidFill>
                      <a:schemeClr val="tx1"/>
                    </a:solidFill>
                    <a:latin typeface="Univers Condensed"/>
                  </a:rPr>
                  <a:t>[tiré de 9.5]</a:t>
                </a:r>
                <a:endParaRPr lang="fr-FR"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4962223" y="4721012"/>
                <a:ext cx="5554044" cy="523220"/>
              </a:xfrm>
              <a:prstGeom prst="rect">
                <a:avLst/>
              </a:prstGeom>
              <a:blipFill>
                <a:blip r:embed="rId5"/>
                <a:stretch>
                  <a:fillRect l="-329" t="-54651" b="-50000"/>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73C7FB74-EA68-1145-B1A2-C01F254CBDE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485773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rupture par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Calcul de la durée de vie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23</a:t>
            </a:fld>
            <a:endParaRPr lang="fr-FR"/>
          </a:p>
        </p:txBody>
      </p:sp>
    </p:spTree>
    <p:extLst>
      <p:ext uri="{BB962C8B-B14F-4D97-AF65-F5344CB8AC3E}">
        <p14:creationId xmlns:p14="http://schemas.microsoft.com/office/powerpoint/2010/main" val="1114269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1145291"/>
                <a:ext cx="10168468" cy="44257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Nombre de cycles nécessaires pour agrandir la fissure de </a:t>
                </a:r>
                <a14:m>
                  <m:oMath xmlns:m="http://schemas.openxmlformats.org/officeDocument/2006/math">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𝑎</m:t>
                        </m:r>
                      </m:e>
                      <m:sub>
                        <m:r>
                          <a:rPr lang="fr-CA" sz="2000" i="1" dirty="0">
                            <a:solidFill>
                              <a:schemeClr val="tx1"/>
                            </a:solidFill>
                            <a:latin typeface="Cambria Math" panose="02040503050406030204" pitchFamily="18" charset="0"/>
                            <a:ea typeface="Cambria Math" panose="02040503050406030204" pitchFamily="18" charset="0"/>
                          </a:rPr>
                          <m:t>𝑖</m:t>
                        </m:r>
                      </m:sub>
                    </m:sSub>
                  </m:oMath>
                </a14:m>
                <a:r>
                  <a:rPr lang="fr-CA" sz="2000" dirty="0">
                    <a:solidFill>
                      <a:schemeClr val="tx1"/>
                    </a:solidFill>
                    <a:latin typeface="Univers Condensed"/>
                    <a:ea typeface="Cambria Math" panose="02040503050406030204" pitchFamily="18" charset="0"/>
                  </a:rPr>
                  <a:t> à </a:t>
                </a:r>
                <a14:m>
                  <m:oMath xmlns:m="http://schemas.openxmlformats.org/officeDocument/2006/math">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𝑎</m:t>
                        </m:r>
                      </m:e>
                      <m:sub>
                        <m:r>
                          <a:rPr lang="fr-CA" sz="2000" i="1" dirty="0">
                            <a:solidFill>
                              <a:schemeClr val="tx1"/>
                            </a:solidFill>
                            <a:latin typeface="Cambria Math" panose="02040503050406030204" pitchFamily="18" charset="0"/>
                            <a:ea typeface="Cambria Math" panose="02040503050406030204" pitchFamily="18" charset="0"/>
                          </a:rPr>
                          <m:t>𝑗</m:t>
                        </m:r>
                      </m:sub>
                    </m:sSub>
                    <m:r>
                      <a:rPr lang="fr-CA" sz="2000" i="1" dirty="0">
                        <a:solidFill>
                          <a:schemeClr val="tx1"/>
                        </a:solidFill>
                        <a:latin typeface="Cambria Math" panose="02040503050406030204" pitchFamily="18" charset="0"/>
                        <a:ea typeface="Cambria Math" panose="02040503050406030204" pitchFamily="18" charset="0"/>
                      </a:rPr>
                      <m:t> </m:t>
                    </m:r>
                  </m:oMath>
                </a14:m>
                <a:r>
                  <a:rPr lang="fr-CA" sz="2000" dirty="0">
                    <a:solidFill>
                      <a:schemeClr val="tx1"/>
                    </a:solidFill>
                    <a:latin typeface="Univers Condensed"/>
                    <a:ea typeface="Cambria Math" panose="02040503050406030204" pitchFamily="18" charset="0"/>
                  </a:rPr>
                  <a:t>(intégration de l’équation de l’acétate 13 en admettant que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𝑌</m:t>
                    </m:r>
                    <m:r>
                      <a:rPr lang="fr-CA" sz="2000" i="1" dirty="0">
                        <a:solidFill>
                          <a:schemeClr val="tx1"/>
                        </a:solidFill>
                        <a:latin typeface="Cambria Math" panose="02040503050406030204" pitchFamily="18" charset="0"/>
                        <a:ea typeface="Cambria Math" panose="02040503050406030204" pitchFamily="18" charset="0"/>
                      </a:rPr>
                      <m:t>=</m:t>
                    </m:r>
                    <m:r>
                      <a:rPr lang="fr-CA" sz="2000" i="1" dirty="0">
                        <a:solidFill>
                          <a:schemeClr val="tx1"/>
                        </a:solidFill>
                        <a:latin typeface="Cambria Math" panose="02040503050406030204" pitchFamily="18" charset="0"/>
                        <a:ea typeface="Cambria Math" panose="02040503050406030204" pitchFamily="18" charset="0"/>
                      </a:rPr>
                      <m:t>𝑐𝑜𝑛𝑠𝑡</m:t>
                    </m:r>
                    <m:r>
                      <a:rPr lang="fr-CA" sz="2000" i="1" dirty="0">
                        <a:solidFill>
                          <a:schemeClr val="tx1"/>
                        </a:solidFill>
                        <a:latin typeface="Cambria Math" panose="02040503050406030204" pitchFamily="18" charset="0"/>
                        <a:ea typeface="Cambria Math" panose="02040503050406030204" pitchFamily="18" charset="0"/>
                      </a:rPr>
                      <m:t>.</m:t>
                    </m:r>
                  </m:oMath>
                </a14:m>
                <a:r>
                  <a:rPr lang="fr-CA" sz="2000" dirty="0">
                    <a:solidFill>
                      <a:schemeClr val="tx1"/>
                    </a:solidFill>
                    <a:latin typeface="Univers Condensed"/>
                    <a:ea typeface="Cambria Math" panose="02040503050406030204" pitchFamily="18" charset="0"/>
                  </a:rPr>
                  <a:t> )</a:t>
                </a:r>
                <a:endParaRPr lang="fr-FR"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𝑁</m:t>
                          </m:r>
                        </m:e>
                        <m:sub>
                          <m:r>
                            <a:rPr lang="fr-CA" i="1" dirty="0">
                              <a:solidFill>
                                <a:schemeClr val="tx1"/>
                              </a:solidFill>
                              <a:latin typeface="Cambria Math" panose="02040503050406030204" pitchFamily="18" charset="0"/>
                              <a:ea typeface="Cambria Math" panose="02040503050406030204" pitchFamily="18" charset="0"/>
                            </a:rPr>
                            <m:t>𝑖𝑗</m:t>
                          </m:r>
                        </m:sub>
                      </m:sSub>
                      <m:r>
                        <a:rPr lang="fr-CA" i="1" dirty="0">
                          <a:solidFill>
                            <a:schemeClr val="tx1"/>
                          </a:solidFill>
                          <a:latin typeface="Cambria Math" panose="02040503050406030204" pitchFamily="18" charset="0"/>
                          <a:ea typeface="Cambria Math" panose="02040503050406030204" pitchFamily="18" charset="0"/>
                        </a:rPr>
                        <m:t>=</m:t>
                      </m:r>
                      <m:nary>
                        <m:naryPr>
                          <m:ctrlPr>
                            <a:rPr lang="fr-CA" i="1" dirty="0">
                              <a:solidFill>
                                <a:schemeClr val="tx1"/>
                              </a:solidFill>
                              <a:latin typeface="Cambria Math" panose="02040503050406030204" pitchFamily="18" charset="0"/>
                              <a:ea typeface="Cambria Math" panose="02040503050406030204" pitchFamily="18" charset="0"/>
                            </a:rPr>
                          </m:ctrlPr>
                        </m:naryPr>
                        <m:sub>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𝑖</m:t>
                              </m:r>
                            </m:sub>
                          </m:sSub>
                        </m:sub>
                        <m:sup>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𝑗</m:t>
                              </m:r>
                            </m:sub>
                          </m:sSub>
                        </m:sup>
                        <m:e>
                          <m:r>
                            <a:rPr lang="fr-CA" i="1" dirty="0">
                              <a:solidFill>
                                <a:schemeClr val="tx1"/>
                              </a:solidFill>
                              <a:latin typeface="Cambria Math" panose="02040503050406030204" pitchFamily="18" charset="0"/>
                              <a:ea typeface="Cambria Math" panose="02040503050406030204" pitchFamily="18" charset="0"/>
                            </a:rPr>
                            <m:t>𝑑𝑁</m:t>
                          </m:r>
                        </m:e>
                      </m:nary>
                      <m:r>
                        <a:rPr lang="fr-CA" i="1" dirty="0">
                          <a:solidFill>
                            <a:schemeClr val="tx1"/>
                          </a:solidFill>
                          <a:latin typeface="Cambria Math" panose="02040503050406030204" pitchFamily="18" charset="0"/>
                          <a:ea typeface="Cambria Math" panose="02040503050406030204" pitchFamily="18" charset="0"/>
                        </a:rPr>
                        <m:t>=</m:t>
                      </m:r>
                      <m:nary>
                        <m:naryPr>
                          <m:ctrlPr>
                            <a:rPr lang="fr-CA" i="1" dirty="0">
                              <a:solidFill>
                                <a:schemeClr val="tx1"/>
                              </a:solidFill>
                              <a:latin typeface="Cambria Math" panose="02040503050406030204" pitchFamily="18" charset="0"/>
                              <a:ea typeface="Cambria Math" panose="02040503050406030204" pitchFamily="18" charset="0"/>
                            </a:rPr>
                          </m:ctrlPr>
                        </m:naryPr>
                        <m:sub>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𝑖</m:t>
                              </m:r>
                            </m:sub>
                          </m:sSub>
                        </m:sub>
                        <m:sup>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𝑗</m:t>
                              </m:r>
                            </m:sub>
                          </m:sSub>
                        </m:sup>
                        <m:e>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1</m:t>
                              </m:r>
                            </m:num>
                            <m:den>
                              <m:r>
                                <a:rPr lang="fr-CA" i="1" dirty="0">
                                  <a:solidFill>
                                    <a:schemeClr val="tx1"/>
                                  </a:solidFill>
                                  <a:latin typeface="Cambria Math" panose="02040503050406030204" pitchFamily="18" charset="0"/>
                                  <a:ea typeface="Cambria Math" panose="02040503050406030204" pitchFamily="18" charset="0"/>
                                </a:rPr>
                                <m:t>𝐷</m:t>
                              </m:r>
                              <m:r>
                                <a:rPr lang="fr-CA" i="1" dirty="0">
                                  <a:solidFill>
                                    <a:schemeClr val="tx1"/>
                                  </a:solidFill>
                                  <a:latin typeface="Cambria Math" panose="02040503050406030204" pitchFamily="18" charset="0"/>
                                  <a:ea typeface="Cambria Math" panose="02040503050406030204" pitchFamily="18" charset="0"/>
                                </a:rPr>
                                <m:t> ∆</m:t>
                              </m:r>
                              <m:sSup>
                                <m:sSupPr>
                                  <m:ctrlPr>
                                    <a:rPr lang="fr-CA" i="1" dirty="0">
                                      <a:solidFill>
                                        <a:schemeClr val="tx1"/>
                                      </a:solidFill>
                                      <a:latin typeface="Cambria Math" panose="02040503050406030204" pitchFamily="18" charset="0"/>
                                      <a:ea typeface="Cambria Math" panose="02040503050406030204" pitchFamily="18" charset="0"/>
                                    </a:rPr>
                                  </m:ctrlPr>
                                </m:sSupPr>
                                <m:e>
                                  <m:r>
                                    <a:rPr lang="fr-CA" i="1" dirty="0">
                                      <a:solidFill>
                                        <a:schemeClr val="tx1"/>
                                      </a:solidFill>
                                      <a:latin typeface="Cambria Math" panose="02040503050406030204" pitchFamily="18" charset="0"/>
                                      <a:ea typeface="Cambria Math" panose="02040503050406030204" pitchFamily="18" charset="0"/>
                                    </a:rPr>
                                    <m:t>𝑘</m:t>
                                  </m:r>
                                </m:e>
                                <m:sup>
                                  <m:r>
                                    <a:rPr lang="fr-CA" i="1" dirty="0">
                                      <a:solidFill>
                                        <a:schemeClr val="tx1"/>
                                      </a:solidFill>
                                      <a:latin typeface="Cambria Math" panose="02040503050406030204" pitchFamily="18" charset="0"/>
                                      <a:ea typeface="Cambria Math" panose="02040503050406030204" pitchFamily="18" charset="0"/>
                                    </a:rPr>
                                    <m:t>𝑛</m:t>
                                  </m:r>
                                </m:sup>
                              </m:sSup>
                            </m:den>
                          </m:f>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𝑑𝑎</m:t>
                          </m:r>
                        </m:e>
                      </m:nary>
                    </m:oMath>
                  </m:oMathPara>
                </a14:m>
                <a:endParaRPr lang="fr-CA" dirty="0">
                  <a:solidFill>
                    <a:schemeClr val="tx1"/>
                  </a:solidFill>
                  <a:latin typeface="Univers Condensed"/>
                  <a:ea typeface="Cambria Math" panose="02040503050406030204" pitchFamily="18" charset="0"/>
                </a:endParaRPr>
              </a:p>
              <a:p>
                <a:pPr marL="400050" lvl="2" indent="0" eaLnBrk="1" hangingPunct="1">
                  <a:buNone/>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𝑁</m:t>
                          </m:r>
                        </m:e>
                        <m:sub>
                          <m:r>
                            <a:rPr lang="fr-CA" i="1" dirty="0">
                              <a:solidFill>
                                <a:schemeClr val="tx1"/>
                              </a:solidFill>
                              <a:latin typeface="Cambria Math" panose="02040503050406030204" pitchFamily="18" charset="0"/>
                              <a:ea typeface="Cambria Math" panose="02040503050406030204" pitchFamily="18" charset="0"/>
                            </a:rPr>
                            <m:t>𝑖𝑗</m:t>
                          </m:r>
                        </m:sub>
                      </m:sSub>
                      <m:r>
                        <a:rPr lang="fr-CA" i="1" dirty="0">
                          <a:solidFill>
                            <a:schemeClr val="tx1"/>
                          </a:solidFill>
                          <a:latin typeface="Cambria Math" panose="02040503050406030204" pitchFamily="18" charset="0"/>
                          <a:ea typeface="Cambria Math" panose="02040503050406030204" pitchFamily="18" charset="0"/>
                        </a:rPr>
                        <m:t>=</m:t>
                      </m:r>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1</m:t>
                          </m:r>
                        </m:num>
                        <m:den>
                          <m:r>
                            <a:rPr lang="fr-CA" i="1" dirty="0">
                              <a:solidFill>
                                <a:schemeClr val="tx1"/>
                              </a:solidFill>
                              <a:latin typeface="Cambria Math" panose="02040503050406030204" pitchFamily="18" charset="0"/>
                              <a:ea typeface="Cambria Math" panose="02040503050406030204" pitchFamily="18" charset="0"/>
                            </a:rPr>
                            <m:t>𝐷</m:t>
                          </m:r>
                          <m:r>
                            <a:rPr lang="fr-CA" i="1" dirty="0">
                              <a:solidFill>
                                <a:schemeClr val="tx1"/>
                              </a:solidFill>
                              <a:latin typeface="Cambria Math" panose="02040503050406030204" pitchFamily="18" charset="0"/>
                              <a:ea typeface="Cambria Math" panose="02040503050406030204" pitchFamily="18" charset="0"/>
                            </a:rPr>
                            <m:t> </m:t>
                          </m:r>
                          <m:r>
                            <a:rPr lang="fr-CA" i="1" dirty="0">
                              <a:solidFill>
                                <a:schemeClr val="tx1"/>
                              </a:solidFill>
                              <a:latin typeface="Cambria Math" panose="02040503050406030204" pitchFamily="18" charset="0"/>
                              <a:ea typeface="Cambria Math" panose="02040503050406030204" pitchFamily="18" charset="0"/>
                            </a:rPr>
                            <m:t>𝛼</m:t>
                          </m:r>
                          <m:r>
                            <a:rPr lang="fr-CA" i="1" dirty="0">
                              <a:solidFill>
                                <a:schemeClr val="tx1"/>
                              </a:solidFill>
                              <a:latin typeface="Cambria Math" panose="02040503050406030204" pitchFamily="18" charset="0"/>
                              <a:ea typeface="Cambria Math" panose="02040503050406030204" pitchFamily="18" charset="0"/>
                            </a:rPr>
                            <m:t> </m:t>
                          </m:r>
                          <m:sSup>
                            <m:sSupPr>
                              <m:ctrlPr>
                                <a:rPr lang="fr-CA" i="1" dirty="0">
                                  <a:solidFill>
                                    <a:schemeClr val="tx1"/>
                                  </a:solidFill>
                                  <a:latin typeface="Cambria Math" panose="02040503050406030204" pitchFamily="18" charset="0"/>
                                  <a:ea typeface="Cambria Math" panose="02040503050406030204" pitchFamily="18" charset="0"/>
                                </a:rPr>
                              </m:ctrlPr>
                            </m:sSupPr>
                            <m:e>
                              <m:r>
                                <a:rPr lang="fr-CA" i="1" dirty="0">
                                  <a:solidFill>
                                    <a:schemeClr val="tx1"/>
                                  </a:solidFill>
                                  <a:latin typeface="Cambria Math" panose="02040503050406030204" pitchFamily="18" charset="0"/>
                                  <a:ea typeface="Cambria Math" panose="02040503050406030204" pitchFamily="18" charset="0"/>
                                </a:rPr>
                                <m:t>𝜋</m:t>
                              </m:r>
                            </m:e>
                            <m:sup>
                              <m:f>
                                <m:fPr>
                                  <m:type m:val="lin"/>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𝑛</m:t>
                                  </m:r>
                                </m:num>
                                <m:den>
                                  <m:r>
                                    <a:rPr lang="fr-CA" i="1" dirty="0">
                                      <a:solidFill>
                                        <a:schemeClr val="tx1"/>
                                      </a:solidFill>
                                      <a:latin typeface="Cambria Math" panose="02040503050406030204" pitchFamily="18" charset="0"/>
                                      <a:ea typeface="Cambria Math" panose="02040503050406030204" pitchFamily="18" charset="0"/>
                                    </a:rPr>
                                    <m:t>2</m:t>
                                  </m:r>
                                </m:den>
                              </m:f>
                            </m:sup>
                          </m:sSup>
                          <m:r>
                            <a:rPr lang="fr-CA" i="1" dirty="0">
                              <a:solidFill>
                                <a:schemeClr val="tx1"/>
                              </a:solidFill>
                              <a:latin typeface="Cambria Math" panose="02040503050406030204" pitchFamily="18" charset="0"/>
                              <a:ea typeface="Cambria Math" panose="02040503050406030204" pitchFamily="18" charset="0"/>
                            </a:rPr>
                            <m:t> </m:t>
                          </m:r>
                          <m:sSup>
                            <m:sSupPr>
                              <m:ctrlPr>
                                <a:rPr lang="fr-CA" i="1" dirty="0">
                                  <a:solidFill>
                                    <a:schemeClr val="tx1"/>
                                  </a:solidFill>
                                  <a:latin typeface="Cambria Math" panose="02040503050406030204" pitchFamily="18" charset="0"/>
                                  <a:ea typeface="Cambria Math" panose="02040503050406030204" pitchFamily="18" charset="0"/>
                                </a:rPr>
                              </m:ctrlPr>
                            </m:sSupPr>
                            <m:e>
                              <m:r>
                                <a:rPr lang="fr-CA" i="1" dirty="0">
                                  <a:solidFill>
                                    <a:schemeClr val="tx1"/>
                                  </a:solidFill>
                                  <a:latin typeface="Cambria Math" panose="02040503050406030204" pitchFamily="18" charset="0"/>
                                  <a:ea typeface="Cambria Math" panose="02040503050406030204" pitchFamily="18" charset="0"/>
                                </a:rPr>
                                <m:t>𝑌</m:t>
                              </m:r>
                            </m:e>
                            <m:sup>
                              <m:r>
                                <a:rPr lang="fr-CA" i="1" dirty="0">
                                  <a:solidFill>
                                    <a:schemeClr val="tx1"/>
                                  </a:solidFill>
                                  <a:latin typeface="Cambria Math" panose="02040503050406030204" pitchFamily="18" charset="0"/>
                                  <a:ea typeface="Cambria Math" panose="02040503050406030204" pitchFamily="18" charset="0"/>
                                </a:rPr>
                                <m:t>𝑛</m:t>
                              </m:r>
                            </m:sup>
                          </m:sSup>
                        </m:den>
                      </m:f>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1</m:t>
                          </m:r>
                        </m:num>
                        <m:den>
                          <m:sSup>
                            <m:sSupPr>
                              <m:ctrlPr>
                                <a:rPr lang="fr-CA" i="1" dirty="0">
                                  <a:solidFill>
                                    <a:schemeClr val="tx1"/>
                                  </a:solidFill>
                                  <a:latin typeface="Cambria Math" panose="02040503050406030204" pitchFamily="18" charset="0"/>
                                  <a:ea typeface="Cambria Math" panose="02040503050406030204" pitchFamily="18" charset="0"/>
                                </a:rPr>
                              </m:ctrlPr>
                            </m:sSupPr>
                            <m:e>
                              <m:r>
                                <a:rPr lang="fr-CA" i="1" dirty="0">
                                  <a:solidFill>
                                    <a:schemeClr val="tx1"/>
                                  </a:solidFill>
                                  <a:latin typeface="Cambria Math" panose="02040503050406030204" pitchFamily="18" charset="0"/>
                                  <a:ea typeface="Cambria Math" panose="02040503050406030204" pitchFamily="18" charset="0"/>
                                </a:rPr>
                                <m:t>∆</m:t>
                              </m:r>
                              <m:r>
                                <a:rPr lang="fr-CA" i="1" dirty="0">
                                  <a:solidFill>
                                    <a:schemeClr val="tx1"/>
                                  </a:solidFill>
                                  <a:latin typeface="Cambria Math" panose="02040503050406030204" pitchFamily="18" charset="0"/>
                                  <a:ea typeface="Cambria Math" panose="02040503050406030204" pitchFamily="18" charset="0"/>
                                </a:rPr>
                                <m:t>𝜎</m:t>
                              </m:r>
                            </m:e>
                            <m:sup>
                              <m:r>
                                <a:rPr lang="fr-CA" i="1" dirty="0">
                                  <a:solidFill>
                                    <a:schemeClr val="tx1"/>
                                  </a:solidFill>
                                  <a:latin typeface="Cambria Math" panose="02040503050406030204" pitchFamily="18" charset="0"/>
                                  <a:ea typeface="Cambria Math" panose="02040503050406030204" pitchFamily="18" charset="0"/>
                                </a:rPr>
                                <m:t>𝑛</m:t>
                              </m:r>
                            </m:sup>
                          </m:sSup>
                        </m:den>
                      </m:f>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1</m:t>
                          </m:r>
                        </m:num>
                        <m:den>
                          <m:sSubSup>
                            <m:sSubSupPr>
                              <m:ctrlPr>
                                <a:rPr lang="fr-CA" i="1">
                                  <a:solidFill>
                                    <a:schemeClr val="tx1"/>
                                  </a:solidFill>
                                  <a:latin typeface="Cambria Math" panose="02040503050406030204" pitchFamily="18" charset="0"/>
                                </a:rPr>
                              </m:ctrlPr>
                            </m:sSubSupPr>
                            <m:e>
                              <m:r>
                                <a:rPr lang="fr-CA" i="1">
                                  <a:solidFill>
                                    <a:schemeClr val="tx1"/>
                                  </a:solidFill>
                                  <a:latin typeface="Cambria Math" panose="02040503050406030204" pitchFamily="18" charset="0"/>
                                </a:rPr>
                                <m:t>𝑎</m:t>
                              </m:r>
                            </m:e>
                            <m:sub>
                              <m:r>
                                <a:rPr lang="fr-CA" i="1">
                                  <a:solidFill>
                                    <a:schemeClr val="tx1"/>
                                  </a:solidFill>
                                  <a:latin typeface="Cambria Math" panose="02040503050406030204" pitchFamily="18" charset="0"/>
                                </a:rPr>
                                <m:t>𝑖</m:t>
                              </m:r>
                            </m:sub>
                            <m:sup>
                              <m:r>
                                <a:rPr lang="fr-CA" i="1">
                                  <a:solidFill>
                                    <a:schemeClr val="tx1"/>
                                  </a:solidFill>
                                  <a:latin typeface="Cambria Math" panose="02040503050406030204" pitchFamily="18" charset="0"/>
                                </a:rPr>
                                <m:t>𝛼</m:t>
                              </m:r>
                            </m:sup>
                          </m:sSubSup>
                          <m:r>
                            <m:rPr>
                              <m:nor/>
                            </m:rPr>
                            <a:rPr lang="fr-CA">
                              <a:solidFill>
                                <a:schemeClr val="tx1"/>
                              </a:solidFill>
                              <a:latin typeface="Univers Condensed"/>
                            </a:rPr>
                            <m:t> </m:t>
                          </m:r>
                        </m:den>
                      </m:f>
                      <m:d>
                        <m:dPr>
                          <m:begChr m:val="["/>
                          <m:endChr m:val="]"/>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1−</m:t>
                          </m:r>
                          <m:sSup>
                            <m:sSupPr>
                              <m:ctrlPr>
                                <a:rPr lang="fr-CA" i="1" dirty="0">
                                  <a:solidFill>
                                    <a:schemeClr val="tx1"/>
                                  </a:solidFill>
                                  <a:latin typeface="Cambria Math" panose="02040503050406030204" pitchFamily="18" charset="0"/>
                                  <a:ea typeface="Cambria Math" panose="02040503050406030204" pitchFamily="18" charset="0"/>
                                </a:rPr>
                              </m:ctrlPr>
                            </m:sSupPr>
                            <m:e>
                              <m:d>
                                <m:dPr>
                                  <m:ctrlPr>
                                    <a:rPr lang="fr-CA" i="1" dirty="0">
                                      <a:solidFill>
                                        <a:schemeClr val="tx1"/>
                                      </a:solidFill>
                                      <a:latin typeface="Cambria Math" panose="02040503050406030204" pitchFamily="18" charset="0"/>
                                      <a:ea typeface="Cambria Math" panose="02040503050406030204" pitchFamily="18" charset="0"/>
                                    </a:rPr>
                                  </m:ctrlPr>
                                </m:dPr>
                                <m:e>
                                  <m:f>
                                    <m:fPr>
                                      <m:ctrlPr>
                                        <a:rPr lang="fr-CA" i="1" dirty="0">
                                          <a:solidFill>
                                            <a:schemeClr val="tx1"/>
                                          </a:solidFill>
                                          <a:latin typeface="Cambria Math" panose="02040503050406030204" pitchFamily="18" charset="0"/>
                                          <a:ea typeface="Cambria Math" panose="02040503050406030204" pitchFamily="18" charset="0"/>
                                        </a:rPr>
                                      </m:ctrlPr>
                                    </m:fPr>
                                    <m:num>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𝑖</m:t>
                                          </m:r>
                                        </m:sub>
                                      </m:sSub>
                                    </m:num>
                                    <m:den>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𝑎</m:t>
                                          </m:r>
                                        </m:e>
                                        <m:sub>
                                          <m:r>
                                            <a:rPr lang="fr-CA" i="1" dirty="0">
                                              <a:solidFill>
                                                <a:schemeClr val="tx1"/>
                                              </a:solidFill>
                                              <a:latin typeface="Cambria Math" panose="02040503050406030204" pitchFamily="18" charset="0"/>
                                              <a:ea typeface="Cambria Math" panose="02040503050406030204" pitchFamily="18" charset="0"/>
                                            </a:rPr>
                                            <m:t>𝑗</m:t>
                                          </m:r>
                                        </m:sub>
                                      </m:sSub>
                                    </m:den>
                                  </m:f>
                                </m:e>
                              </m:d>
                            </m:e>
                            <m:sup>
                              <m:r>
                                <a:rPr lang="fr-CA" i="1" dirty="0">
                                  <a:solidFill>
                                    <a:schemeClr val="tx1"/>
                                  </a:solidFill>
                                  <a:latin typeface="Cambria Math" panose="02040503050406030204" pitchFamily="18" charset="0"/>
                                  <a:ea typeface="Cambria Math" panose="02040503050406030204" pitchFamily="18" charset="0"/>
                                </a:rPr>
                                <m:t>𝛼</m:t>
                              </m:r>
                            </m:sup>
                          </m:sSup>
                        </m:e>
                      </m:d>
                    </m:oMath>
                  </m:oMathPara>
                </a14:m>
                <a:endParaRPr lang="fr-CA" dirty="0">
                  <a:solidFill>
                    <a:schemeClr val="tx1"/>
                  </a:solidFill>
                  <a:latin typeface="Univers Condensed"/>
                  <a:ea typeface="Cambria Math" panose="02040503050406030204" pitchFamily="18" charset="0"/>
                </a:endParaRPr>
              </a:p>
              <a:p>
                <a:pPr marL="400050" lvl="2" indent="0" eaLnBrk="1" hangingPunct="1">
                  <a:buNone/>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i="1" dirty="0">
                          <a:solidFill>
                            <a:schemeClr val="tx1"/>
                          </a:solidFill>
                          <a:latin typeface="Cambria Math" panose="02040503050406030204" pitchFamily="18" charset="0"/>
                          <a:ea typeface="Cambria Math" panose="02040503050406030204" pitchFamily="18" charset="0"/>
                        </a:rPr>
                        <m:t>𝛼</m:t>
                      </m:r>
                      <m:r>
                        <a:rPr lang="fr-CA" i="1" dirty="0">
                          <a:solidFill>
                            <a:schemeClr val="tx1"/>
                          </a:solidFill>
                          <a:latin typeface="Cambria Math" panose="02040503050406030204" pitchFamily="18" charset="0"/>
                          <a:ea typeface="Cambria Math" panose="02040503050406030204" pitchFamily="18" charset="0"/>
                        </a:rPr>
                        <m:t>=</m:t>
                      </m:r>
                      <m:f>
                        <m:fPr>
                          <m:ctrlPr>
                            <a:rPr lang="fr-CA" i="1" dirty="0">
                              <a:solidFill>
                                <a:schemeClr val="tx1"/>
                              </a:solidFill>
                              <a:latin typeface="Cambria Math" panose="02040503050406030204" pitchFamily="18" charset="0"/>
                              <a:ea typeface="Cambria Math" panose="02040503050406030204" pitchFamily="18" charset="0"/>
                            </a:rPr>
                          </m:ctrlPr>
                        </m:fPr>
                        <m:num>
                          <m:r>
                            <a:rPr lang="fr-CA" i="1" dirty="0">
                              <a:solidFill>
                                <a:schemeClr val="tx1"/>
                              </a:solidFill>
                              <a:latin typeface="Cambria Math" panose="02040503050406030204" pitchFamily="18" charset="0"/>
                              <a:ea typeface="Cambria Math" panose="02040503050406030204" pitchFamily="18" charset="0"/>
                            </a:rPr>
                            <m:t>𝑛</m:t>
                          </m:r>
                        </m:num>
                        <m:den>
                          <m:r>
                            <a:rPr lang="fr-CA" i="1" dirty="0">
                              <a:solidFill>
                                <a:schemeClr val="tx1"/>
                              </a:solidFill>
                              <a:latin typeface="Cambria Math" panose="02040503050406030204" pitchFamily="18" charset="0"/>
                              <a:ea typeface="Cambria Math" panose="02040503050406030204" pitchFamily="18" charset="0"/>
                            </a:rPr>
                            <m:t>2</m:t>
                          </m:r>
                        </m:den>
                      </m:f>
                      <m:r>
                        <a:rPr lang="fr-CA" i="1" dirty="0">
                          <a:solidFill>
                            <a:schemeClr val="tx1"/>
                          </a:solidFill>
                          <a:latin typeface="Cambria Math" panose="02040503050406030204" pitchFamily="18" charset="0"/>
                          <a:ea typeface="Cambria Math" panose="02040503050406030204" pitchFamily="18" charset="0"/>
                        </a:rPr>
                        <m:t>−1</m:t>
                      </m:r>
                    </m:oMath>
                  </m:oMathPara>
                </a14:m>
                <a:endParaRPr lang="fr-CA" dirty="0">
                  <a:solidFill>
                    <a:schemeClr val="tx1"/>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1145291"/>
                <a:ext cx="10168468" cy="4425776"/>
              </a:xfrm>
              <a:prstGeom prst="rect">
                <a:avLst/>
              </a:prstGeom>
              <a:blipFill>
                <a:blip r:embed="rId3"/>
                <a:stretch>
                  <a:fillRect l="-4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8504973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789691"/>
                <a:ext cx="9821449" cy="417646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Durée de vie </a:t>
                </a:r>
                <a:r>
                  <a:rPr lang="fr-CA" sz="1600" u="sng" dirty="0">
                    <a:solidFill>
                      <a:schemeClr val="tx1"/>
                    </a:solidFill>
                    <a:latin typeface="Univers Condensed"/>
                    <a:ea typeface="Cambria Math" panose="02040503050406030204" pitchFamily="18" charset="0"/>
                  </a:rPr>
                  <a:t>d’un détail de construction quelconque</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panose="02040503050406030204" pitchFamily="18" charset="0"/>
                  </a:rPr>
                  <a:t>En admettant que </a:t>
                </a:r>
                <a14:m>
                  <m:oMath xmlns:m="http://schemas.openxmlformats.org/officeDocument/2006/math">
                    <m:sSub>
                      <m:sSubPr>
                        <m:ctrlPr>
                          <a:rPr lang="fr-CA" sz="1600" i="1" dirty="0" smtClean="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0</m:t>
                        </m:r>
                      </m:sub>
                    </m:sSub>
                  </m:oMath>
                </a14:m>
                <a:r>
                  <a:rPr lang="fr-CA" sz="1600" dirty="0">
                    <a:solidFill>
                      <a:schemeClr val="tx1"/>
                    </a:solidFill>
                    <a:latin typeface="Univers Condensed"/>
                    <a:ea typeface="Cambria Math" panose="02040503050406030204" pitchFamily="18" charset="0"/>
                  </a:rPr>
                  <a:t> et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𝑐𝑟</m:t>
                        </m:r>
                      </m:sub>
                    </m:sSub>
                  </m:oMath>
                </a14:m>
                <a:r>
                  <a:rPr lang="fr-CA" sz="1600" dirty="0">
                    <a:solidFill>
                      <a:schemeClr val="tx1"/>
                    </a:solidFill>
                    <a:latin typeface="Univers Condensed"/>
                    <a:ea typeface="Cambria Math" panose="02040503050406030204" pitchFamily="18" charset="0"/>
                  </a:rPr>
                  <a:t> sont connues et que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𝑌</m:t>
                    </m:r>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𝑐𝑜𝑛𝑠𝑡</m:t>
                    </m:r>
                    <m:r>
                      <a:rPr lang="fr-CA" sz="1600" i="1" dirty="0">
                        <a:solidFill>
                          <a:schemeClr val="tx1"/>
                        </a:solidFill>
                        <a:latin typeface="Cambria Math" panose="02040503050406030204" pitchFamily="18" charset="0"/>
                        <a:ea typeface="Cambria Math" panose="02040503050406030204" pitchFamily="18" charset="0"/>
                      </a:rPr>
                      <m:t>.</m:t>
                    </m:r>
                  </m:oMath>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𝑁</m:t>
                          </m:r>
                        </m:e>
                        <m:sub>
                          <m:r>
                            <a:rPr lang="fr-CA" sz="1600" i="1" dirty="0">
                              <a:solidFill>
                                <a:schemeClr val="tx1"/>
                              </a:solidFill>
                              <a:latin typeface="Cambria Math" panose="02040503050406030204" pitchFamily="18" charset="0"/>
                              <a:ea typeface="Cambria Math" panose="02040503050406030204" pitchFamily="18" charset="0"/>
                            </a:rPr>
                            <m:t>𝑖𝑗</m:t>
                          </m:r>
                        </m:sub>
                      </m:sSub>
                      <m:r>
                        <a:rPr lang="fr-CA" sz="1600" i="1" dirty="0">
                          <a:solidFill>
                            <a:schemeClr val="tx1"/>
                          </a:solidFill>
                          <a:latin typeface="Cambria Math" panose="02040503050406030204" pitchFamily="18" charset="0"/>
                          <a:ea typeface="Cambria Math" panose="02040503050406030204" pitchFamily="18" charset="0"/>
                        </a:rPr>
                        <m:t>=</m:t>
                      </m:r>
                      <m:nary>
                        <m:naryPr>
                          <m:ctrlPr>
                            <a:rPr lang="fr-CA" sz="1600" i="1" dirty="0">
                              <a:solidFill>
                                <a:schemeClr val="tx1"/>
                              </a:solidFill>
                              <a:latin typeface="Cambria Math" panose="02040503050406030204" pitchFamily="18" charset="0"/>
                              <a:ea typeface="Cambria Math" panose="02040503050406030204" pitchFamily="18" charset="0"/>
                            </a:rPr>
                          </m:ctrlPr>
                        </m:naryPr>
                        <m:sub>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𝑜</m:t>
                              </m:r>
                            </m:sub>
                          </m:sSub>
                        </m:sub>
                        <m:sup>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𝑐𝑟</m:t>
                              </m:r>
                            </m:sub>
                          </m:sSub>
                        </m:sup>
                        <m:e>
                          <m:r>
                            <a:rPr lang="fr-CA" sz="1600" i="1" dirty="0">
                              <a:solidFill>
                                <a:schemeClr val="tx1"/>
                              </a:solidFill>
                              <a:latin typeface="Cambria Math" panose="02040503050406030204" pitchFamily="18" charset="0"/>
                              <a:ea typeface="Cambria Math" panose="02040503050406030204" pitchFamily="18" charset="0"/>
                            </a:rPr>
                            <m:t>𝑑𝑁</m:t>
                          </m:r>
                        </m:e>
                      </m:nary>
                      <m:r>
                        <a:rPr lang="fr-CA" sz="1600" i="1" dirty="0">
                          <a:solidFill>
                            <a:schemeClr val="tx1"/>
                          </a:solidFill>
                          <a:latin typeface="Cambria Math" panose="02040503050406030204" pitchFamily="18" charset="0"/>
                          <a:ea typeface="Cambria Math" panose="02040503050406030204" pitchFamily="18" charset="0"/>
                        </a:rPr>
                        <m:t>=</m:t>
                      </m:r>
                      <m:acc>
                        <m:accPr>
                          <m:chr m:val="̅"/>
                          <m:ctrlPr>
                            <a:rPr lang="fr-CA" sz="1600" i="1" dirty="0">
                              <a:solidFill>
                                <a:schemeClr val="tx1"/>
                              </a:solidFill>
                              <a:latin typeface="Cambria Math" panose="02040503050406030204" pitchFamily="18" charset="0"/>
                              <a:ea typeface="Cambria Math" panose="02040503050406030204" pitchFamily="18" charset="0"/>
                            </a:rPr>
                          </m:ctrlPr>
                        </m:accPr>
                        <m:e>
                          <m:r>
                            <a:rPr lang="fr-CA" sz="1600" i="1" dirty="0">
                              <a:solidFill>
                                <a:schemeClr val="tx1"/>
                              </a:solidFill>
                              <a:latin typeface="Cambria Math" panose="02040503050406030204" pitchFamily="18" charset="0"/>
                              <a:ea typeface="Cambria Math" panose="02040503050406030204" pitchFamily="18" charset="0"/>
                            </a:rPr>
                            <m:t>𝐶</m:t>
                          </m:r>
                        </m:e>
                      </m:acc>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𝜎</m:t>
                          </m:r>
                        </m:e>
                        <m:sup>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𝑛</m:t>
                          </m:r>
                        </m:sup>
                      </m:sSup>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centerGroup"/>
                    </m:oMathParaPr>
                    <m:oMath xmlns:m="http://schemas.openxmlformats.org/officeDocument/2006/math">
                      <m:acc>
                        <m:accPr>
                          <m:chr m:val="̅"/>
                          <m:ctrlPr>
                            <a:rPr lang="fr-CA" sz="1600" i="1" dirty="0">
                              <a:solidFill>
                                <a:schemeClr val="tx1"/>
                              </a:solidFill>
                              <a:latin typeface="Cambria Math" panose="02040503050406030204" pitchFamily="18" charset="0"/>
                              <a:ea typeface="Cambria Math" panose="02040503050406030204" pitchFamily="18" charset="0"/>
                            </a:rPr>
                          </m:ctrlPr>
                        </m:accPr>
                        <m:e>
                          <m:r>
                            <a:rPr lang="fr-CA" sz="1600" i="1" dirty="0">
                              <a:solidFill>
                                <a:schemeClr val="tx1"/>
                              </a:solidFill>
                              <a:latin typeface="Cambria Math" panose="02040503050406030204" pitchFamily="18" charset="0"/>
                              <a:ea typeface="Cambria Math" panose="02040503050406030204" pitchFamily="18" charset="0"/>
                            </a:rPr>
                            <m:t>𝐶</m:t>
                          </m:r>
                        </m:e>
                      </m:acc>
                      <m:r>
                        <a:rPr lang="fr-CA" sz="1600" i="1" dirty="0">
                          <a:solidFill>
                            <a:schemeClr val="tx1"/>
                          </a:solidFill>
                          <a:latin typeface="Cambria Math" panose="02040503050406030204" pitchFamily="18" charset="0"/>
                          <a:ea typeface="Cambria Math" panose="02040503050406030204" pitchFamily="18" charset="0"/>
                        </a:rPr>
                        <m:t>=</m:t>
                      </m:r>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1</m:t>
                          </m:r>
                        </m:num>
                        <m:den>
                          <m:r>
                            <a:rPr lang="fr-CA" sz="1600" i="1" dirty="0">
                              <a:solidFill>
                                <a:schemeClr val="tx1"/>
                              </a:solidFill>
                              <a:latin typeface="Cambria Math" panose="02040503050406030204" pitchFamily="18" charset="0"/>
                              <a:ea typeface="Cambria Math" panose="02040503050406030204" pitchFamily="18" charset="0"/>
                            </a:rPr>
                            <m:t>𝐷</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𝛼</m:t>
                          </m:r>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𝜋</m:t>
                              </m:r>
                            </m:e>
                            <m:sup>
                              <m:f>
                                <m:fPr>
                                  <m:type m:val="lin"/>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𝑛</m:t>
                                  </m:r>
                                </m:num>
                                <m:den>
                                  <m:r>
                                    <a:rPr lang="fr-CA" sz="1600" i="1" dirty="0">
                                      <a:solidFill>
                                        <a:schemeClr val="tx1"/>
                                      </a:solidFill>
                                      <a:latin typeface="Cambria Math" panose="02040503050406030204" pitchFamily="18" charset="0"/>
                                      <a:ea typeface="Cambria Math" panose="02040503050406030204" pitchFamily="18" charset="0"/>
                                    </a:rPr>
                                    <m:t>2</m:t>
                                  </m:r>
                                </m:den>
                              </m:f>
                            </m:sup>
                          </m:sSup>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𝑌</m:t>
                              </m:r>
                            </m:e>
                            <m:sup>
                              <m:r>
                                <a:rPr lang="fr-CA" sz="1600" i="1" dirty="0">
                                  <a:solidFill>
                                    <a:schemeClr val="tx1"/>
                                  </a:solidFill>
                                  <a:latin typeface="Cambria Math" panose="02040503050406030204" pitchFamily="18" charset="0"/>
                                  <a:ea typeface="Cambria Math" panose="02040503050406030204" pitchFamily="18" charset="0"/>
                                </a:rPr>
                                <m:t>𝑛</m:t>
                              </m:r>
                            </m:sup>
                          </m:sSup>
                        </m:den>
                      </m:f>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1</m:t>
                          </m:r>
                        </m:num>
                        <m:den>
                          <m:sSubSup>
                            <m:sSubSupPr>
                              <m:ctrlPr>
                                <a:rPr lang="fr-CA" sz="1600" i="1">
                                  <a:solidFill>
                                    <a:schemeClr val="tx1"/>
                                  </a:solidFill>
                                  <a:latin typeface="Cambria Math" panose="02040503050406030204" pitchFamily="18" charset="0"/>
                                </a:rPr>
                              </m:ctrlPr>
                            </m:sSubSupPr>
                            <m:e>
                              <m:r>
                                <a:rPr lang="fr-CA" sz="1600" i="1">
                                  <a:solidFill>
                                    <a:schemeClr val="tx1"/>
                                  </a:solidFill>
                                  <a:latin typeface="Cambria Math" panose="02040503050406030204" pitchFamily="18" charset="0"/>
                                </a:rPr>
                                <m:t>𝑎</m:t>
                              </m:r>
                            </m:e>
                            <m:sub>
                              <m:r>
                                <a:rPr lang="fr-CA" sz="1600" i="1">
                                  <a:solidFill>
                                    <a:schemeClr val="tx1"/>
                                  </a:solidFill>
                                  <a:latin typeface="Cambria Math" panose="02040503050406030204" pitchFamily="18" charset="0"/>
                                </a:rPr>
                                <m:t>𝑖</m:t>
                              </m:r>
                            </m:sub>
                            <m:sup>
                              <m:r>
                                <a:rPr lang="fr-CA" sz="1600" i="1">
                                  <a:solidFill>
                                    <a:schemeClr val="tx1"/>
                                  </a:solidFill>
                                  <a:latin typeface="Cambria Math" panose="02040503050406030204" pitchFamily="18" charset="0"/>
                                </a:rPr>
                                <m:t>𝛼</m:t>
                              </m:r>
                            </m:sup>
                          </m:sSubSup>
                          <m:r>
                            <m:rPr>
                              <m:nor/>
                            </m:rPr>
                            <a:rPr lang="fr-CA" sz="1600">
                              <a:solidFill>
                                <a:schemeClr val="tx1"/>
                              </a:solidFill>
                              <a:latin typeface="Univers Condensed"/>
                            </a:rPr>
                            <m:t> </m:t>
                          </m:r>
                        </m:den>
                      </m:f>
                      <m:d>
                        <m:dPr>
                          <m:begChr m:val="["/>
                          <m:endChr m:val="]"/>
                          <m:ctrlPr>
                            <a:rPr lang="fr-CA" sz="1600" i="1" dirty="0">
                              <a:solidFill>
                                <a:schemeClr val="tx1"/>
                              </a:solidFill>
                              <a:latin typeface="Cambria Math" panose="02040503050406030204" pitchFamily="18" charset="0"/>
                              <a:ea typeface="Cambria Math" panose="02040503050406030204" pitchFamily="18" charset="0"/>
                            </a:rPr>
                          </m:ctrlPr>
                        </m:dPr>
                        <m:e>
                          <m:r>
                            <a:rPr lang="fr-CA" sz="1600" i="1" dirty="0">
                              <a:solidFill>
                                <a:schemeClr val="tx1"/>
                              </a:solidFill>
                              <a:latin typeface="Cambria Math" panose="02040503050406030204" pitchFamily="18" charset="0"/>
                              <a:ea typeface="Cambria Math" panose="02040503050406030204" pitchFamily="18" charset="0"/>
                            </a:rPr>
                            <m:t>1−</m:t>
                          </m:r>
                          <m:sSup>
                            <m:sSupPr>
                              <m:ctrlPr>
                                <a:rPr lang="fr-CA" sz="1600" i="1" dirty="0">
                                  <a:solidFill>
                                    <a:schemeClr val="tx1"/>
                                  </a:solidFill>
                                  <a:latin typeface="Cambria Math" panose="02040503050406030204" pitchFamily="18" charset="0"/>
                                  <a:ea typeface="Cambria Math" panose="02040503050406030204" pitchFamily="18" charset="0"/>
                                </a:rPr>
                              </m:ctrlPr>
                            </m:sSupPr>
                            <m:e>
                              <m:d>
                                <m:dPr>
                                  <m:ctrlPr>
                                    <a:rPr lang="fr-CA" sz="1600" i="1" dirty="0">
                                      <a:solidFill>
                                        <a:schemeClr val="tx1"/>
                                      </a:solidFill>
                                      <a:latin typeface="Cambria Math" panose="02040503050406030204" pitchFamily="18" charset="0"/>
                                      <a:ea typeface="Cambria Math" panose="02040503050406030204" pitchFamily="18" charset="0"/>
                                    </a:rPr>
                                  </m:ctrlPr>
                                </m:dPr>
                                <m:e>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𝑜</m:t>
                                          </m:r>
                                        </m:sub>
                                      </m:sSub>
                                    </m:num>
                                    <m:den>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𝑐𝑟</m:t>
                                          </m:r>
                                        </m:sub>
                                      </m:sSub>
                                    </m:den>
                                  </m:f>
                                </m:e>
                              </m:d>
                            </m:e>
                            <m:sup>
                              <m:r>
                                <a:rPr lang="fr-CA" sz="1600" i="1" dirty="0">
                                  <a:solidFill>
                                    <a:schemeClr val="tx1"/>
                                  </a:solidFill>
                                  <a:latin typeface="Cambria Math" panose="02040503050406030204" pitchFamily="18" charset="0"/>
                                  <a:ea typeface="Cambria Math" panose="02040503050406030204" pitchFamily="18" charset="0"/>
                                </a:rPr>
                                <m:t>𝛼</m:t>
                              </m:r>
                            </m:sup>
                          </m:sSup>
                        </m:e>
                      </m:d>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r>
                  <a:rPr lang="fr-CA" sz="1600" dirty="0">
                    <a:solidFill>
                      <a:schemeClr val="tx1"/>
                    </a:solidFill>
                    <a:latin typeface="Univers Condensed"/>
                    <a:ea typeface="Cambria Math" panose="02040503050406030204" pitchFamily="18" charset="0"/>
                  </a:rPr>
                  <a:t>L’équation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𝑁</m:t>
                        </m:r>
                      </m:e>
                      <m:sub>
                        <m:r>
                          <a:rPr lang="fr-CA" sz="1600" i="1" dirty="0">
                            <a:solidFill>
                              <a:schemeClr val="tx1"/>
                            </a:solidFill>
                            <a:latin typeface="Cambria Math" panose="02040503050406030204" pitchFamily="18" charset="0"/>
                            <a:ea typeface="Cambria Math" panose="02040503050406030204" pitchFamily="18" charset="0"/>
                          </a:rPr>
                          <m:t>𝑖𝑗</m:t>
                        </m:r>
                      </m:sub>
                    </m:sSub>
                    <m:r>
                      <a:rPr lang="fr-CA" sz="1600" i="1" dirty="0">
                        <a:solidFill>
                          <a:schemeClr val="tx1"/>
                        </a:solidFill>
                        <a:latin typeface="Cambria Math" panose="02040503050406030204" pitchFamily="18" charset="0"/>
                        <a:ea typeface="Cambria Math" panose="02040503050406030204" pitchFamily="18" charset="0"/>
                      </a:rPr>
                      <m:t>=</m:t>
                    </m:r>
                    <m:acc>
                      <m:accPr>
                        <m:chr m:val="̅"/>
                        <m:ctrlPr>
                          <a:rPr lang="fr-CA" sz="1600" i="1" dirty="0">
                            <a:solidFill>
                              <a:schemeClr val="tx1"/>
                            </a:solidFill>
                            <a:latin typeface="Cambria Math" panose="02040503050406030204" pitchFamily="18" charset="0"/>
                            <a:ea typeface="Cambria Math" panose="02040503050406030204" pitchFamily="18" charset="0"/>
                          </a:rPr>
                        </m:ctrlPr>
                      </m:accPr>
                      <m:e>
                        <m:r>
                          <a:rPr lang="fr-CA" sz="1600" i="1" dirty="0">
                            <a:solidFill>
                              <a:schemeClr val="tx1"/>
                            </a:solidFill>
                            <a:latin typeface="Cambria Math" panose="02040503050406030204" pitchFamily="18" charset="0"/>
                            <a:ea typeface="Cambria Math" panose="02040503050406030204" pitchFamily="18" charset="0"/>
                          </a:rPr>
                          <m:t>𝐶</m:t>
                        </m:r>
                      </m:e>
                    </m:acc>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𝜎</m:t>
                        </m:r>
                      </m:e>
                      <m:sup>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𝑛</m:t>
                        </m:r>
                      </m:sup>
                    </m:sSup>
                  </m:oMath>
                </a14:m>
                <a:r>
                  <a:rPr lang="fr-CA" sz="1600" dirty="0">
                    <a:solidFill>
                      <a:schemeClr val="tx1"/>
                    </a:solidFill>
                    <a:latin typeface="Univers Condensed"/>
                    <a:ea typeface="Cambria Math" panose="02040503050406030204" pitchFamily="18" charset="0"/>
                  </a:rPr>
                  <a:t> est identique à l’équation empirique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𝑁</m:t>
                    </m:r>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𝐶</m:t>
                    </m:r>
                    <m:r>
                      <a:rPr lang="fr-CA" sz="1600" i="1" dirty="0">
                        <a:solidFill>
                          <a:schemeClr val="tx1"/>
                        </a:solidFill>
                        <a:latin typeface="Cambria Math" panose="02040503050406030204" pitchFamily="18" charset="0"/>
                        <a:ea typeface="Cambria Math" panose="02040503050406030204" pitchFamily="18" charset="0"/>
                      </a:rPr>
                      <m:t> </m:t>
                    </m:r>
                    <m:sSup>
                      <m:sSupPr>
                        <m:ctrlPr>
                          <a:rPr lang="fr-CA"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panose="02040503050406030204" pitchFamily="18" charset="0"/>
                          </a:rPr>
                          <m:t>∆</m:t>
                        </m:r>
                        <m:r>
                          <a:rPr lang="fr-FR" sz="1600" i="1" dirty="0">
                            <a:solidFill>
                              <a:schemeClr val="tx1"/>
                            </a:solidFill>
                            <a:latin typeface="Cambria Math" panose="02040503050406030204" pitchFamily="18" charset="0"/>
                            <a:ea typeface="Cambria Math" panose="02040503050406030204" pitchFamily="18" charset="0"/>
                          </a:rPr>
                          <m:t>𝜎</m:t>
                        </m:r>
                        <m:r>
                          <m:rPr>
                            <m:nor/>
                          </m:rPr>
                          <a:rPr lang="fr-CA" sz="1600" dirty="0">
                            <a:solidFill>
                              <a:schemeClr val="tx1"/>
                            </a:solidFill>
                            <a:latin typeface="Univers Condensed"/>
                            <a:ea typeface="Cambria Math" panose="02040503050406030204" pitchFamily="18" charset="0"/>
                          </a:rPr>
                          <m:t> </m:t>
                        </m:r>
                      </m:e>
                      <m:sup>
                        <m:r>
                          <a:rPr lang="fr-CA" sz="1600" i="1" dirty="0">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panose="02040503050406030204" pitchFamily="18" charset="0"/>
                          </a:rPr>
                          <m:t>𝑚</m:t>
                        </m:r>
                      </m:sup>
                    </m:sSup>
                  </m:oMath>
                </a14:m>
                <a:r>
                  <a:rPr lang="fr-CA" sz="1600" dirty="0">
                    <a:solidFill>
                      <a:schemeClr val="tx1"/>
                    </a:solidFill>
                    <a:latin typeface="Univers Condensed"/>
                    <a:ea typeface="Cambria Math" panose="02040503050406030204" pitchFamily="18" charset="0"/>
                  </a:rPr>
                  <a:t> (acétate 14)</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789691"/>
                <a:ext cx="9821449" cy="4176465"/>
              </a:xfrm>
              <a:prstGeom prst="rect">
                <a:avLst/>
              </a:prstGeom>
              <a:blipFill>
                <a:blip r:embed="rId3"/>
                <a:stretch>
                  <a:fillRect l="-186" t="-4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6" name="Tableau 5"/>
              <p:cNvGraphicFramePr>
                <a:graphicFrameLocks noGrp="1"/>
              </p:cNvGraphicFramePr>
              <p:nvPr>
                <p:extLst>
                  <p:ext uri="{D42A27DB-BD31-4B8C-83A1-F6EECF244321}">
                    <p14:modId xmlns:p14="http://schemas.microsoft.com/office/powerpoint/2010/main" val="2327693173"/>
                  </p:ext>
                </p:extLst>
              </p:nvPr>
            </p:nvGraphicFramePr>
            <p:xfrm>
              <a:off x="2292539" y="4989553"/>
              <a:ext cx="6912768" cy="1483360"/>
            </p:xfrm>
            <a:graphic>
              <a:graphicData uri="http://schemas.openxmlformats.org/drawingml/2006/table">
                <a:tbl>
                  <a:tblPr firstRow="1" bandRow="1">
                    <a:tableStyleId>{5C22544A-7EE6-4342-B048-85BDC9FD1C3A}</a:tableStyleId>
                  </a:tblPr>
                  <a:tblGrid>
                    <a:gridCol w="1796429">
                      <a:extLst>
                        <a:ext uri="{9D8B030D-6E8A-4147-A177-3AD203B41FA5}">
                          <a16:colId xmlns:a16="http://schemas.microsoft.com/office/drawing/2014/main" val="20000"/>
                        </a:ext>
                      </a:extLst>
                    </a:gridCol>
                    <a:gridCol w="5116339">
                      <a:extLst>
                        <a:ext uri="{9D8B030D-6E8A-4147-A177-3AD203B41FA5}">
                          <a16:colId xmlns:a16="http://schemas.microsoft.com/office/drawing/2014/main" val="20001"/>
                        </a:ext>
                      </a:extLst>
                    </a:gridCol>
                  </a:tblGrid>
                  <a:tr h="370840">
                    <a:tc>
                      <a:txBody>
                        <a:bodyPr/>
                        <a:lstStyle/>
                        <a:p>
                          <a:pPr lvl="1"/>
                          <a14:m>
                            <m:oMathPara xmlns:m="http://schemas.openxmlformats.org/officeDocument/2006/math">
                              <m:oMathParaPr>
                                <m:jc m:val="centerGroup"/>
                              </m:oMathParaPr>
                              <m:oMath xmlns:m="http://schemas.openxmlformats.org/officeDocument/2006/math">
                                <m:r>
                                  <a:rPr lang="fr-CA" sz="1600" b="0" i="1" smtClean="0">
                                    <a:solidFill>
                                      <a:schemeClr val="tx1"/>
                                    </a:solidFill>
                                    <a:latin typeface="Cambria Math" panose="02040503050406030204" pitchFamily="18" charset="0"/>
                                  </a:rPr>
                                  <m:t>𝑛</m:t>
                                </m:r>
                                <m:r>
                                  <a:rPr lang="fr-CA" sz="1600" b="0" i="1" smtClean="0">
                                    <a:solidFill>
                                      <a:schemeClr val="tx1"/>
                                    </a:solidFill>
                                    <a:latin typeface="Cambria Math" panose="02040503050406030204" pitchFamily="18" charset="0"/>
                                  </a:rPr>
                                  <m:t>=</m:t>
                                </m:r>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rPr>
                                  <m:t>=</m:t>
                                </m:r>
                              </m:oMath>
                            </m:oMathPara>
                          </a14:m>
                          <a:endParaRPr lang="fr-CA" sz="1600" b="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pente de la courbe de résistance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lvl="1"/>
                          <a14:m>
                            <m:oMathPara xmlns:m="http://schemas.openxmlformats.org/officeDocument/2006/math">
                              <m:oMathParaPr>
                                <m:jc m:val="centerGroup"/>
                              </m:oMathParaPr>
                              <m:oMath xmlns:m="http://schemas.openxmlformats.org/officeDocument/2006/math">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rPr>
                                  <m:t>=3,0</m:t>
                                </m:r>
                              </m:oMath>
                            </m:oMathPara>
                          </a14:m>
                          <a:endParaRPr lang="fr-CA"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les aciers de construction</a:t>
                          </a:r>
                          <a:endParaRPr lang="fr-CA"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lvl="0"/>
                          <a14:m>
                            <m:oMathPara xmlns:m="http://schemas.openxmlformats.org/officeDocument/2006/math">
                              <m:oMathParaPr>
                                <m:jc m:val="left"/>
                              </m:oMathParaPr>
                              <m:oMath xmlns:m="http://schemas.openxmlformats.org/officeDocument/2006/math">
                                <m:r>
                                  <a:rPr lang="fr-CA" sz="1600" b="0" i="1" smtClean="0">
                                    <a:solidFill>
                                      <a:schemeClr val="tx1"/>
                                    </a:solidFill>
                                    <a:latin typeface="Cambria Math" panose="02040503050406030204" pitchFamily="18" charset="0"/>
                                    <a:ea typeface="Cambria Math" panose="02040503050406030204" pitchFamily="18" charset="0"/>
                                  </a:rPr>
                                  <m:t>2,0≤</m:t>
                                </m:r>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ea typeface="Cambria Math" panose="02040503050406030204" pitchFamily="18" charset="0"/>
                                  </a:rPr>
                                  <m:t>≤2,5</m:t>
                                </m:r>
                              </m:oMath>
                            </m:oMathPara>
                          </a14:m>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les aciers à haute résistance</a:t>
                          </a:r>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lvl="1"/>
                          <a14:m>
                            <m:oMathPara xmlns:m="http://schemas.openxmlformats.org/officeDocument/2006/math">
                              <m:oMathParaPr>
                                <m:jc m:val="centerGroup"/>
                              </m:oMathParaPr>
                              <m:oMath xmlns:m="http://schemas.openxmlformats.org/officeDocument/2006/math">
                                <m:r>
                                  <a:rPr lang="fr-CA" sz="1600" b="0" i="1" smtClean="0">
                                    <a:solidFill>
                                      <a:schemeClr val="tx1"/>
                                    </a:solidFill>
                                    <a:latin typeface="Cambria Math" panose="02040503050406030204" pitchFamily="18" charset="0"/>
                                  </a:rPr>
                                  <m:t>𝑚</m:t>
                                </m:r>
                                <m:r>
                                  <a:rPr lang="fr-CA" sz="1600" b="0" i="1" smtClean="0">
                                    <a:solidFill>
                                      <a:schemeClr val="tx1"/>
                                    </a:solidFill>
                                    <a:latin typeface="Cambria Math" panose="02040503050406030204" pitchFamily="18" charset="0"/>
                                  </a:rPr>
                                  <m:t>=4,0</m:t>
                                </m:r>
                              </m:oMath>
                            </m:oMathPara>
                          </a14:m>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l’aluminium</a:t>
                          </a:r>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Choice>
        <mc:Fallback xmlns="">
          <p:graphicFrame>
            <p:nvGraphicFramePr>
              <p:cNvPr id="6" name="Tableau 5"/>
              <p:cNvGraphicFramePr>
                <a:graphicFrameLocks noGrp="1"/>
              </p:cNvGraphicFramePr>
              <p:nvPr>
                <p:extLst>
                  <p:ext uri="{D42A27DB-BD31-4B8C-83A1-F6EECF244321}">
                    <p14:modId xmlns:p14="http://schemas.microsoft.com/office/powerpoint/2010/main" val="2327693173"/>
                  </p:ext>
                </p:extLst>
              </p:nvPr>
            </p:nvGraphicFramePr>
            <p:xfrm>
              <a:off x="2292539" y="4989553"/>
              <a:ext cx="6912768" cy="1483360"/>
            </p:xfrm>
            <a:graphic>
              <a:graphicData uri="http://schemas.openxmlformats.org/drawingml/2006/table">
                <a:tbl>
                  <a:tblPr firstRow="1" bandRow="1">
                    <a:tableStyleId>{5C22544A-7EE6-4342-B048-85BDC9FD1C3A}</a:tableStyleId>
                  </a:tblPr>
                  <a:tblGrid>
                    <a:gridCol w="1796429">
                      <a:extLst>
                        <a:ext uri="{9D8B030D-6E8A-4147-A177-3AD203B41FA5}">
                          <a16:colId xmlns:a16="http://schemas.microsoft.com/office/drawing/2014/main" val="20000"/>
                        </a:ext>
                      </a:extLst>
                    </a:gridCol>
                    <a:gridCol w="5116339">
                      <a:extLst>
                        <a:ext uri="{9D8B030D-6E8A-4147-A177-3AD203B41FA5}">
                          <a16:colId xmlns:a16="http://schemas.microsoft.com/office/drawing/2014/main" val="20001"/>
                        </a:ext>
                      </a:extLst>
                    </a:gridCol>
                  </a:tblGrid>
                  <a:tr h="370840">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r="-284746" b="-316393"/>
                          </a:stretch>
                        </a:blipFill>
                      </a:tcPr>
                    </a:tc>
                    <a:tc>
                      <a:txBody>
                        <a:bodyPr/>
                        <a:lstStyle/>
                        <a:p>
                          <a:r>
                            <a:rPr lang="fr-CA" sz="1600" b="0" dirty="0">
                              <a:solidFill>
                                <a:schemeClr val="tx1"/>
                              </a:solidFill>
                              <a:latin typeface="Univers Condensed"/>
                            </a:rPr>
                            <a:t>pente de la courbe de résistance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fr-F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blipFill>
                          <a:blip r:embed="rId4"/>
                          <a:stretch>
                            <a:fillRect t="-100000" r="-284746" b="-216393"/>
                          </a:stretch>
                        </a:blip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les aciers de construction</a:t>
                          </a:r>
                          <a:endParaRPr lang="fr-CA" sz="1600" b="0" dirty="0">
                            <a:solidFill>
                              <a:schemeClr val="tx1"/>
                            </a:solidFill>
                            <a:latin typeface="Univers Condensed"/>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fr-F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200000" r="-284746" b="-116393"/>
                          </a:stretch>
                        </a:blip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les aciers à haute résistance</a:t>
                          </a:r>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endParaRPr lang="fr-F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blipFill>
                          <a:blip r:embed="rId4"/>
                          <a:stretch>
                            <a:fillRect t="-300000" r="-284746" b="-16393"/>
                          </a:stretch>
                        </a:blipFill>
                      </a:tcPr>
                    </a:tc>
                    <a:tc>
                      <a:txBody>
                        <a:bodyPr/>
                        <a:lstStyle/>
                        <a:p>
                          <a:r>
                            <a:rPr lang="fr-CA" sz="1600" b="0" dirty="0">
                              <a:solidFill>
                                <a:schemeClr val="tx1"/>
                              </a:solidFill>
                              <a:latin typeface="Univers Condensed"/>
                            </a:rPr>
                            <a:t>pour</a:t>
                          </a:r>
                          <a:r>
                            <a:rPr lang="fr-CA" sz="1600" b="0" baseline="0" dirty="0">
                              <a:solidFill>
                                <a:schemeClr val="tx1"/>
                              </a:solidFill>
                              <a:latin typeface="Univers Condensed"/>
                            </a:rPr>
                            <a:t> l’aluminium</a:t>
                          </a:r>
                          <a:endParaRPr lang="fr-CA" sz="1600" b="0" dirty="0">
                            <a:solidFill>
                              <a:schemeClr val="tx1"/>
                            </a:solidFill>
                            <a:latin typeface="Univers Condensed"/>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mc:Fallback>
      </mc:AlternateContent>
    </p:spTree>
    <p:extLst>
      <p:ext uri="{BB962C8B-B14F-4D97-AF65-F5344CB8AC3E}">
        <p14:creationId xmlns:p14="http://schemas.microsoft.com/office/powerpoint/2010/main" val="22837266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rupture par fatigue</a:t>
            </a:r>
          </a:p>
        </p:txBody>
      </p:sp>
      <p:sp>
        <p:nvSpPr>
          <p:cNvPr id="3" name="Espace réservé du texte 2"/>
          <p:cNvSpPr>
            <a:spLocks noGrp="1"/>
          </p:cNvSpPr>
          <p:nvPr>
            <p:ph type="body" idx="1"/>
          </p:nvPr>
        </p:nvSpPr>
        <p:spPr/>
        <p:txBody>
          <a:bodyPr>
            <a:normAutofit/>
          </a:bodyPr>
          <a:lstStyle/>
          <a:p>
            <a:r>
              <a:rPr lang="fr-CA" dirty="0">
                <a:ea typeface="Cambria Math" panose="02040503050406030204" pitchFamily="18" charset="0"/>
              </a:rPr>
              <a:t>Paramètres influençant la durée de vie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26</a:t>
            </a:fld>
            <a:endParaRPr lang="fr-FR"/>
          </a:p>
        </p:txBody>
      </p:sp>
    </p:spTree>
    <p:extLst>
      <p:ext uri="{BB962C8B-B14F-4D97-AF65-F5344CB8AC3E}">
        <p14:creationId xmlns:p14="http://schemas.microsoft.com/office/powerpoint/2010/main" val="2673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1365424"/>
                <a:ext cx="9821450" cy="42903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Dimension initiale de la fissure</a:t>
                </a: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Différence de contraintes</a:t>
                </a: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solidFill>
                      <a:schemeClr val="tx1"/>
                    </a:solidFill>
                    <a:latin typeface="Univers Condensed"/>
                    <a:ea typeface="Cambria Math" panose="02040503050406030204" pitchFamily="18" charset="0"/>
                  </a:rPr>
                  <a:t>Concentration de contraintes (équation acétate 21 avec </a:t>
                </a:r>
                <a14:m>
                  <m:oMath xmlns:m="http://schemas.openxmlformats.org/officeDocument/2006/math">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𝐾</m:t>
                        </m:r>
                      </m:e>
                      <m:sub>
                        <m:r>
                          <a:rPr lang="fr-CA" sz="2000" i="1" dirty="0">
                            <a:solidFill>
                              <a:schemeClr val="tx1"/>
                            </a:solidFill>
                            <a:latin typeface="Cambria Math" panose="02040503050406030204" pitchFamily="18" charset="0"/>
                            <a:ea typeface="Cambria Math" panose="02040503050406030204" pitchFamily="18" charset="0"/>
                          </a:rPr>
                          <m:t>𝑡</m:t>
                        </m:r>
                      </m:sub>
                    </m:sSub>
                  </m:oMath>
                </a14:m>
                <a:r>
                  <a:rPr lang="fr-CA" sz="2000" dirty="0">
                    <a:solidFill>
                      <a:schemeClr val="tx1"/>
                    </a:solidFill>
                    <a:latin typeface="Univers Condensed"/>
                    <a:ea typeface="Cambria Math" panose="02040503050406030204" pitchFamily="18" charset="0"/>
                  </a:rPr>
                  <a:t>)</a:t>
                </a: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m:t>
                      </m:r>
                      <m:r>
                        <a:rPr lang="fr-CA" sz="2000" i="1" dirty="0">
                          <a:solidFill>
                            <a:schemeClr val="tx1"/>
                          </a:solidFill>
                          <a:latin typeface="Cambria Math" panose="02040503050406030204" pitchFamily="18" charset="0"/>
                          <a:ea typeface="Cambria Math" panose="02040503050406030204" pitchFamily="18" charset="0"/>
                        </a:rPr>
                        <m:t>𝐾</m:t>
                      </m:r>
                      <m:r>
                        <a:rPr lang="fr-CA" sz="2000" i="1" dirty="0">
                          <a:solidFill>
                            <a:schemeClr val="tx1"/>
                          </a:solidFill>
                          <a:latin typeface="Cambria Math" panose="02040503050406030204" pitchFamily="18" charset="0"/>
                          <a:ea typeface="Cambria Math" panose="02040503050406030204" pitchFamily="18" charset="0"/>
                        </a:rPr>
                        <m:t>=</m:t>
                      </m:r>
                      <m:r>
                        <a:rPr lang="fr-CA" sz="2000" i="1" dirty="0">
                          <a:solidFill>
                            <a:schemeClr val="tx1"/>
                          </a:solidFill>
                          <a:latin typeface="Cambria Math" panose="02040503050406030204" pitchFamily="18" charset="0"/>
                          <a:ea typeface="Cambria Math" panose="02040503050406030204" pitchFamily="18" charset="0"/>
                        </a:rPr>
                        <m:t>𝑌</m:t>
                      </m:r>
                      <m:r>
                        <a:rPr lang="fr-CA" sz="2000" i="1" dirty="0">
                          <a:solidFill>
                            <a:schemeClr val="tx1"/>
                          </a:solidFill>
                          <a:latin typeface="Cambria Math" panose="02040503050406030204" pitchFamily="18" charset="0"/>
                          <a:ea typeface="Cambria Math" panose="02040503050406030204" pitchFamily="18" charset="0"/>
                        </a:rPr>
                        <m:t> </m:t>
                      </m:r>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𝐾</m:t>
                          </m:r>
                        </m:e>
                        <m:sub>
                          <m:r>
                            <a:rPr lang="fr-CA" sz="2000" i="1" dirty="0">
                              <a:solidFill>
                                <a:schemeClr val="tx1"/>
                              </a:solidFill>
                              <a:latin typeface="Cambria Math" panose="02040503050406030204" pitchFamily="18" charset="0"/>
                              <a:ea typeface="Cambria Math" panose="02040503050406030204" pitchFamily="18" charset="0"/>
                            </a:rPr>
                            <m:t>𝑡</m:t>
                          </m:r>
                        </m:sub>
                      </m:sSub>
                      <m:r>
                        <a:rPr lang="fr-CA" sz="2000" i="1" dirty="0">
                          <a:solidFill>
                            <a:schemeClr val="tx1"/>
                          </a:solidFill>
                          <a:latin typeface="Cambria Math" panose="02040503050406030204" pitchFamily="18" charset="0"/>
                          <a:ea typeface="Cambria Math" panose="02040503050406030204" pitchFamily="18" charset="0"/>
                        </a:rPr>
                        <m:t> ∆</m:t>
                      </m:r>
                      <m:r>
                        <a:rPr lang="fr-CA" sz="2000" i="1" dirty="0">
                          <a:solidFill>
                            <a:schemeClr val="tx1"/>
                          </a:solidFill>
                          <a:latin typeface="Cambria Math" panose="02040503050406030204" pitchFamily="18" charset="0"/>
                          <a:ea typeface="Cambria Math" panose="02040503050406030204" pitchFamily="18" charset="0"/>
                        </a:rPr>
                        <m:t>𝜎</m:t>
                      </m:r>
                      <m:rad>
                        <m:radPr>
                          <m:degHide m:val="on"/>
                          <m:ctrlPr>
                            <a:rPr lang="fr-CA" sz="2000" i="1" dirty="0">
                              <a:solidFill>
                                <a:schemeClr val="tx1"/>
                              </a:solidFill>
                              <a:latin typeface="Cambria Math" panose="02040503050406030204" pitchFamily="18" charset="0"/>
                              <a:ea typeface="Cambria Math" panose="02040503050406030204" pitchFamily="18" charset="0"/>
                            </a:rPr>
                          </m:ctrlPr>
                        </m:radPr>
                        <m:deg/>
                        <m:e>
                          <m:r>
                            <a:rPr lang="fr-CA" sz="2000" i="1" dirty="0">
                              <a:solidFill>
                                <a:schemeClr val="tx1"/>
                              </a:solidFill>
                              <a:latin typeface="Cambria Math" panose="02040503050406030204" pitchFamily="18" charset="0"/>
                              <a:ea typeface="Cambria Math" panose="02040503050406030204" pitchFamily="18" charset="0"/>
                            </a:rPr>
                            <m:t>𝜋</m:t>
                          </m:r>
                          <m:r>
                            <a:rPr lang="fr-CA" sz="2000" i="1" dirty="0">
                              <a:solidFill>
                                <a:schemeClr val="tx1"/>
                              </a:solidFill>
                              <a:latin typeface="Cambria Math" panose="02040503050406030204" pitchFamily="18" charset="0"/>
                              <a:ea typeface="Cambria Math" panose="02040503050406030204" pitchFamily="18" charset="0"/>
                            </a:rPr>
                            <m:t> </m:t>
                          </m:r>
                          <m:r>
                            <a:rPr lang="fr-CA" sz="2000" i="1" dirty="0">
                              <a:solidFill>
                                <a:schemeClr val="tx1"/>
                              </a:solidFill>
                              <a:latin typeface="Cambria Math" panose="02040503050406030204" pitchFamily="18" charset="0"/>
                              <a:ea typeface="Cambria Math" panose="02040503050406030204" pitchFamily="18" charset="0"/>
                            </a:rPr>
                            <m:t>𝑎</m:t>
                          </m:r>
                        </m:e>
                      </m:rad>
                    </m:oMath>
                  </m:oMathPara>
                </a14:m>
                <a:endParaRPr lang="fr-CA" sz="2000" dirty="0">
                  <a:solidFill>
                    <a:schemeClr val="tx1"/>
                  </a:solidFill>
                  <a:latin typeface="Univers Condensed"/>
                  <a:ea typeface="Cambria Math" panose="02040503050406030204" pitchFamily="18" charset="0"/>
                </a:endParaRPr>
              </a:p>
              <a:p>
                <a:pPr marL="800100" lvl="2" indent="-400050" eaLnBrk="1" hangingPunct="1">
                  <a:buNone/>
                  <a:defRPr/>
                </a:pPr>
                <a:endParaRPr lang="fr-CA" sz="2000" dirty="0">
                  <a:solidFill>
                    <a:schemeClr val="tx1"/>
                  </a:solidFill>
                  <a:latin typeface="Univers Condensed"/>
                  <a:ea typeface="Cambria Math" panose="02040503050406030204" pitchFamily="18" charset="0"/>
                </a:endParaRPr>
              </a:p>
              <a:p>
                <a:pPr marL="2060575" lvl="3" indent="-1203325" eaLnBrk="1" hangingPunct="1">
                  <a:buNone/>
                  <a:defRPr/>
                </a:pPr>
                <a14:m>
                  <m:oMath xmlns:m="http://schemas.openxmlformats.org/officeDocument/2006/math">
                    <m:sSub>
                      <m:sSubPr>
                        <m:ctrlPr>
                          <a:rPr lang="fr-CA" i="1" dirty="0">
                            <a:solidFill>
                              <a:schemeClr val="tx1"/>
                            </a:solidFill>
                            <a:latin typeface="Cambria Math" panose="02040503050406030204" pitchFamily="18" charset="0"/>
                            <a:ea typeface="Cambria Math" panose="02040503050406030204" pitchFamily="18" charset="0"/>
                          </a:rPr>
                        </m:ctrlPr>
                      </m:sSubPr>
                      <m:e>
                        <m:r>
                          <a:rPr lang="fr-CA" i="1" dirty="0">
                            <a:solidFill>
                              <a:schemeClr val="tx1"/>
                            </a:solidFill>
                            <a:latin typeface="Cambria Math" panose="02040503050406030204" pitchFamily="18" charset="0"/>
                            <a:ea typeface="Cambria Math" panose="02040503050406030204" pitchFamily="18" charset="0"/>
                          </a:rPr>
                          <m:t>𝐾</m:t>
                        </m:r>
                      </m:e>
                      <m:sub>
                        <m:r>
                          <a:rPr lang="fr-CA" i="1" dirty="0">
                            <a:solidFill>
                              <a:schemeClr val="tx1"/>
                            </a:solidFill>
                            <a:latin typeface="Cambria Math" panose="02040503050406030204" pitchFamily="18" charset="0"/>
                            <a:ea typeface="Cambria Math" panose="02040503050406030204" pitchFamily="18" charset="0"/>
                          </a:rPr>
                          <m:t>𝑡</m:t>
                        </m:r>
                      </m:sub>
                    </m:sSub>
                    <m:r>
                      <a:rPr lang="fr-CA" i="1" dirty="0">
                        <a:solidFill>
                          <a:schemeClr val="tx1"/>
                        </a:solidFill>
                        <a:latin typeface="Cambria Math" panose="02040503050406030204" pitchFamily="18" charset="0"/>
                        <a:ea typeface="Cambria Math" panose="02040503050406030204" pitchFamily="18" charset="0"/>
                      </a:rPr>
                      <m:t>=</m:t>
                    </m:r>
                    <m:r>
                      <a:rPr lang="fr-CA" i="1" dirty="0">
                        <a:solidFill>
                          <a:schemeClr val="tx1"/>
                        </a:solidFill>
                        <a:latin typeface="Cambria Math" panose="02040503050406030204" pitchFamily="18" charset="0"/>
                        <a:ea typeface="Cambria Math" panose="02040503050406030204" pitchFamily="18" charset="0"/>
                      </a:rPr>
                      <m:t>𝑓</m:t>
                    </m:r>
                    <m:d>
                      <m:dPr>
                        <m:ctrlPr>
                          <a:rPr lang="fr-CA" i="1" dirty="0">
                            <a:solidFill>
                              <a:schemeClr val="tx1"/>
                            </a:solidFill>
                            <a:latin typeface="Cambria Math" panose="02040503050406030204" pitchFamily="18" charset="0"/>
                            <a:ea typeface="Cambria Math" panose="02040503050406030204" pitchFamily="18" charset="0"/>
                          </a:rPr>
                        </m:ctrlPr>
                      </m:dPr>
                      <m:e>
                        <m:r>
                          <a:rPr lang="fr-CA" i="1" dirty="0">
                            <a:solidFill>
                              <a:schemeClr val="tx1"/>
                            </a:solidFill>
                            <a:latin typeface="Cambria Math" panose="02040503050406030204" pitchFamily="18" charset="0"/>
                            <a:ea typeface="Cambria Math" panose="02040503050406030204" pitchFamily="18" charset="0"/>
                          </a:rPr>
                          <m:t>𝑎</m:t>
                        </m:r>
                      </m:e>
                    </m:d>
                  </m:oMath>
                </a14:m>
                <a:r>
                  <a:rPr lang="fr-CA" dirty="0">
                    <a:solidFill>
                      <a:schemeClr val="tx1"/>
                    </a:solidFill>
                    <a:latin typeface="Univers Condensed"/>
                    <a:ea typeface="Cambria Math" panose="02040503050406030204" pitchFamily="18" charset="0"/>
                  </a:rPr>
                  <a:t>: </a:t>
                </a:r>
                <a:r>
                  <a:rPr lang="fr-CA" b="1" dirty="0">
                    <a:solidFill>
                      <a:schemeClr val="tx1"/>
                    </a:solidFill>
                    <a:latin typeface="Univers Condensed"/>
                    <a:ea typeface="Cambria Math" panose="02040503050406030204" pitchFamily="18" charset="0"/>
                  </a:rPr>
                  <a:t>facteur de concentration des contraintes</a:t>
                </a:r>
                <a:r>
                  <a:rPr lang="fr-CA" dirty="0">
                    <a:solidFill>
                      <a:schemeClr val="tx1"/>
                    </a:solidFill>
                    <a:latin typeface="Univers Condensed"/>
                    <a:ea typeface="Cambria Math" panose="02040503050406030204" pitchFamily="18" charset="0"/>
                  </a:rPr>
                  <a:t> obtenu analytiquement, expérimentalement ou numériquement</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1365424"/>
                <a:ext cx="9821450" cy="4290310"/>
              </a:xfrm>
              <a:prstGeom prst="rect">
                <a:avLst/>
              </a:prstGeom>
              <a:blipFill>
                <a:blip r:embed="rId3"/>
                <a:stretch>
                  <a:fillRect l="-4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14814170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p:pic>
        <p:nvPicPr>
          <p:cNvPr id="5" name="Image 4"/>
          <p:cNvPicPr>
            <a:picLocks noChangeAspect="1"/>
          </p:cNvPicPr>
          <p:nvPr/>
        </p:nvPicPr>
        <p:blipFill>
          <a:blip r:embed="rId3"/>
          <a:stretch>
            <a:fillRect/>
          </a:stretch>
        </p:blipFill>
        <p:spPr>
          <a:xfrm>
            <a:off x="1176924" y="1264410"/>
            <a:ext cx="9144000" cy="352386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41601" y="5069399"/>
                <a:ext cx="6686376" cy="543610"/>
              </a:xfrm>
              <a:prstGeom prst="rect">
                <a:avLst/>
              </a:prstGeom>
            </p:spPr>
            <p:txBody>
              <a:bodyPr wrap="square">
                <a:spAutoFit/>
              </a:bodyPr>
              <a:lstStyle/>
              <a:p>
                <a:r>
                  <a:rPr lang="fr-CA" sz="1400" dirty="0">
                    <a:solidFill>
                      <a:schemeClr val="tx1"/>
                    </a:solidFill>
                    <a:latin typeface="Univers Condensed"/>
                  </a:rPr>
                  <a:t>Effet de la </a:t>
                </a:r>
                <a:r>
                  <a:rPr lang="fr-CA" sz="1400" b="1" dirty="0">
                    <a:solidFill>
                      <a:schemeClr val="tx1"/>
                    </a:solidFill>
                    <a:latin typeface="Univers Condensed"/>
                  </a:rPr>
                  <a:t>dimension initiale</a:t>
                </a:r>
                <a:r>
                  <a:rPr lang="fr-CA" sz="1400" dirty="0">
                    <a:solidFill>
                      <a:schemeClr val="tx1"/>
                    </a:solidFill>
                    <a:latin typeface="Univers Condensed"/>
                  </a:rPr>
                  <a:t> </a:t>
                </a:r>
                <a14:m>
                  <m:oMath xmlns:m="http://schemas.openxmlformats.org/officeDocument/2006/math">
                    <m:sSub>
                      <m:sSubPr>
                        <m:ctrlPr>
                          <a:rPr lang="fr-CA"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𝑎</m:t>
                        </m:r>
                      </m:e>
                      <m:sub>
                        <m:r>
                          <a:rPr lang="fr-CA" sz="1400" i="1" dirty="0">
                            <a:solidFill>
                              <a:schemeClr val="tx1"/>
                            </a:solidFill>
                            <a:latin typeface="Cambria Math" panose="02040503050406030204" pitchFamily="18" charset="0"/>
                          </a:rPr>
                          <m:t>𝑜</m:t>
                        </m:r>
                      </m:sub>
                    </m:sSub>
                  </m:oMath>
                </a14:m>
                <a:r>
                  <a:rPr lang="fr-CA" sz="1400" dirty="0">
                    <a:solidFill>
                      <a:schemeClr val="tx1"/>
                    </a:solidFill>
                    <a:latin typeface="Univers Condensed"/>
                  </a:rPr>
                  <a:t> de la fissure et de </a:t>
                </a:r>
                <a:r>
                  <a:rPr lang="fr-CA" sz="1400" b="1" dirty="0">
                    <a:solidFill>
                      <a:schemeClr val="tx1"/>
                    </a:solidFill>
                    <a:latin typeface="Univers Condensed"/>
                  </a:rPr>
                  <a:t>la différence de contraintes</a:t>
                </a:r>
                <a:r>
                  <a:rPr lang="fr-CA" sz="1400" dirty="0">
                    <a:solidFill>
                      <a:schemeClr val="tx1"/>
                    </a:solidFill>
                    <a:latin typeface="Univers Condensed"/>
                  </a:rPr>
                  <a:t> </a:t>
                </a:r>
                <a14:m>
                  <m:oMath xmlns:m="http://schemas.openxmlformats.org/officeDocument/2006/math">
                    <m:r>
                      <a:rPr lang="fr-CA" sz="1400" i="1">
                        <a:solidFill>
                          <a:schemeClr val="tx1"/>
                        </a:solidFill>
                        <a:latin typeface="Cambria Math" panose="02040503050406030204" pitchFamily="18" charset="0"/>
                        <a:ea typeface="Cambria Math" panose="02040503050406030204" pitchFamily="18" charset="0"/>
                      </a:rPr>
                      <m:t>∆</m:t>
                    </m:r>
                    <m:r>
                      <a:rPr lang="fr-CA" sz="1400" i="1">
                        <a:solidFill>
                          <a:schemeClr val="tx1"/>
                        </a:solidFill>
                        <a:latin typeface="Cambria Math" panose="02040503050406030204" pitchFamily="18" charset="0"/>
                        <a:ea typeface="Cambria Math" panose="02040503050406030204" pitchFamily="18" charset="0"/>
                      </a:rPr>
                      <m:t>𝜎</m:t>
                    </m:r>
                  </m:oMath>
                </a14:m>
                <a:r>
                  <a:rPr lang="fr-CA" sz="1400" dirty="0">
                    <a:solidFill>
                      <a:schemeClr val="tx1"/>
                    </a:solidFill>
                    <a:latin typeface="Univers Condensed"/>
                  </a:rPr>
                  <a:t> sur le nombre de cycles </a:t>
                </a:r>
                <a14:m>
                  <m:oMath xmlns:m="http://schemas.openxmlformats.org/officeDocument/2006/math">
                    <m:sSub>
                      <m:sSubPr>
                        <m:ctrlPr>
                          <a:rPr lang="fr-CA"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𝑁</m:t>
                        </m:r>
                      </m:e>
                      <m:sub>
                        <m:r>
                          <a:rPr lang="fr-CA" sz="1400" i="1" dirty="0">
                            <a:solidFill>
                              <a:schemeClr val="tx1"/>
                            </a:solidFill>
                            <a:latin typeface="Cambria Math" panose="02040503050406030204" pitchFamily="18" charset="0"/>
                          </a:rPr>
                          <m:t>𝑖𝑗</m:t>
                        </m:r>
                      </m:sub>
                    </m:sSub>
                  </m:oMath>
                </a14:m>
                <a:r>
                  <a:rPr lang="fr-CA" sz="1400" dirty="0">
                    <a:solidFill>
                      <a:schemeClr val="tx1"/>
                    </a:solidFill>
                    <a:latin typeface="Univers Condensed"/>
                  </a:rPr>
                  <a:t> d’une plaque en </a:t>
                </a:r>
                <a:r>
                  <a:rPr lang="fr-CA" sz="1400" b="1" dirty="0">
                    <a:solidFill>
                      <a:schemeClr val="tx1"/>
                    </a:solidFill>
                    <a:latin typeface="Univers Condensed"/>
                  </a:rPr>
                  <a:t>acier</a:t>
                </a:r>
                <a:r>
                  <a:rPr lang="fr-CA" sz="1400" dirty="0">
                    <a:solidFill>
                      <a:schemeClr val="tx1"/>
                    </a:solidFill>
                    <a:latin typeface="Univers Condensed"/>
                  </a:rPr>
                  <a:t> [tiré de 9.5]</a:t>
                </a:r>
                <a:endParaRPr lang="fr-FR" sz="1400" dirty="0">
                  <a:solidFill>
                    <a:schemeClr val="tx1"/>
                  </a:solidFill>
                  <a:latin typeface="Univers Condensed"/>
                </a:endParaRPr>
              </a:p>
            </p:txBody>
          </p:sp>
        </mc:Choice>
        <mc:Fallback xmlns="">
          <p:sp>
            <p:nvSpPr>
              <p:cNvPr id="6" name="Rectangle 5"/>
              <p:cNvSpPr>
                <a:spLocks noRot="1" noChangeAspect="1" noMove="1" noResize="1" noEditPoints="1" noAdjustHandles="1" noChangeArrowheads="1" noChangeShapeType="1" noTextEdit="1"/>
              </p:cNvSpPr>
              <p:nvPr/>
            </p:nvSpPr>
            <p:spPr>
              <a:xfrm>
                <a:off x="2641601" y="5069399"/>
                <a:ext cx="6686376" cy="543610"/>
              </a:xfrm>
              <a:prstGeom prst="rect">
                <a:avLst/>
              </a:prstGeom>
              <a:blipFill>
                <a:blip r:embed="rId4"/>
                <a:stretch>
                  <a:fillRect l="-273" t="-2247" b="-6742"/>
                </a:stretch>
              </a:blipFill>
            </p:spPr>
            <p:txBody>
              <a:bodyPr/>
              <a:lstStyle/>
              <a:p>
                <a:r>
                  <a:rPr lang="fr-CA">
                    <a:noFill/>
                  </a:rPr>
                  <a:t> </a:t>
                </a:r>
              </a:p>
            </p:txBody>
          </p:sp>
        </mc:Fallback>
      </mc:AlternateContent>
      <p:sp>
        <p:nvSpPr>
          <p:cNvPr id="7" name="Rectangle 6">
            <a:extLst>
              <a:ext uri="{FF2B5EF4-FFF2-40B4-BE49-F238E27FC236}">
                <a16:creationId xmlns:a16="http://schemas.microsoft.com/office/drawing/2014/main" id="{720713AA-2E14-584E-A7EC-A6232DD65E5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0857941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Mécanisme de rupture par fatigue</a:t>
            </a:r>
          </a:p>
        </p:txBody>
      </p:sp>
      <p:sp>
        <p:nvSpPr>
          <p:cNvPr id="3" name="Espace réservé du texte 2"/>
          <p:cNvSpPr>
            <a:spLocks noGrp="1"/>
          </p:cNvSpPr>
          <p:nvPr>
            <p:ph type="body" idx="1"/>
          </p:nvPr>
        </p:nvSpPr>
        <p:spPr/>
        <p:txBody>
          <a:bodyPr>
            <a:normAutofit/>
          </a:bodyPr>
          <a:lstStyle/>
          <a:p>
            <a:r>
              <a:rPr lang="fr-CA" dirty="0">
                <a:ea typeface="Cambria Math" panose="02040503050406030204" pitchFamily="18" charset="0"/>
              </a:rPr>
              <a:t>Dimension critique d’une fissure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29</a:t>
            </a:fld>
            <a:endParaRPr lang="fr-FR"/>
          </a:p>
        </p:txBody>
      </p:sp>
    </p:spTree>
    <p:extLst>
      <p:ext uri="{BB962C8B-B14F-4D97-AF65-F5344CB8AC3E}">
        <p14:creationId xmlns:p14="http://schemas.microsoft.com/office/powerpoint/2010/main" val="3408350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Introduction</a:t>
            </a:r>
          </a:p>
          <a:p>
            <a:r>
              <a:rPr lang="fr-FR" sz="4000" dirty="0"/>
              <a:t>B – Mécanisme de rupture par fatigue</a:t>
            </a:r>
          </a:p>
          <a:p>
            <a:r>
              <a:rPr lang="fr-FR" sz="4000" dirty="0"/>
              <a:t>C – Paramètre de la tenue en fatigue</a:t>
            </a:r>
          </a:p>
          <a:p>
            <a:r>
              <a:rPr lang="fr-FR" sz="4000" dirty="0"/>
              <a:t>D – Résistance à la fatigue</a:t>
            </a:r>
          </a:p>
          <a:p>
            <a:r>
              <a:rPr lang="fr-FR" sz="4000" dirty="0"/>
              <a:t>E – Méthodes d’intervention</a:t>
            </a:r>
            <a:endParaRPr lang="fr-CA" sz="4000" dirty="0"/>
          </a:p>
          <a:p>
            <a:r>
              <a:rPr lang="fr-FR" sz="4000" dirty="0"/>
              <a:t>F – Approche à la normalisation</a:t>
            </a:r>
            <a:endParaRPr lang="fr-CA" sz="4000" dirty="0"/>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250069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755824"/>
                <a:ext cx="4968552" cy="19027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Dimension critique </a:t>
                </a:r>
                <a14:m>
                  <m:oMath xmlns:m="http://schemas.openxmlformats.org/officeDocument/2006/math">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𝑎</m:t>
                        </m:r>
                      </m:e>
                      <m:sub>
                        <m:r>
                          <a:rPr lang="fr-CA" sz="1600" i="1" dirty="0">
                            <a:latin typeface="Cambria Math" panose="02040503050406030204" pitchFamily="18" charset="0"/>
                            <a:ea typeface="Cambria Math" panose="02040503050406030204" pitchFamily="18" charset="0"/>
                          </a:rPr>
                          <m:t>𝑐𝑟</m:t>
                        </m:r>
                      </m:sub>
                    </m:sSub>
                    <m:r>
                      <a:rPr lang="fr-CA" sz="1600" i="1" dirty="0">
                        <a:latin typeface="Cambria Math" panose="02040503050406030204" pitchFamily="18" charset="0"/>
                        <a:ea typeface="Cambria Math" panose="02040503050406030204" pitchFamily="18" charset="0"/>
                      </a:rPr>
                      <m:t> </m:t>
                    </m:r>
                  </m:oMath>
                </a14:m>
                <a:r>
                  <a:rPr lang="fr-CA" sz="1600" dirty="0">
                    <a:latin typeface="Univers Condensed"/>
                    <a:ea typeface="Cambria Math" panose="02040503050406030204" pitchFamily="18" charset="0"/>
                  </a:rPr>
                  <a:t>définie</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par la plastification de la section nette restante (aluminium et acier)</a:t>
                </a:r>
              </a:p>
              <a:p>
                <a:pPr marL="742950" lvl="2"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par la rupture fragile (acier)</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755824"/>
                <a:ext cx="4968552" cy="1902709"/>
              </a:xfrm>
              <a:prstGeom prst="rect">
                <a:avLst/>
              </a:prstGeom>
              <a:blipFill>
                <a:blip r:embed="rId3"/>
                <a:stretch>
                  <a:fillRect l="-491" t="-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1C18889C-A646-45A0-994E-114EFDACEB30}"/>
                  </a:ext>
                </a:extLst>
              </p:cNvPr>
              <p:cNvSpPr txBox="1">
                <a:spLocks noChangeArrowheads="1"/>
              </p:cNvSpPr>
              <p:nvPr/>
            </p:nvSpPr>
            <p:spPr bwMode="auto">
              <a:xfrm>
                <a:off x="838199" y="2664711"/>
                <a:ext cx="9821449" cy="41932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Une fissure ne conduit pas à la rupture fragile tant que</a:t>
                </a:r>
              </a:p>
              <a:p>
                <a:pPr marL="271463" lvl="1" indent="-271463"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𝐾</m:t>
                      </m:r>
                      <m:r>
                        <a:rPr lang="fr-CA" sz="1600" i="1" dirty="0">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𝑐</m:t>
                          </m:r>
                        </m:sub>
                      </m:sSub>
                    </m:oMath>
                  </m:oMathPara>
                </a14:m>
                <a:endParaRPr lang="fr-CA" sz="1600" dirty="0">
                  <a:solidFill>
                    <a:schemeClr val="tx1"/>
                  </a:solidFill>
                  <a:latin typeface="Univers Condensed"/>
                  <a:ea typeface="Cambria Math" panose="02040503050406030204" pitchFamily="18" charset="0"/>
                </a:endParaRPr>
              </a:p>
              <a:p>
                <a:pPr marL="800100" lvl="2" indent="-400050" eaLnBrk="1" hangingPunct="1">
                  <a:buNone/>
                  <a:defRPr/>
                </a:pPr>
                <a:endParaRPr lang="fr-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ea typeface="Cambria Math" panose="02040503050406030204" pitchFamily="18" charset="0"/>
                  </a:rPr>
                  <a:t>avec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𝐾</m:t>
                    </m:r>
                  </m:oMath>
                </a14:m>
                <a:r>
                  <a:rPr lang="fr-CA" sz="1600" dirty="0">
                    <a:solidFill>
                      <a:schemeClr val="tx1"/>
                    </a:solidFill>
                    <a:latin typeface="Univers Condensed"/>
                    <a:ea typeface="Cambria Math" panose="02040503050406030204" pitchFamily="18" charset="0"/>
                  </a:rPr>
                  <a:t>, le facteur d’intensité de contrainte, défini à l’acétate 12, on obtient :</a:t>
                </a:r>
              </a:p>
              <a:p>
                <a:pPr marL="271463" lvl="1" indent="-271463"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𝑎</m:t>
                          </m:r>
                        </m:e>
                        <m:sub>
                          <m:r>
                            <a:rPr lang="fr-CA" sz="1600" i="1" dirty="0">
                              <a:solidFill>
                                <a:schemeClr val="tx1"/>
                              </a:solidFill>
                              <a:latin typeface="Cambria Math" panose="02040503050406030204" pitchFamily="18" charset="0"/>
                              <a:ea typeface="Cambria Math" panose="02040503050406030204" pitchFamily="18" charset="0"/>
                            </a:rPr>
                            <m:t>𝑐𝑟</m:t>
                          </m:r>
                        </m:sub>
                      </m:sSub>
                      <m:r>
                        <a:rPr lang="fr-CA" sz="1600" i="1" dirty="0">
                          <a:solidFill>
                            <a:schemeClr val="tx1"/>
                          </a:solidFill>
                          <a:latin typeface="Cambria Math" panose="02040503050406030204" pitchFamily="18" charset="0"/>
                          <a:ea typeface="Cambria Math" panose="02040503050406030204" pitchFamily="18" charset="0"/>
                        </a:rPr>
                        <m:t>=</m:t>
                      </m:r>
                      <m:f>
                        <m:fPr>
                          <m:ctrlPr>
                            <a:rPr lang="fr-CA" sz="1600" i="1" dirty="0">
                              <a:solidFill>
                                <a:schemeClr val="tx1"/>
                              </a:solidFill>
                              <a:latin typeface="Cambria Math" panose="02040503050406030204" pitchFamily="18" charset="0"/>
                              <a:ea typeface="Cambria Math" panose="02040503050406030204" pitchFamily="18" charset="0"/>
                            </a:rPr>
                          </m:ctrlPr>
                        </m:fPr>
                        <m:num>
                          <m:r>
                            <a:rPr lang="fr-CA" sz="1600" i="1" dirty="0">
                              <a:solidFill>
                                <a:schemeClr val="tx1"/>
                              </a:solidFill>
                              <a:latin typeface="Cambria Math" panose="02040503050406030204" pitchFamily="18" charset="0"/>
                              <a:ea typeface="Cambria Math" panose="02040503050406030204" pitchFamily="18" charset="0"/>
                            </a:rPr>
                            <m:t>1</m:t>
                          </m:r>
                        </m:num>
                        <m:den>
                          <m:r>
                            <a:rPr lang="fr-CA" sz="1600" i="1" dirty="0">
                              <a:solidFill>
                                <a:schemeClr val="tx1"/>
                              </a:solidFill>
                              <a:latin typeface="Cambria Math" panose="02040503050406030204" pitchFamily="18" charset="0"/>
                              <a:ea typeface="Cambria Math" panose="02040503050406030204" pitchFamily="18" charset="0"/>
                            </a:rPr>
                            <m:t>𝜋</m:t>
                          </m:r>
                        </m:den>
                      </m:f>
                      <m:sSup>
                        <m:sSupPr>
                          <m:ctrlPr>
                            <a:rPr lang="fr-CA" sz="1600" i="1" dirty="0">
                              <a:solidFill>
                                <a:schemeClr val="tx1"/>
                              </a:solidFill>
                              <a:latin typeface="Cambria Math" panose="02040503050406030204" pitchFamily="18" charset="0"/>
                              <a:ea typeface="Cambria Math" panose="02040503050406030204" pitchFamily="18" charset="0"/>
                            </a:rPr>
                          </m:ctrlPr>
                        </m:sSupPr>
                        <m:e>
                          <m:d>
                            <m:dPr>
                              <m:ctrlPr>
                                <a:rPr lang="fr-CA" sz="1600" i="1" dirty="0">
                                  <a:solidFill>
                                    <a:schemeClr val="tx1"/>
                                  </a:solidFill>
                                  <a:latin typeface="Cambria Math" panose="02040503050406030204" pitchFamily="18" charset="0"/>
                                  <a:ea typeface="Cambria Math" panose="02040503050406030204" pitchFamily="18" charset="0"/>
                                </a:rPr>
                              </m:ctrlPr>
                            </m:dPr>
                            <m:e>
                              <m:f>
                                <m:fPr>
                                  <m:ctrlPr>
                                    <a:rPr lang="fr-CA" sz="1600" i="1" dirty="0">
                                      <a:solidFill>
                                        <a:schemeClr val="tx1"/>
                                      </a:solidFill>
                                      <a:latin typeface="Cambria Math" panose="02040503050406030204" pitchFamily="18" charset="0"/>
                                      <a:ea typeface="Cambria Math" panose="02040503050406030204" pitchFamily="18" charset="0"/>
                                    </a:rPr>
                                  </m:ctrlPr>
                                </m:fPr>
                                <m:num>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𝑐</m:t>
                                      </m:r>
                                    </m:sub>
                                  </m:sSub>
                                </m:num>
                                <m:den>
                                  <m:r>
                                    <a:rPr lang="fr-CA" sz="1600" i="1" dirty="0">
                                      <a:solidFill>
                                        <a:schemeClr val="tx1"/>
                                      </a:solidFill>
                                      <a:latin typeface="Cambria Math" panose="02040503050406030204" pitchFamily="18" charset="0"/>
                                      <a:ea typeface="Cambria Math" panose="02040503050406030204" pitchFamily="18" charset="0"/>
                                    </a:rPr>
                                    <m:t>𝑌</m:t>
                                  </m:r>
                                  <m:r>
                                    <a:rPr lang="fr-CA" sz="1600" i="1" dirty="0">
                                      <a:solidFill>
                                        <a:schemeClr val="tx1"/>
                                      </a:solidFill>
                                      <a:latin typeface="Cambria Math" panose="02040503050406030204" pitchFamily="18" charset="0"/>
                                      <a:ea typeface="Cambria Math" panose="02040503050406030204" pitchFamily="18" charset="0"/>
                                    </a:rPr>
                                    <m:t> </m:t>
                                  </m:r>
                                  <m:r>
                                    <a:rPr lang="fr-CA" sz="1600" i="1" dirty="0">
                                      <a:solidFill>
                                        <a:schemeClr val="tx1"/>
                                      </a:solidFill>
                                      <a:latin typeface="Cambria Math" panose="02040503050406030204" pitchFamily="18" charset="0"/>
                                      <a:ea typeface="Cambria Math" panose="02040503050406030204" pitchFamily="18" charset="0"/>
                                    </a:rPr>
                                    <m:t>𝜎</m:t>
                                  </m:r>
                                </m:den>
                              </m:f>
                            </m:e>
                          </m:d>
                        </m:e>
                        <m:sup>
                          <m:r>
                            <a:rPr lang="fr-CA" sz="1600" i="1" dirty="0">
                              <a:solidFill>
                                <a:schemeClr val="tx1"/>
                              </a:solidFill>
                              <a:latin typeface="Cambria Math" panose="02040503050406030204" pitchFamily="18" charset="0"/>
                              <a:ea typeface="Cambria Math" panose="02040503050406030204" pitchFamily="18" charset="0"/>
                            </a:rPr>
                            <m:t>2</m:t>
                          </m:r>
                        </m:sup>
                      </m:sSup>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ndParaRPr>
              </a:p>
              <a:p>
                <a:pPr marL="857250" lvl="3" indent="0" eaLnBrk="1" hangingPunct="1">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𝑐</m:t>
                        </m:r>
                      </m:sub>
                    </m:sSub>
                  </m:oMath>
                </a14:m>
                <a:r>
                  <a:rPr lang="fr-CA" sz="1600" dirty="0">
                    <a:solidFill>
                      <a:schemeClr val="tx1"/>
                    </a:solidFill>
                    <a:latin typeface="Univers Condensed"/>
                  </a:rPr>
                  <a:t>:  valeur critique de </a:t>
                </a:r>
                <a14:m>
                  <m:oMath xmlns:m="http://schemas.openxmlformats.org/officeDocument/2006/math">
                    <m:r>
                      <a:rPr lang="fr-CA" sz="1600" i="1" dirty="0">
                        <a:solidFill>
                          <a:schemeClr val="tx1"/>
                        </a:solidFill>
                        <a:latin typeface="Cambria Math" panose="02040503050406030204" pitchFamily="18" charset="0"/>
                      </a:rPr>
                      <m:t>𝐾</m:t>
                    </m:r>
                  </m:oMath>
                </a14:m>
                <a:endParaRPr lang="fr-CA" sz="1600" dirty="0">
                  <a:solidFill>
                    <a:schemeClr val="tx1"/>
                  </a:solidFill>
                  <a:latin typeface="Univers Condensed"/>
                </a:endParaRPr>
              </a:p>
              <a:p>
                <a:pPr marL="857250" lvl="3" indent="0" eaLnBrk="1" hangingPunct="1">
                  <a:buNone/>
                  <a:defRPr/>
                </a:pP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𝑐</m:t>
                        </m:r>
                      </m:sub>
                    </m:sSub>
                    <m:r>
                      <a:rPr lang="fr-CA" sz="1600" dirty="0">
                        <a:solidFill>
                          <a:schemeClr val="tx1"/>
                        </a:solidFill>
                        <a:latin typeface="Cambria Math" panose="02040503050406030204" pitchFamily="18" charset="0"/>
                        <a:ea typeface="Cambria Math" panose="02040503050406030204" pitchFamily="18" charset="0"/>
                      </a:rPr>
                      <m:t>=</m:t>
                    </m:r>
                  </m:oMath>
                </a14:m>
                <a:r>
                  <a:rPr lang="fr-CA" sz="1600" dirty="0">
                    <a:solidFill>
                      <a:schemeClr val="tx1"/>
                    </a:solidFill>
                    <a:latin typeface="Univers Condensed"/>
                  </a:rPr>
                  <a:t> </a:t>
                </a:r>
                <a:r>
                  <a:rPr lang="fr-CA" sz="1600" dirty="0">
                    <a:solidFill>
                      <a:schemeClr val="tx1"/>
                    </a:solidFill>
                    <a:latin typeface="Univers Condensed"/>
                    <a:ea typeface="Cambria Math" panose="02040503050406030204" pitchFamily="18" charset="0"/>
                  </a:rPr>
                  <a:t>ténacité (ne dépend pas de la géométrie du détail considéré, mais plutôt de l’épaisseur de l’éprouvette, de la température et de la vitesse de sollicitation)</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a:ea typeface="Cambria Math" panose="02040503050406030204" pitchFamily="18" charset="0"/>
                  </a:rPr>
                  <a:t>il existe des relations empiriques entre la résilience (essai de Charpy) et la ténacité (</a:t>
                </a:r>
                <a14:m>
                  <m:oMath xmlns:m="http://schemas.openxmlformats.org/officeDocument/2006/math">
                    <m:sSub>
                      <m:sSubPr>
                        <m:ctrlPr>
                          <a:rPr lang="fr-CA" sz="1600" i="1" dirty="0">
                            <a:solidFill>
                              <a:schemeClr val="tx1"/>
                            </a:solidFill>
                            <a:latin typeface="Cambria Math" panose="02040503050406030204" pitchFamily="18" charset="0"/>
                            <a:ea typeface="Cambria Math" panose="02040503050406030204" pitchFamily="18" charset="0"/>
                          </a:rPr>
                        </m:ctrlPr>
                      </m:sSubPr>
                      <m:e>
                        <m:r>
                          <a:rPr lang="fr-CA" sz="1600" i="1" dirty="0">
                            <a:solidFill>
                              <a:schemeClr val="tx1"/>
                            </a:solidFill>
                            <a:latin typeface="Cambria Math" panose="02040503050406030204" pitchFamily="18" charset="0"/>
                            <a:ea typeface="Cambria Math" panose="02040503050406030204" pitchFamily="18" charset="0"/>
                          </a:rPr>
                          <m:t>𝐾</m:t>
                        </m:r>
                      </m:e>
                      <m:sub>
                        <m:r>
                          <a:rPr lang="fr-CA" sz="1600" i="1" dirty="0">
                            <a:solidFill>
                              <a:schemeClr val="tx1"/>
                            </a:solidFill>
                            <a:latin typeface="Cambria Math" panose="02040503050406030204" pitchFamily="18" charset="0"/>
                            <a:ea typeface="Cambria Math" panose="02040503050406030204" pitchFamily="18" charset="0"/>
                          </a:rPr>
                          <m:t>𝑐</m:t>
                        </m:r>
                      </m:sub>
                    </m:sSub>
                  </m:oMath>
                </a14:m>
                <a:r>
                  <a:rPr lang="fr-CA" sz="1600" dirty="0">
                    <a:solidFill>
                      <a:schemeClr val="tx1"/>
                    </a:solidFill>
                    <a:latin typeface="Univers Condensed"/>
                    <a:ea typeface="Cambria Math" panose="02040503050406030204" pitchFamily="18" charset="0"/>
                  </a:rPr>
                  <a:t>)</a:t>
                </a:r>
              </a:p>
            </p:txBody>
          </p:sp>
        </mc:Choice>
        <mc:Fallback xmlns="">
          <p:sp>
            <p:nvSpPr>
              <p:cNvPr id="10" name="Rectangle 1027">
                <a:extLst>
                  <a:ext uri="{FF2B5EF4-FFF2-40B4-BE49-F238E27FC236}">
                    <a16:creationId xmlns:a16="http://schemas.microsoft.com/office/drawing/2014/main" id="{1C18889C-A646-45A0-994E-114EFDACEB30}"/>
                  </a:ext>
                </a:extLst>
              </p:cNvPr>
              <p:cNvSpPr txBox="1">
                <a:spLocks noRot="1" noChangeAspect="1" noMove="1" noResize="1" noEditPoints="1" noAdjustHandles="1" noChangeArrowheads="1" noChangeShapeType="1" noTextEdit="1"/>
              </p:cNvSpPr>
              <p:nvPr/>
            </p:nvSpPr>
            <p:spPr bwMode="auto">
              <a:xfrm>
                <a:off x="838199" y="2664711"/>
                <a:ext cx="9821449" cy="4193289"/>
              </a:xfrm>
              <a:prstGeom prst="rect">
                <a:avLst/>
              </a:prstGeom>
              <a:blipFill>
                <a:blip r:embed="rId4"/>
                <a:stretch>
                  <a:fillRect l="-186" t="-43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a:extLst>
              <a:ext uri="{FF2B5EF4-FFF2-40B4-BE49-F238E27FC236}">
                <a16:creationId xmlns:a16="http://schemas.microsoft.com/office/drawing/2014/main" id="{BC3FF9B5-CF41-47E1-B769-856FB771B2EC}"/>
              </a:ext>
            </a:extLst>
          </p:cNvPr>
          <p:cNvPicPr>
            <a:picLocks noChangeAspect="1"/>
          </p:cNvPicPr>
          <p:nvPr/>
        </p:nvPicPr>
        <p:blipFill>
          <a:blip r:embed="rId5"/>
          <a:stretch>
            <a:fillRect/>
          </a:stretch>
        </p:blipFill>
        <p:spPr>
          <a:xfrm>
            <a:off x="6496557" y="1369996"/>
            <a:ext cx="4163092" cy="2093690"/>
          </a:xfrm>
          <a:prstGeom prst="rect">
            <a:avLst/>
          </a:prstGeom>
        </p:spPr>
      </p:pic>
      <p:sp>
        <p:nvSpPr>
          <p:cNvPr id="9" name="Rectangle 8"/>
          <p:cNvSpPr/>
          <p:nvPr/>
        </p:nvSpPr>
        <p:spPr>
          <a:xfrm>
            <a:off x="8856014" y="3494958"/>
            <a:ext cx="1803635" cy="276999"/>
          </a:xfrm>
          <a:prstGeom prst="rect">
            <a:avLst/>
          </a:prstGeom>
        </p:spPr>
        <p:txBody>
          <a:bodyPr wrap="none">
            <a:spAutoFit/>
          </a:bodyPr>
          <a:lstStyle/>
          <a:p>
            <a:r>
              <a:rPr lang="fr-CA" sz="1200" dirty="0">
                <a:latin typeface="+mj-lt"/>
              </a:rPr>
              <a:t>Source: Pr. Denis Beaulieu</a:t>
            </a:r>
          </a:p>
        </p:txBody>
      </p:sp>
    </p:spTree>
    <p:extLst>
      <p:ext uri="{BB962C8B-B14F-4D97-AF65-F5344CB8AC3E}">
        <p14:creationId xmlns:p14="http://schemas.microsoft.com/office/powerpoint/2010/main" val="108662228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Mécanisme de rupture par fatigue</a:t>
            </a:r>
          </a:p>
        </p:txBody>
      </p:sp>
      <p:pic>
        <p:nvPicPr>
          <p:cNvPr id="9" name="Image 8"/>
          <p:cNvPicPr>
            <a:picLocks noChangeAspect="1"/>
          </p:cNvPicPr>
          <p:nvPr/>
        </p:nvPicPr>
        <p:blipFill>
          <a:blip r:embed="rId3"/>
          <a:stretch>
            <a:fillRect/>
          </a:stretch>
        </p:blipFill>
        <p:spPr>
          <a:xfrm>
            <a:off x="1248424" y="1696203"/>
            <a:ext cx="9001000" cy="3398718"/>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2455333" y="5189078"/>
                <a:ext cx="6881027" cy="536557"/>
              </a:xfrm>
              <a:prstGeom prst="rect">
                <a:avLst/>
              </a:prstGeom>
            </p:spPr>
            <p:txBody>
              <a:bodyPr wrap="square">
                <a:spAutoFit/>
              </a:bodyPr>
              <a:lstStyle/>
              <a:p>
                <a:r>
                  <a:rPr lang="fr-CA" sz="1400" dirty="0">
                    <a:solidFill>
                      <a:schemeClr val="tx1"/>
                    </a:solidFill>
                    <a:latin typeface="Univers Condensed"/>
                  </a:rPr>
                  <a:t>Relation entre la contrainte </a:t>
                </a:r>
                <a14:m>
                  <m:oMath xmlns:m="http://schemas.openxmlformats.org/officeDocument/2006/math">
                    <m:r>
                      <a:rPr lang="fr-CA" sz="1400" i="1">
                        <a:solidFill>
                          <a:schemeClr val="tx1"/>
                        </a:solidFill>
                        <a:latin typeface="Cambria Math" panose="02040503050406030204" pitchFamily="18" charset="0"/>
                        <a:ea typeface="Cambria Math" panose="02040503050406030204" pitchFamily="18" charset="0"/>
                      </a:rPr>
                      <m:t>𝜎</m:t>
                    </m:r>
                    <m:r>
                      <a:rPr lang="fr-CA" sz="1400" i="1">
                        <a:solidFill>
                          <a:schemeClr val="tx1"/>
                        </a:solidFill>
                        <a:latin typeface="Cambria Math" panose="02040503050406030204" pitchFamily="18" charset="0"/>
                        <a:ea typeface="Cambria Math" panose="02040503050406030204" pitchFamily="18" charset="0"/>
                      </a:rPr>
                      <m:t> </m:t>
                    </m:r>
                  </m:oMath>
                </a14:m>
                <a:r>
                  <a:rPr lang="fr-CA" sz="1400" dirty="0">
                    <a:solidFill>
                      <a:schemeClr val="tx1"/>
                    </a:solidFill>
                    <a:latin typeface="Univers Condensed"/>
                  </a:rPr>
                  <a:t>appliquée et la dimension de la fissure a pour deux types de plaques </a:t>
                </a:r>
                <a:r>
                  <a:rPr lang="fr-CA" sz="1400" b="1" dirty="0">
                    <a:solidFill>
                      <a:schemeClr val="tx1"/>
                    </a:solidFill>
                    <a:latin typeface="Univers Condensed"/>
                  </a:rPr>
                  <a:t>d'acier</a:t>
                </a:r>
                <a:r>
                  <a:rPr lang="fr-CA" sz="1400" dirty="0">
                    <a:solidFill>
                      <a:schemeClr val="tx1"/>
                    </a:solidFill>
                    <a:latin typeface="Univers Condensed"/>
                  </a:rPr>
                  <a:t> ayant une valeur de </a:t>
                </a:r>
                <a14:m>
                  <m:oMath xmlns:m="http://schemas.openxmlformats.org/officeDocument/2006/math">
                    <m:sSub>
                      <m:sSubPr>
                        <m:ctrlPr>
                          <a:rPr lang="fr-CA" sz="1400" i="1" dirty="0">
                            <a:solidFill>
                              <a:schemeClr val="tx1"/>
                            </a:solidFill>
                            <a:latin typeface="Cambria Math" panose="02040503050406030204" pitchFamily="18" charset="0"/>
                          </a:rPr>
                        </m:ctrlPr>
                      </m:sSubPr>
                      <m:e>
                        <m:r>
                          <a:rPr lang="fr-CA" sz="1400" i="1" dirty="0">
                            <a:solidFill>
                              <a:schemeClr val="tx1"/>
                            </a:solidFill>
                            <a:latin typeface="Cambria Math" panose="02040503050406030204" pitchFamily="18" charset="0"/>
                          </a:rPr>
                          <m:t>𝐾</m:t>
                        </m:r>
                      </m:e>
                      <m:sub>
                        <m:r>
                          <a:rPr lang="fr-CA" sz="1400" i="1" dirty="0">
                            <a:solidFill>
                              <a:schemeClr val="tx1"/>
                            </a:solidFill>
                            <a:latin typeface="Cambria Math" panose="02040503050406030204" pitchFamily="18" charset="0"/>
                          </a:rPr>
                          <m:t>𝑐</m:t>
                        </m:r>
                      </m:sub>
                    </m:sSub>
                    <m:r>
                      <a:rPr lang="fr-CA" sz="1400" i="1" dirty="0">
                        <a:solidFill>
                          <a:schemeClr val="tx1"/>
                        </a:solidFill>
                        <a:latin typeface="Cambria Math" panose="02040503050406030204" pitchFamily="18" charset="0"/>
                      </a:rPr>
                      <m:t> = 3000 </m:t>
                    </m:r>
                    <m:r>
                      <m:rPr>
                        <m:sty m:val="p"/>
                      </m:rPr>
                      <a:rPr lang="fr-CA" sz="1400" dirty="0" err="1">
                        <a:solidFill>
                          <a:schemeClr val="tx1"/>
                        </a:solidFill>
                        <a:latin typeface="Cambria Math" panose="02040503050406030204" pitchFamily="18" charset="0"/>
                      </a:rPr>
                      <m:t>N</m:t>
                    </m:r>
                    <m:r>
                      <a:rPr lang="fr-CA" sz="1400" dirty="0" err="1">
                        <a:solidFill>
                          <a:schemeClr val="tx1"/>
                        </a:solidFill>
                        <a:latin typeface="Cambria Math" panose="02040503050406030204" pitchFamily="18" charset="0"/>
                      </a:rPr>
                      <m:t>·</m:t>
                    </m:r>
                    <m:sSup>
                      <m:sSupPr>
                        <m:ctrlPr>
                          <a:rPr lang="fr-CA" sz="1400" i="1" dirty="0">
                            <a:solidFill>
                              <a:schemeClr val="tx1"/>
                            </a:solidFill>
                            <a:latin typeface="Cambria Math" panose="02040503050406030204" pitchFamily="18" charset="0"/>
                          </a:rPr>
                        </m:ctrlPr>
                      </m:sSupPr>
                      <m:e>
                        <m:r>
                          <m:rPr>
                            <m:sty m:val="p"/>
                          </m:rPr>
                          <a:rPr lang="fr-CA" sz="1400" dirty="0">
                            <a:solidFill>
                              <a:schemeClr val="tx1"/>
                            </a:solidFill>
                            <a:latin typeface="Cambria Math" panose="02040503050406030204" pitchFamily="18" charset="0"/>
                          </a:rPr>
                          <m:t>mm</m:t>
                        </m:r>
                      </m:e>
                      <m:sup>
                        <m:f>
                          <m:fPr>
                            <m:type m:val="lin"/>
                            <m:ctrlPr>
                              <a:rPr lang="fr-CA" sz="1400" i="1" dirty="0">
                                <a:solidFill>
                                  <a:schemeClr val="tx1"/>
                                </a:solidFill>
                                <a:latin typeface="Cambria Math" panose="02040503050406030204" pitchFamily="18" charset="0"/>
                              </a:rPr>
                            </m:ctrlPr>
                          </m:fPr>
                          <m:num>
                            <m:r>
                              <a:rPr lang="fr-CA" sz="1400" dirty="0">
                                <a:solidFill>
                                  <a:schemeClr val="tx1"/>
                                </a:solidFill>
                                <a:latin typeface="Cambria Math" panose="02040503050406030204" pitchFamily="18" charset="0"/>
                              </a:rPr>
                              <m:t>−3</m:t>
                            </m:r>
                          </m:num>
                          <m:den>
                            <m:r>
                              <a:rPr lang="fr-CA" sz="1400" dirty="0">
                                <a:solidFill>
                                  <a:schemeClr val="tx1"/>
                                </a:solidFill>
                                <a:latin typeface="Cambria Math" panose="02040503050406030204" pitchFamily="18" charset="0"/>
                              </a:rPr>
                              <m:t>2</m:t>
                            </m:r>
                          </m:den>
                        </m:f>
                      </m:sup>
                    </m:sSup>
                    <m:r>
                      <a:rPr lang="fr-CA" sz="1400" i="1" dirty="0">
                        <a:solidFill>
                          <a:schemeClr val="tx1"/>
                        </a:solidFill>
                        <a:latin typeface="Cambria Math" panose="02040503050406030204" pitchFamily="18" charset="0"/>
                      </a:rPr>
                      <m:t>𝑚𝑚</m:t>
                    </m:r>
                    <m:r>
                      <a:rPr lang="fr-CA" sz="1400" i="1" dirty="0">
                        <a:solidFill>
                          <a:schemeClr val="tx1"/>
                        </a:solidFill>
                        <a:latin typeface="Cambria Math" panose="02040503050406030204" pitchFamily="18" charset="0"/>
                      </a:rPr>
                      <m:t> </m:t>
                    </m:r>
                  </m:oMath>
                </a14:m>
                <a:r>
                  <a:rPr lang="fr-CA" sz="1400" dirty="0">
                    <a:solidFill>
                      <a:schemeClr val="tx1"/>
                    </a:solidFill>
                    <a:latin typeface="Univers Condensed"/>
                  </a:rPr>
                  <a:t>[tiré de 9.5]</a:t>
                </a:r>
              </a:p>
            </p:txBody>
          </p:sp>
        </mc:Choice>
        <mc:Fallback xmlns="">
          <p:sp>
            <p:nvSpPr>
              <p:cNvPr id="12" name="Rectangle 11"/>
              <p:cNvSpPr>
                <a:spLocks noRot="1" noChangeAspect="1" noMove="1" noResize="1" noEditPoints="1" noAdjustHandles="1" noChangeArrowheads="1" noChangeShapeType="1" noTextEdit="1"/>
              </p:cNvSpPr>
              <p:nvPr/>
            </p:nvSpPr>
            <p:spPr>
              <a:xfrm>
                <a:off x="2455333" y="5189078"/>
                <a:ext cx="6881027" cy="536557"/>
              </a:xfrm>
              <a:prstGeom prst="rect">
                <a:avLst/>
              </a:prstGeom>
              <a:blipFill>
                <a:blip r:embed="rId4"/>
                <a:stretch>
                  <a:fillRect l="-266" t="-2273" b="-46591"/>
                </a:stretch>
              </a:blipFill>
            </p:spPr>
            <p:txBody>
              <a:bodyPr/>
              <a:lstStyle/>
              <a:p>
                <a:r>
                  <a:rPr lang="fr-CA">
                    <a:noFill/>
                  </a:rPr>
                  <a:t> </a:t>
                </a:r>
              </a:p>
            </p:txBody>
          </p:sp>
        </mc:Fallback>
      </mc:AlternateContent>
      <p:sp>
        <p:nvSpPr>
          <p:cNvPr id="7" name="Rectangle 6">
            <a:extLst>
              <a:ext uri="{FF2B5EF4-FFF2-40B4-BE49-F238E27FC236}">
                <a16:creationId xmlns:a16="http://schemas.microsoft.com/office/drawing/2014/main" id="{0F4D6272-93EA-6D44-8610-73D556330C7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2984859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dirty="0">
                <a:effectLst/>
              </a:rPr>
              <a:t>B – Mécanisme de rupture par fatigue</a:t>
            </a: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Paramètre de la tenue en fatigue</a:t>
            </a:r>
          </a:p>
          <a:p>
            <a:r>
              <a:rPr lang="fr-FR" sz="4000" dirty="0"/>
              <a:t>D – Résistance à la fatigue</a:t>
            </a:r>
          </a:p>
          <a:p>
            <a:r>
              <a:rPr lang="fr-FR" sz="4000" dirty="0"/>
              <a:t>E – Méthodes d’intervention</a:t>
            </a:r>
            <a:endParaRPr lang="fr-CA" sz="4000" dirty="0"/>
          </a:p>
          <a:p>
            <a:r>
              <a:rPr lang="fr-FR" sz="4000" dirty="0"/>
              <a:t>F – Approche à la normalisation</a:t>
            </a:r>
            <a:endParaRPr lang="fr-CA" sz="4000" dirty="0"/>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265292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 de la tenue en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Caractéristiques du matériau</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33</a:t>
            </a:fld>
            <a:endParaRPr lang="fr-FR"/>
          </a:p>
        </p:txBody>
      </p:sp>
    </p:spTree>
    <p:extLst>
      <p:ext uri="{BB962C8B-B14F-4D97-AF65-F5344CB8AC3E}">
        <p14:creationId xmlns:p14="http://schemas.microsoft.com/office/powerpoint/2010/main" val="36827215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7" name="Rectangle 1027"/>
          <p:cNvSpPr txBox="1">
            <a:spLocks noChangeArrowheads="1"/>
          </p:cNvSpPr>
          <p:nvPr/>
        </p:nvSpPr>
        <p:spPr bwMode="auto">
          <a:xfrm>
            <a:off x="838199" y="927466"/>
            <a:ext cx="9821449" cy="179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La durée de vie des éprouvettes non soudées dépend essentiellement de la phase initiale de la fissure</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Celle des éprouvettes soudées dépend de la phase de propagation régie par les conditions géométriques</a:t>
            </a:r>
          </a:p>
        </p:txBody>
      </p:sp>
      <p:pic>
        <p:nvPicPr>
          <p:cNvPr id="10" name="Image 9"/>
          <p:cNvPicPr>
            <a:picLocks noChangeAspect="1"/>
          </p:cNvPicPr>
          <p:nvPr/>
        </p:nvPicPr>
        <p:blipFill>
          <a:blip r:embed="rId3"/>
          <a:stretch>
            <a:fillRect/>
          </a:stretch>
        </p:blipFill>
        <p:spPr>
          <a:xfrm>
            <a:off x="3192639" y="2867419"/>
            <a:ext cx="4796329" cy="3140701"/>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2227934" y="6140917"/>
                <a:ext cx="7041977" cy="312586"/>
              </a:xfrm>
              <a:prstGeom prst="rect">
                <a:avLst/>
              </a:prstGeom>
            </p:spPr>
            <p:txBody>
              <a:bodyPr wrap="square">
                <a:spAutoFit/>
              </a:bodyPr>
              <a:lstStyle/>
              <a:p>
                <a:r>
                  <a:rPr lang="fr-CA" sz="1400" dirty="0">
                    <a:solidFill>
                      <a:schemeClr val="tx1"/>
                    </a:solidFill>
                    <a:latin typeface="Univers Condensed"/>
                  </a:rPr>
                  <a:t>Résistance en fatigue d'éprouvettes d'acier soudées et non soudées à </a:t>
                </a:r>
                <a14:m>
                  <m:oMath xmlns:m="http://schemas.openxmlformats.org/officeDocument/2006/math">
                    <m:r>
                      <a:rPr lang="fr-CA" sz="1400" i="1" dirty="0">
                        <a:solidFill>
                          <a:schemeClr val="tx1"/>
                        </a:solidFill>
                        <a:latin typeface="Cambria Math" panose="02040503050406030204" pitchFamily="18" charset="0"/>
                      </a:rPr>
                      <m:t>𝑁</m:t>
                    </m:r>
                    <m:r>
                      <a:rPr lang="fr-CA" sz="1400" i="1" dirty="0">
                        <a:solidFill>
                          <a:schemeClr val="tx1"/>
                        </a:solidFill>
                        <a:latin typeface="Cambria Math" panose="02040503050406030204" pitchFamily="18" charset="0"/>
                      </a:rPr>
                      <m:t> = </m:t>
                    </m:r>
                    <m:sSup>
                      <m:sSupPr>
                        <m:ctrlPr>
                          <a:rPr lang="fr-CA" sz="1400" i="1" dirty="0">
                            <a:solidFill>
                              <a:schemeClr val="tx1"/>
                            </a:solidFill>
                            <a:latin typeface="Cambria Math" panose="02040503050406030204" pitchFamily="18" charset="0"/>
                          </a:rPr>
                        </m:ctrlPr>
                      </m:sSupPr>
                      <m:e>
                        <m:r>
                          <a:rPr lang="fr-CA" sz="1400" i="1" dirty="0">
                            <a:solidFill>
                              <a:schemeClr val="tx1"/>
                            </a:solidFill>
                            <a:latin typeface="Cambria Math" panose="02040503050406030204" pitchFamily="18" charset="0"/>
                          </a:rPr>
                          <m:t>10</m:t>
                        </m:r>
                      </m:e>
                      <m:sup>
                        <m:r>
                          <a:rPr lang="fr-CA" sz="1400" i="1" dirty="0">
                            <a:solidFill>
                              <a:schemeClr val="tx1"/>
                            </a:solidFill>
                            <a:latin typeface="Cambria Math" panose="02040503050406030204" pitchFamily="18" charset="0"/>
                          </a:rPr>
                          <m:t>6</m:t>
                        </m:r>
                      </m:sup>
                    </m:sSup>
                    <m:r>
                      <a:rPr lang="fr-CA" sz="1400" i="1" dirty="0">
                        <a:solidFill>
                          <a:schemeClr val="tx1"/>
                        </a:solidFill>
                        <a:latin typeface="Cambria Math" panose="02040503050406030204" pitchFamily="18" charset="0"/>
                      </a:rPr>
                      <m:t> </m:t>
                    </m:r>
                    <m:r>
                      <m:rPr>
                        <m:sty m:val="p"/>
                      </m:rPr>
                      <a:rPr lang="fr-CA" sz="1400" dirty="0">
                        <a:solidFill>
                          <a:schemeClr val="tx1"/>
                        </a:solidFill>
                        <a:latin typeface="Cambria Math" panose="02040503050406030204" pitchFamily="18" charset="0"/>
                      </a:rPr>
                      <m:t>cycles</m:t>
                    </m:r>
                  </m:oMath>
                </a14:m>
                <a:endParaRPr lang="fr-CA"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2227934" y="6140917"/>
                <a:ext cx="7041977" cy="312586"/>
              </a:xfrm>
              <a:prstGeom prst="rect">
                <a:avLst/>
              </a:prstGeom>
              <a:blipFill>
                <a:blip r:embed="rId4"/>
                <a:stretch>
                  <a:fillRect l="-260" t="-1923" b="-17308"/>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DB198DB4-C411-DC40-8E16-D3CADEEDCB0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529067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1263826"/>
                <a:ext cx="9821450" cy="4256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2000" dirty="0">
                  <a:solidFill>
                    <a:schemeClr val="tx1"/>
                  </a:solidFill>
                  <a:latin typeface="Univers Condensed"/>
                  <a:ea typeface="Cambria Math" panose="02040503050406030204" pitchFamily="18" charset="0"/>
                </a:endParaRPr>
              </a:p>
              <a:p>
                <a:pPr marL="0" lvl="1" indent="0" eaLnBrk="1" hangingPunct="1">
                  <a:buNone/>
                  <a:defRPr/>
                </a:pPr>
                <a:r>
                  <a:rPr lang="fr-CA" sz="2000" dirty="0">
                    <a:solidFill>
                      <a:schemeClr val="tx1"/>
                    </a:solidFill>
                    <a:latin typeface="Univers Condensed"/>
                    <a:ea typeface="Cambria Math" panose="02040503050406030204" pitchFamily="18" charset="0"/>
                  </a:rPr>
                  <a:t>Pour un détail donné, la courbe S - N est pratiquement indépendante du type d’alliage d’aluminium, sauf</a:t>
                </a:r>
              </a:p>
              <a:p>
                <a:pPr marL="400050" lvl="2" indent="0" eaLnBrk="1" hangingPunct="1">
                  <a:buNone/>
                  <a:defRPr/>
                </a:pPr>
                <a:endParaRPr lang="fr-CA" sz="2000" dirty="0">
                  <a:solidFill>
                    <a:schemeClr val="tx1"/>
                  </a:solidFill>
                  <a:latin typeface="Univers Condensed"/>
                  <a:ea typeface="Cambria Math" panose="02040503050406030204" pitchFamily="18" charset="0"/>
                </a:endParaRPr>
              </a:p>
              <a:p>
                <a:pPr marL="742950" lvl="2" indent="-342900" eaLnBrk="1" hangingPunct="1">
                  <a:defRPr/>
                </a:pPr>
                <a:r>
                  <a:rPr lang="fr-CA" sz="2000" dirty="0">
                    <a:solidFill>
                      <a:schemeClr val="tx1"/>
                    </a:solidFill>
                    <a:latin typeface="Univers Condensed"/>
                    <a:ea typeface="Cambria Math" panose="02040503050406030204" pitchFamily="18" charset="0"/>
                  </a:rPr>
                  <a:t>pour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10 ≤ </m:t>
                    </m:r>
                    <m:r>
                      <a:rPr lang="fr-CA" sz="2000" i="1" dirty="0">
                        <a:solidFill>
                          <a:schemeClr val="tx1"/>
                        </a:solidFill>
                        <a:latin typeface="Cambria Math" panose="02040503050406030204" pitchFamily="18" charset="0"/>
                        <a:ea typeface="Cambria Math" panose="02040503050406030204" pitchFamily="18" charset="0"/>
                      </a:rPr>
                      <m:t>𝑁</m:t>
                    </m:r>
                    <m:r>
                      <a:rPr lang="fr-CA" sz="2000" i="1" dirty="0">
                        <a:solidFill>
                          <a:schemeClr val="tx1"/>
                        </a:solidFill>
                        <a:latin typeface="Cambria Math" panose="02040503050406030204" pitchFamily="18" charset="0"/>
                        <a:ea typeface="Cambria Math" panose="02040503050406030204" pitchFamily="18" charset="0"/>
                      </a:rPr>
                      <m:t> ≤</m:t>
                    </m:r>
                    <m:sSup>
                      <m:sSupPr>
                        <m:ctrlPr>
                          <a:rPr lang="fr-CA" sz="2000" i="1" dirty="0">
                            <a:solidFill>
                              <a:schemeClr val="tx1"/>
                            </a:solidFill>
                            <a:latin typeface="Cambria Math" panose="02040503050406030204" pitchFamily="18" charset="0"/>
                            <a:ea typeface="Cambria Math" panose="02040503050406030204" pitchFamily="18" charset="0"/>
                          </a:rPr>
                        </m:ctrlPr>
                      </m:sSupPr>
                      <m:e>
                        <m:r>
                          <a:rPr lang="fr-CA" sz="2000" i="1" dirty="0">
                            <a:solidFill>
                              <a:schemeClr val="tx1"/>
                            </a:solidFill>
                            <a:latin typeface="Cambria Math" panose="02040503050406030204" pitchFamily="18" charset="0"/>
                            <a:ea typeface="Cambria Math" panose="02040503050406030204" pitchFamily="18" charset="0"/>
                          </a:rPr>
                          <m:t>10</m:t>
                        </m:r>
                      </m:e>
                      <m:sup>
                        <m:r>
                          <a:rPr lang="fr-CA" sz="2000" i="1" dirty="0">
                            <a:solidFill>
                              <a:schemeClr val="tx1"/>
                            </a:solidFill>
                            <a:latin typeface="Cambria Math" panose="02040503050406030204" pitchFamily="18" charset="0"/>
                            <a:ea typeface="Cambria Math" panose="02040503050406030204" pitchFamily="18" charset="0"/>
                          </a:rPr>
                          <m:t>4</m:t>
                        </m:r>
                      </m:sup>
                    </m:sSup>
                  </m:oMath>
                </a14:m>
                <a:r>
                  <a:rPr lang="fr-CA" sz="2000" dirty="0">
                    <a:solidFill>
                      <a:schemeClr val="tx1"/>
                    </a:solidFill>
                    <a:latin typeface="Univers Condensed"/>
                    <a:ea typeface="Cambria Math" panose="02040503050406030204" pitchFamily="18" charset="0"/>
                  </a:rPr>
                  <a:t> (fatigue </a:t>
                </a:r>
                <a:r>
                  <a:rPr lang="fr-CA" sz="2000" dirty="0" err="1">
                    <a:solidFill>
                      <a:schemeClr val="tx1"/>
                    </a:solidFill>
                    <a:latin typeface="Univers Condensed"/>
                    <a:ea typeface="Cambria Math" panose="02040503050406030204" pitchFamily="18" charset="0"/>
                  </a:rPr>
                  <a:t>oligocyclique</a:t>
                </a:r>
                <a:r>
                  <a:rPr lang="fr-CA" sz="2000" dirty="0">
                    <a:solidFill>
                      <a:schemeClr val="tx1"/>
                    </a:solidFill>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CA" sz="2000" dirty="0">
                  <a:solidFill>
                    <a:schemeClr val="tx1"/>
                  </a:solidFill>
                  <a:latin typeface="Univers Condensed"/>
                  <a:ea typeface="Cambria Math" panose="02040503050406030204" pitchFamily="18" charset="0"/>
                </a:endParaRPr>
              </a:p>
              <a:p>
                <a:pPr marL="742950" lvl="2" indent="-342900" eaLnBrk="1" hangingPunct="1">
                  <a:defRPr/>
                </a:pPr>
                <a:r>
                  <a:rPr lang="fr-CA" sz="2000" dirty="0">
                    <a:solidFill>
                      <a:schemeClr val="tx1"/>
                    </a:solidFill>
                    <a:latin typeface="Univers Condensed"/>
                    <a:ea typeface="Cambria Math" panose="02040503050406030204" pitchFamily="18" charset="0"/>
                  </a:rPr>
                  <a:t>pour </a:t>
                </a:r>
                <a14:m>
                  <m:oMath xmlns:m="http://schemas.openxmlformats.org/officeDocument/2006/math">
                    <m:r>
                      <a:rPr lang="fr-CA" sz="2000" i="1" dirty="0">
                        <a:solidFill>
                          <a:schemeClr val="tx1"/>
                        </a:solidFill>
                        <a:latin typeface="Cambria Math" panose="02040503050406030204" pitchFamily="18" charset="0"/>
                        <a:ea typeface="Cambria Math" panose="02040503050406030204" pitchFamily="18" charset="0"/>
                      </a:rPr>
                      <m:t>𝑅</m:t>
                    </m:r>
                    <m:r>
                      <a:rPr lang="fr-CA" sz="2000" i="1" dirty="0">
                        <a:solidFill>
                          <a:schemeClr val="tx1"/>
                        </a:solidFill>
                        <a:latin typeface="Cambria Math" panose="02040503050406030204" pitchFamily="18" charset="0"/>
                        <a:ea typeface="Cambria Math" panose="02040503050406030204" pitchFamily="18" charset="0"/>
                      </a:rPr>
                      <m:t>≈</m:t>
                    </m:r>
                    <m:f>
                      <m:fPr>
                        <m:type m:val="lin"/>
                        <m:ctrlPr>
                          <a:rPr lang="fr-CA" sz="2000" i="1" dirty="0">
                            <a:solidFill>
                              <a:schemeClr val="tx1"/>
                            </a:solidFill>
                            <a:latin typeface="Cambria Math" panose="02040503050406030204" pitchFamily="18" charset="0"/>
                            <a:ea typeface="Cambria Math" panose="02040503050406030204" pitchFamily="18" charset="0"/>
                          </a:rPr>
                        </m:ctrlPr>
                      </m:fPr>
                      <m:num>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min</m:t>
                            </m:r>
                          </m:sub>
                        </m:sSub>
                      </m:num>
                      <m:den>
                        <m:sSub>
                          <m:sSubPr>
                            <m:ctrlPr>
                              <a:rPr lang="fr-CA" sz="2000" i="1" dirty="0">
                                <a:solidFill>
                                  <a:schemeClr val="tx1"/>
                                </a:solidFill>
                                <a:latin typeface="Cambria Math" panose="02040503050406030204" pitchFamily="18" charset="0"/>
                                <a:ea typeface="Cambria Math" panose="02040503050406030204" pitchFamily="18" charset="0"/>
                              </a:rPr>
                            </m:ctrlPr>
                          </m:sSubPr>
                          <m:e>
                            <m:r>
                              <a:rPr lang="fr-CA" sz="2000" i="1" dirty="0">
                                <a:solidFill>
                                  <a:schemeClr val="tx1"/>
                                </a:solidFill>
                                <a:latin typeface="Cambria Math" panose="02040503050406030204" pitchFamily="18" charset="0"/>
                                <a:ea typeface="Cambria Math" panose="02040503050406030204" pitchFamily="18" charset="0"/>
                              </a:rPr>
                              <m:t>𝜎</m:t>
                            </m:r>
                          </m:e>
                          <m:sub>
                            <m:r>
                              <m:rPr>
                                <m:sty m:val="p"/>
                              </m:rPr>
                              <a:rPr lang="fr-CA" sz="2000" dirty="0">
                                <a:solidFill>
                                  <a:schemeClr val="tx1"/>
                                </a:solidFill>
                                <a:latin typeface="Cambria Math" panose="02040503050406030204" pitchFamily="18" charset="0"/>
                                <a:ea typeface="Cambria Math" panose="02040503050406030204" pitchFamily="18" charset="0"/>
                              </a:rPr>
                              <m:t>max</m:t>
                            </m:r>
                          </m:sub>
                        </m:sSub>
                      </m:den>
                    </m:f>
                    <m:r>
                      <a:rPr lang="fr-CA" sz="2000" i="1" dirty="0">
                        <a:solidFill>
                          <a:schemeClr val="tx1"/>
                        </a:solidFill>
                        <a:latin typeface="Cambria Math" panose="02040503050406030204" pitchFamily="18" charset="0"/>
                        <a:ea typeface="Cambria Math" panose="02040503050406030204" pitchFamily="18" charset="0"/>
                      </a:rPr>
                      <m:t>≈1,0 </m:t>
                    </m:r>
                  </m:oMath>
                </a14:m>
                <a:r>
                  <a:rPr lang="fr-CA" sz="2000" dirty="0">
                    <a:solidFill>
                      <a:schemeClr val="tx1"/>
                    </a:solidFill>
                    <a:latin typeface="Univers Condensed"/>
                    <a:ea typeface="Cambria Math" panose="02040503050406030204" pitchFamily="18" charset="0"/>
                  </a:rPr>
                  <a:t>et </a:t>
                </a:r>
                <a14:m>
                  <m:oMath xmlns:m="http://schemas.openxmlformats.org/officeDocument/2006/math">
                    <m:sSub>
                      <m:sSubPr>
                        <m:ctrlPr>
                          <a:rPr lang="fr-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𝜎</m:t>
                        </m:r>
                      </m:e>
                      <m:sub>
                        <m:r>
                          <a:rPr lang="fr-CA" sz="2000" i="1">
                            <a:solidFill>
                              <a:schemeClr val="tx1"/>
                            </a:solidFill>
                            <a:latin typeface="Cambria Math" panose="02040503050406030204" pitchFamily="18" charset="0"/>
                            <a:ea typeface="Cambria Math" panose="02040503050406030204" pitchFamily="18" charset="0"/>
                          </a:rPr>
                          <m:t>𝑚</m:t>
                        </m:r>
                      </m:sub>
                    </m:sSub>
                  </m:oMath>
                </a14:m>
                <a:r>
                  <a:rPr lang="fr-CA" sz="2000" dirty="0">
                    <a:solidFill>
                      <a:schemeClr val="tx1"/>
                    </a:solidFill>
                    <a:latin typeface="Univers Condensed"/>
                    <a:ea typeface="Cambria Math" panose="02040503050406030204" pitchFamily="18" charset="0"/>
                  </a:rPr>
                  <a:t> élevé (chargement quasi statique)</a:t>
                </a:r>
              </a:p>
              <a:p>
                <a:pPr marL="742950" lvl="2" indent="-342900" eaLnBrk="1" hangingPunct="1">
                  <a:buFont typeface="Calibri" panose="020F0502020204030204" pitchFamily="34" charset="0"/>
                  <a:buChar char="‒"/>
                  <a:defRPr/>
                </a:pPr>
                <a:endParaRPr lang="fr-CA" sz="2000" dirty="0">
                  <a:solidFill>
                    <a:schemeClr val="tx1"/>
                  </a:solidFill>
                  <a:latin typeface="Univers Condensed"/>
                  <a:ea typeface="Cambria Math" panose="02040503050406030204" pitchFamily="18" charset="0"/>
                </a:endParaRPr>
              </a:p>
              <a:p>
                <a:pPr marL="742950" lvl="2" indent="-342900" eaLnBrk="1" hangingPunct="1">
                  <a:defRPr/>
                </a:pPr>
                <a:r>
                  <a:rPr lang="fr-CA" sz="2000" dirty="0">
                    <a:solidFill>
                      <a:schemeClr val="tx1"/>
                    </a:solidFill>
                    <a:latin typeface="Univers Condensed"/>
                    <a:ea typeface="Cambria Math" panose="02040503050406030204" pitchFamily="18" charset="0"/>
                  </a:rPr>
                  <a:t>lorsque la grande majorité des cycles de charge se situe au-dessous de la limite d’endurance inférieure et que le nombre de cycles à contraintes élevées est très faible</a:t>
                </a: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1263826"/>
                <a:ext cx="9821450" cy="4256441"/>
              </a:xfrm>
              <a:prstGeom prst="rect">
                <a:avLst/>
              </a:prstGeom>
              <a:blipFill>
                <a:blip r:embed="rId3"/>
                <a:stretch>
                  <a:fillRect l="-6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30646120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 de la tenue en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Caractéristiques des soudures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36</a:t>
            </a:fld>
            <a:endParaRPr lang="fr-FR"/>
          </a:p>
        </p:txBody>
      </p:sp>
    </p:spTree>
    <p:extLst>
      <p:ext uri="{BB962C8B-B14F-4D97-AF65-F5344CB8AC3E}">
        <p14:creationId xmlns:p14="http://schemas.microsoft.com/office/powerpoint/2010/main" val="3876834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5" name="Rectangle 1027"/>
          <p:cNvSpPr txBox="1">
            <a:spLocks noChangeArrowheads="1"/>
          </p:cNvSpPr>
          <p:nvPr/>
        </p:nvSpPr>
        <p:spPr bwMode="auto">
          <a:xfrm>
            <a:off x="838199" y="960837"/>
            <a:ext cx="9821449" cy="11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latin typeface="Univers Condensed"/>
                <a:ea typeface="Cambria Math" panose="02040503050406030204" pitchFamily="18" charset="0"/>
              </a:rPr>
              <a:t>La géométrie et les imperfections (anomalies) des soudures sont parmi les plus importants paramètres susceptibles d’affecter la résistance en fatigue d’un détail structural</a:t>
            </a:r>
          </a:p>
        </p:txBody>
      </p:sp>
      <p:pic>
        <p:nvPicPr>
          <p:cNvPr id="6" name="Image 5"/>
          <p:cNvPicPr>
            <a:picLocks noChangeAspect="1"/>
          </p:cNvPicPr>
          <p:nvPr/>
        </p:nvPicPr>
        <p:blipFill rotWithShape="1">
          <a:blip r:embed="rId3"/>
          <a:srcRect t="31648"/>
          <a:stretch/>
        </p:blipFill>
        <p:spPr>
          <a:xfrm>
            <a:off x="6366784" y="2326372"/>
            <a:ext cx="4779682" cy="32707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893948" y="5857611"/>
                <a:ext cx="6148452" cy="307777"/>
              </a:xfrm>
              <a:prstGeom prst="rect">
                <a:avLst/>
              </a:prstGeom>
            </p:spPr>
            <p:txBody>
              <a:bodyPr wrap="square">
                <a:spAutoFit/>
              </a:bodyPr>
              <a:lstStyle/>
              <a:p>
                <a:r>
                  <a:rPr lang="fr-CA" sz="1400" dirty="0">
                    <a:solidFill>
                      <a:schemeClr val="tx1"/>
                    </a:solidFill>
                    <a:latin typeface="Univers Condensed"/>
                  </a:rPr>
                  <a:t>courbe </a:t>
                </a:r>
                <a14:m>
                  <m:oMath xmlns:m="http://schemas.openxmlformats.org/officeDocument/2006/math">
                    <m:r>
                      <a:rPr lang="fr-CA" sz="1400" i="1" dirty="0">
                        <a:solidFill>
                          <a:schemeClr val="tx1"/>
                        </a:solidFill>
                        <a:latin typeface="Cambria Math" panose="02040503050406030204" pitchFamily="18" charset="0"/>
                      </a:rPr>
                      <m:t>𝑆</m:t>
                    </m:r>
                  </m:oMath>
                </a14:m>
                <a:r>
                  <a:rPr lang="fr-CA" sz="1400" dirty="0">
                    <a:solidFill>
                      <a:schemeClr val="tx1"/>
                    </a:solidFill>
                    <a:latin typeface="Univers Condensed"/>
                  </a:rPr>
                  <a:t>-</a:t>
                </a:r>
                <a14:m>
                  <m:oMath xmlns:m="http://schemas.openxmlformats.org/officeDocument/2006/math">
                    <m:r>
                      <a:rPr lang="fr-CA" sz="1400" i="1" dirty="0">
                        <a:solidFill>
                          <a:schemeClr val="tx1"/>
                        </a:solidFill>
                        <a:latin typeface="Cambria Math" panose="02040503050406030204" pitchFamily="18" charset="0"/>
                      </a:rPr>
                      <m:t>𝑁</m:t>
                    </m:r>
                  </m:oMath>
                </a14:m>
                <a:r>
                  <a:rPr lang="fr-CA" sz="1400" dirty="0">
                    <a:solidFill>
                      <a:schemeClr val="tx1"/>
                    </a:solidFill>
                    <a:latin typeface="Univers Condensed"/>
                  </a:rPr>
                  <a:t> pour quatre types de joints bout à bout avec soudure à rainure</a:t>
                </a:r>
              </a:p>
            </p:txBody>
          </p:sp>
        </mc:Choice>
        <mc:Fallback xmlns="">
          <p:sp>
            <p:nvSpPr>
              <p:cNvPr id="7" name="Rectangle 6"/>
              <p:cNvSpPr>
                <a:spLocks noRot="1" noChangeAspect="1" noMove="1" noResize="1" noEditPoints="1" noAdjustHandles="1" noChangeArrowheads="1" noChangeShapeType="1" noTextEdit="1"/>
              </p:cNvSpPr>
              <p:nvPr/>
            </p:nvSpPr>
            <p:spPr>
              <a:xfrm>
                <a:off x="2893948" y="5857611"/>
                <a:ext cx="6148452" cy="307777"/>
              </a:xfrm>
              <a:prstGeom prst="rect">
                <a:avLst/>
              </a:prstGeom>
              <a:blipFill>
                <a:blip r:embed="rId4"/>
                <a:stretch>
                  <a:fillRect l="-298" t="-4000" b="-20000"/>
                </a:stretch>
              </a:blipFill>
            </p:spPr>
            <p:txBody>
              <a:bodyPr/>
              <a:lstStyle/>
              <a:p>
                <a:r>
                  <a:rPr lang="fr-CA">
                    <a:noFill/>
                  </a:rPr>
                  <a:t> </a:t>
                </a:r>
              </a:p>
            </p:txBody>
          </p:sp>
        </mc:Fallback>
      </mc:AlternateContent>
      <p:pic>
        <p:nvPicPr>
          <p:cNvPr id="9" name="Image 8"/>
          <p:cNvPicPr>
            <a:picLocks noChangeAspect="1"/>
          </p:cNvPicPr>
          <p:nvPr/>
        </p:nvPicPr>
        <p:blipFill rotWithShape="1">
          <a:blip r:embed="rId3"/>
          <a:srcRect b="67650"/>
          <a:stretch/>
        </p:blipFill>
        <p:spPr>
          <a:xfrm>
            <a:off x="458830" y="3013687"/>
            <a:ext cx="5854632" cy="1896104"/>
          </a:xfrm>
          <a:prstGeom prst="rect">
            <a:avLst/>
          </a:prstGeom>
        </p:spPr>
      </p:pic>
      <p:sp>
        <p:nvSpPr>
          <p:cNvPr id="11" name="Rectangle 10">
            <a:extLst>
              <a:ext uri="{FF2B5EF4-FFF2-40B4-BE49-F238E27FC236}">
                <a16:creationId xmlns:a16="http://schemas.microsoft.com/office/drawing/2014/main" id="{3BFB4903-C151-B842-8E66-2D2A6091B40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5679592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9" name="Image 8"/>
          <p:cNvPicPr>
            <a:picLocks noChangeAspect="1"/>
          </p:cNvPicPr>
          <p:nvPr/>
        </p:nvPicPr>
        <p:blipFill>
          <a:blip r:embed="rId3"/>
          <a:stretch>
            <a:fillRect/>
          </a:stretch>
        </p:blipFill>
        <p:spPr>
          <a:xfrm>
            <a:off x="1770736" y="1451117"/>
            <a:ext cx="7956376" cy="3602490"/>
          </a:xfrm>
          <a:prstGeom prst="rect">
            <a:avLst/>
          </a:prstGeom>
        </p:spPr>
      </p:pic>
      <p:sp>
        <p:nvSpPr>
          <p:cNvPr id="11" name="Rectangle 10"/>
          <p:cNvSpPr/>
          <p:nvPr/>
        </p:nvSpPr>
        <p:spPr>
          <a:xfrm>
            <a:off x="4284134" y="5521440"/>
            <a:ext cx="2738937" cy="307777"/>
          </a:xfrm>
          <a:prstGeom prst="rect">
            <a:avLst/>
          </a:prstGeom>
        </p:spPr>
        <p:txBody>
          <a:bodyPr wrap="square">
            <a:spAutoFit/>
          </a:bodyPr>
          <a:lstStyle/>
          <a:p>
            <a:r>
              <a:rPr lang="fr-CA" sz="1400" dirty="0">
                <a:latin typeface="Univers Condensed"/>
              </a:rPr>
              <a:t>Anomalies dans les soudures</a:t>
            </a:r>
          </a:p>
        </p:txBody>
      </p:sp>
      <p:sp>
        <p:nvSpPr>
          <p:cNvPr id="7" name="Rectangle 6">
            <a:extLst>
              <a:ext uri="{FF2B5EF4-FFF2-40B4-BE49-F238E27FC236}">
                <a16:creationId xmlns:a16="http://schemas.microsoft.com/office/drawing/2014/main" id="{83FB62DB-2D60-8342-9945-A313C4827CB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5546093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 de la tenue en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Contraintes résiduelles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39</a:t>
            </a:fld>
            <a:endParaRPr lang="fr-FR"/>
          </a:p>
        </p:txBody>
      </p:sp>
    </p:spTree>
    <p:extLst>
      <p:ext uri="{BB962C8B-B14F-4D97-AF65-F5344CB8AC3E}">
        <p14:creationId xmlns:p14="http://schemas.microsoft.com/office/powerpoint/2010/main" val="210379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ea typeface="Cambria Math" panose="02040503050406030204" pitchFamily="18" charset="0"/>
              </a:rPr>
              <a:t>Le phénomène de fatigue</a:t>
            </a:r>
            <a:endParaRPr lang="fr-FR" sz="600" dirty="0">
              <a:ea typeface="Cambria Math" panose="02040503050406030204" pitchFamily="18" charset="0"/>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8729000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7" name="Image 6"/>
          <p:cNvPicPr>
            <a:picLocks noChangeAspect="1"/>
          </p:cNvPicPr>
          <p:nvPr/>
        </p:nvPicPr>
        <p:blipFill>
          <a:blip r:embed="rId3"/>
          <a:stretch>
            <a:fillRect/>
          </a:stretch>
        </p:blipFill>
        <p:spPr>
          <a:xfrm>
            <a:off x="2063869" y="983284"/>
            <a:ext cx="7952368" cy="4483782"/>
          </a:xfrm>
          <a:prstGeom prst="rect">
            <a:avLst/>
          </a:prstGeom>
        </p:spPr>
      </p:pic>
      <p:sp>
        <p:nvSpPr>
          <p:cNvPr id="10" name="Rectangle 9"/>
          <p:cNvSpPr/>
          <p:nvPr/>
        </p:nvSpPr>
        <p:spPr>
          <a:xfrm>
            <a:off x="3326458" y="5735379"/>
            <a:ext cx="4844931" cy="307777"/>
          </a:xfrm>
          <a:prstGeom prst="rect">
            <a:avLst/>
          </a:prstGeom>
        </p:spPr>
        <p:txBody>
          <a:bodyPr wrap="square">
            <a:spAutoFit/>
          </a:bodyPr>
          <a:lstStyle/>
          <a:p>
            <a:r>
              <a:rPr lang="fr-CA" sz="1400" dirty="0">
                <a:latin typeface="Univers Condensed"/>
              </a:rPr>
              <a:t>Contraintes résiduelles résultant du </a:t>
            </a:r>
            <a:r>
              <a:rPr lang="fr-CA" sz="1400" b="1" dirty="0">
                <a:latin typeface="Univers Condensed"/>
              </a:rPr>
              <a:t>soudage</a:t>
            </a:r>
            <a:r>
              <a:rPr lang="fr-CA" sz="1400" dirty="0">
                <a:latin typeface="Univers Condensed"/>
              </a:rPr>
              <a:t> d'une plaque</a:t>
            </a:r>
          </a:p>
        </p:txBody>
      </p:sp>
      <p:sp>
        <p:nvSpPr>
          <p:cNvPr id="9" name="Rectangle 8">
            <a:extLst>
              <a:ext uri="{FF2B5EF4-FFF2-40B4-BE49-F238E27FC236}">
                <a16:creationId xmlns:a16="http://schemas.microsoft.com/office/drawing/2014/main" id="{282DDACE-D90F-C445-AC5D-322D007296F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7261538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977936"/>
                <a:ext cx="9821449" cy="12911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600" dirty="0">
                    <a:latin typeface="Univers Condensed"/>
                    <a:ea typeface="Cambria Math" panose="02040503050406030204" pitchFamily="18" charset="0"/>
                  </a:rPr>
                  <a:t>À cause des contraintes résiduelles, les valeurs effectives de </a:t>
                </a:r>
                <a14:m>
                  <m:oMath xmlns:m="http://schemas.openxmlformats.org/officeDocument/2006/math">
                    <m:r>
                      <a:rPr lang="fr-CA" sz="1600" i="1" dirty="0">
                        <a:latin typeface="Cambria Math" panose="02040503050406030204" pitchFamily="18" charset="0"/>
                        <a:ea typeface="Cambria Math" panose="02040503050406030204" pitchFamily="18" charset="0"/>
                      </a:rPr>
                      <m:t>𝑅</m:t>
                    </m:r>
                  </m:oMath>
                </a14:m>
                <a:r>
                  <a:rPr lang="fr-CA" sz="1600" dirty="0">
                    <a:latin typeface="Univers Condensed"/>
                    <a:ea typeface="Cambria Math" panose="02040503050406030204" pitchFamily="18" charset="0"/>
                  </a:rPr>
                  <a:t>, de </a:t>
                </a:r>
                <a14:m>
                  <m:oMath xmlns:m="http://schemas.openxmlformats.org/officeDocument/2006/math">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𝜎</m:t>
                        </m:r>
                      </m:e>
                      <m:sub>
                        <m:r>
                          <a:rPr lang="fr-CA" sz="1600" i="1" dirty="0">
                            <a:latin typeface="Cambria Math" panose="02040503050406030204" pitchFamily="18" charset="0"/>
                            <a:ea typeface="Cambria Math" panose="02040503050406030204" pitchFamily="18" charset="0"/>
                          </a:rPr>
                          <m:t>𝑚</m:t>
                        </m:r>
                      </m:sub>
                    </m:sSub>
                  </m:oMath>
                </a14:m>
                <a:r>
                  <a:rPr lang="fr-CA" sz="1600" dirty="0">
                    <a:latin typeface="Univers Condensed"/>
                    <a:ea typeface="Cambria Math" panose="02040503050406030204" pitchFamily="18" charset="0"/>
                  </a:rPr>
                  <a:t> et de </a:t>
                </a:r>
                <a14:m>
                  <m:oMath xmlns:m="http://schemas.openxmlformats.org/officeDocument/2006/math">
                    <m:sSub>
                      <m:sSubPr>
                        <m:ctrlPr>
                          <a:rPr lang="fr-CA" sz="1600" i="1" dirty="0">
                            <a:latin typeface="Cambria Math" panose="02040503050406030204" pitchFamily="18" charset="0"/>
                            <a:ea typeface="Cambria Math" panose="02040503050406030204" pitchFamily="18" charset="0"/>
                          </a:rPr>
                        </m:ctrlPr>
                      </m:sSubPr>
                      <m:e>
                        <m:r>
                          <a:rPr lang="fr-CA" sz="1600" i="1" dirty="0">
                            <a:latin typeface="Cambria Math" panose="02040503050406030204" pitchFamily="18" charset="0"/>
                            <a:ea typeface="Cambria Math" panose="02040503050406030204" pitchFamily="18" charset="0"/>
                          </a:rPr>
                          <m:t>𝜎</m:t>
                        </m:r>
                      </m:e>
                      <m:sub>
                        <m:r>
                          <m:rPr>
                            <m:sty m:val="p"/>
                          </m:rPr>
                          <a:rPr lang="fr-CA" sz="1600" dirty="0">
                            <a:latin typeface="Cambria Math" panose="02040503050406030204" pitchFamily="18" charset="0"/>
                            <a:ea typeface="Cambria Math" panose="02040503050406030204" pitchFamily="18" charset="0"/>
                          </a:rPr>
                          <m:t>max</m:t>
                        </m:r>
                      </m:sub>
                    </m:sSub>
                  </m:oMath>
                </a14:m>
                <a:r>
                  <a:rPr lang="fr-CA" sz="1600" dirty="0">
                    <a:latin typeface="Univers Condensed"/>
                    <a:ea typeface="Cambria Math" panose="02040503050406030204" pitchFamily="18" charset="0"/>
                  </a:rPr>
                  <a:t> sont modifiées et sont pratiquement indépendantes des valeurs nominales (résultant de charges appliquées)</a:t>
                </a:r>
              </a:p>
              <a:p>
                <a:pPr marL="271463" lvl="1" indent="-271463"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14:m>
                  <m:oMath xmlns:m="http://schemas.openxmlformats.org/officeDocument/2006/math">
                    <m:r>
                      <m:rPr>
                        <m:sty m:val="p"/>
                      </m:rPr>
                      <a:rPr lang="fr-CA" sz="1600" dirty="0">
                        <a:latin typeface="Cambria Math" panose="02040503050406030204" pitchFamily="18" charset="0"/>
                        <a:ea typeface="Cambria Math" panose="02040503050406030204" pitchFamily="18" charset="0"/>
                      </a:rPr>
                      <m:t>Δ</m:t>
                    </m:r>
                    <m:r>
                      <a:rPr lang="fr-CA" sz="1600" i="1" dirty="0">
                        <a:latin typeface="Cambria Math" panose="02040503050406030204" pitchFamily="18" charset="0"/>
                        <a:ea typeface="Cambria Math" panose="02040503050406030204" pitchFamily="18" charset="0"/>
                      </a:rPr>
                      <m:t>𝜎</m:t>
                    </m:r>
                  </m:oMath>
                </a14:m>
                <a:r>
                  <a:rPr lang="fr-CA" sz="1600" dirty="0">
                    <a:latin typeface="Univers Condensed"/>
                    <a:ea typeface="Cambria Math" panose="02040503050406030204" pitchFamily="18" charset="0"/>
                  </a:rPr>
                  <a:t> est donc le paramètre le plus significatif pour les assemblages soudés</a:t>
                </a: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977936"/>
                <a:ext cx="9821449" cy="1291131"/>
              </a:xfrm>
              <a:prstGeom prst="rect">
                <a:avLst/>
              </a:prstGeom>
              <a:blipFill>
                <a:blip r:embed="rId3"/>
                <a:stretch>
                  <a:fillRect l="-186" t="-1415" r="-1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p:cNvPicPr>
            <a:picLocks noChangeAspect="1"/>
          </p:cNvPicPr>
          <p:nvPr/>
        </p:nvPicPr>
        <p:blipFill>
          <a:blip r:embed="rId4"/>
          <a:stretch>
            <a:fillRect/>
          </a:stretch>
        </p:blipFill>
        <p:spPr>
          <a:xfrm>
            <a:off x="2601116" y="2544415"/>
            <a:ext cx="6295613" cy="3098707"/>
          </a:xfrm>
          <a:prstGeom prst="rect">
            <a:avLst/>
          </a:prstGeom>
        </p:spPr>
      </p:pic>
      <p:sp>
        <p:nvSpPr>
          <p:cNvPr id="12" name="Rectangle 11"/>
          <p:cNvSpPr/>
          <p:nvPr/>
        </p:nvSpPr>
        <p:spPr>
          <a:xfrm>
            <a:off x="2366695" y="5918470"/>
            <a:ext cx="6764453" cy="307777"/>
          </a:xfrm>
          <a:prstGeom prst="rect">
            <a:avLst/>
          </a:prstGeom>
        </p:spPr>
        <p:txBody>
          <a:bodyPr wrap="square">
            <a:spAutoFit/>
          </a:bodyPr>
          <a:lstStyle/>
          <a:p>
            <a:r>
              <a:rPr lang="fr-CA" sz="1400" dirty="0">
                <a:latin typeface="Univers Condensed"/>
              </a:rPr>
              <a:t>Définition des contraintes et effet des contraintes résiduelles de traction [tiré de 9.5]</a:t>
            </a:r>
          </a:p>
        </p:txBody>
      </p:sp>
      <p:sp>
        <p:nvSpPr>
          <p:cNvPr id="10" name="Rectangle 9">
            <a:extLst>
              <a:ext uri="{FF2B5EF4-FFF2-40B4-BE49-F238E27FC236}">
                <a16:creationId xmlns:a16="http://schemas.microsoft.com/office/drawing/2014/main" id="{41581E64-7023-4344-AB29-4052D8AE1A3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344728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1975025"/>
                <a:ext cx="9821449" cy="31683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2000" dirty="0">
                    <a:latin typeface="Univers Condensed"/>
                    <a:ea typeface="Cambria Math" panose="02040503050406030204" pitchFamily="18" charset="0"/>
                  </a:rPr>
                  <a:t>Certaines normes tiennent compte de l’effet bénéfique de </a:t>
                </a:r>
                <a14:m>
                  <m:oMath xmlns:m="http://schemas.openxmlformats.org/officeDocument/2006/math">
                    <m:r>
                      <a:rPr lang="fr-CA" sz="2000" i="1" dirty="0">
                        <a:latin typeface="Cambria Math" panose="02040503050406030204" pitchFamily="18" charset="0"/>
                        <a:ea typeface="Cambria Math" panose="02040503050406030204" pitchFamily="18" charset="0"/>
                      </a:rPr>
                      <m:t>𝑅</m:t>
                    </m:r>
                  </m:oMath>
                </a14:m>
                <a:r>
                  <a:rPr lang="fr-CA" sz="2000" dirty="0">
                    <a:latin typeface="Univers Condensed"/>
                    <a:ea typeface="Cambria Math" panose="02040503050406030204" pitchFamily="18" charset="0"/>
                  </a:rPr>
                  <a:t>, et de </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i="1" dirty="0">
                            <a:latin typeface="Cambria Math" panose="02040503050406030204" pitchFamily="18" charset="0"/>
                            <a:ea typeface="Cambria Math" panose="02040503050406030204" pitchFamily="18" charset="0"/>
                          </a:rPr>
                          <m:t>𝜎</m:t>
                        </m:r>
                      </m:e>
                      <m:sub>
                        <m:r>
                          <a:rPr lang="fr-CA" sz="2000" i="1" dirty="0">
                            <a:latin typeface="Cambria Math" panose="02040503050406030204" pitchFamily="18" charset="0"/>
                            <a:ea typeface="Cambria Math" panose="02040503050406030204" pitchFamily="18" charset="0"/>
                          </a:rPr>
                          <m:t>𝑚</m:t>
                        </m:r>
                      </m:sub>
                    </m:sSub>
                  </m:oMath>
                </a14:m>
                <a:r>
                  <a:rPr lang="fr-CA" sz="2000" dirty="0">
                    <a:latin typeface="Univers Condensed"/>
                    <a:ea typeface="Cambria Math" panose="02040503050406030204" pitchFamily="18" charset="0"/>
                  </a:rPr>
                  <a:t>dans les cas suivants :</a:t>
                </a:r>
              </a:p>
              <a:p>
                <a:pPr marL="271463" lvl="1" indent="-271463"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les assemblages ou pièces non soudés</a:t>
                </a: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les assemblages ayant subi une relaxation des contraintes après soudage</a:t>
                </a: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les assemblages sollicités partiellement en compression </a:t>
                </a: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a:t>
                </a:r>
                <a14:m>
                  <m:oMath xmlns:m="http://schemas.openxmlformats.org/officeDocument/2006/math">
                    <m:sSub>
                      <m:sSubPr>
                        <m:ctrlPr>
                          <a:rPr lang="fr-CA" sz="2000" i="1" dirty="0">
                            <a:latin typeface="Cambria Math" panose="02040503050406030204" pitchFamily="18" charset="0"/>
                            <a:ea typeface="Cambria Math" panose="02040503050406030204" pitchFamily="18" charset="0"/>
                          </a:rPr>
                        </m:ctrlPr>
                      </m:sSubPr>
                      <m:e>
                        <m:r>
                          <a:rPr lang="fr-CA" sz="2000" dirty="0">
                            <a:latin typeface="Cambria Math" panose="02040503050406030204" pitchFamily="18" charset="0"/>
                            <a:ea typeface="Cambria Math" panose="02040503050406030204" pitchFamily="18" charset="0"/>
                          </a:rPr>
                          <m:t>𝜎</m:t>
                        </m:r>
                      </m:e>
                      <m:sub>
                        <m:r>
                          <m:rPr>
                            <m:sty m:val="p"/>
                          </m:rPr>
                          <a:rPr lang="fr-CA" sz="2000" dirty="0">
                            <a:latin typeface="Cambria Math" panose="02040503050406030204" pitchFamily="18" charset="0"/>
                            <a:ea typeface="Cambria Math" panose="02040503050406030204" pitchFamily="18" charset="0"/>
                          </a:rPr>
                          <m:t>min</m:t>
                        </m:r>
                      </m:sub>
                    </m:sSub>
                  </m:oMath>
                </a14:m>
                <a:r>
                  <a:rPr lang="fr-CA" sz="2000" dirty="0">
                    <a:latin typeface="Univers Condensed"/>
                    <a:ea typeface="Cambria Math" panose="02040503050406030204" pitchFamily="18" charset="0"/>
                  </a:rPr>
                  <a:t> négatif ; </a:t>
                </a:r>
                <a14:m>
                  <m:oMath xmlns:m="http://schemas.openxmlformats.org/officeDocument/2006/math">
                    <m:r>
                      <a:rPr lang="fr-CA" sz="2000" dirty="0">
                        <a:latin typeface="Cambria Math" panose="02040503050406030204" pitchFamily="18" charset="0"/>
                        <a:ea typeface="Cambria Math" panose="02040503050406030204" pitchFamily="18" charset="0"/>
                      </a:rPr>
                      <m:t>𝑅</m:t>
                    </m:r>
                    <m:r>
                      <a:rPr lang="fr-CA" sz="2000" dirty="0">
                        <a:latin typeface="Cambria Math" panose="02040503050406030204" pitchFamily="18" charset="0"/>
                        <a:ea typeface="Cambria Math" panose="02040503050406030204" pitchFamily="18" charset="0"/>
                      </a:rPr>
                      <m:t> &lt; 0</m:t>
                    </m:r>
                  </m:oMath>
                </a14:m>
                <a:r>
                  <a:rPr lang="fr-CA" sz="2000" dirty="0">
                    <a:latin typeface="Univers Condensed"/>
                    <a:ea typeface="Cambria Math" panose="02040503050406030204" pitchFamily="18" charset="0"/>
                  </a:rPr>
                  <a:t>)</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1975025"/>
                <a:ext cx="9821449" cy="3168353"/>
              </a:xfrm>
              <a:prstGeom prst="rect">
                <a:avLst/>
              </a:prstGeom>
              <a:blipFill>
                <a:blip r:embed="rId3"/>
                <a:stretch>
                  <a:fillRect l="-496" t="-9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99572177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 de la tenue en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Dispositions constructives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43</a:t>
            </a:fld>
            <a:endParaRPr lang="fr-FR"/>
          </a:p>
        </p:txBody>
      </p:sp>
    </p:spTree>
    <p:extLst>
      <p:ext uri="{BB962C8B-B14F-4D97-AF65-F5344CB8AC3E}">
        <p14:creationId xmlns:p14="http://schemas.microsoft.com/office/powerpoint/2010/main" val="223592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5" name="Rectangle 1027"/>
          <p:cNvSpPr txBox="1">
            <a:spLocks noChangeArrowheads="1"/>
          </p:cNvSpPr>
          <p:nvPr/>
        </p:nvSpPr>
        <p:spPr bwMode="auto">
          <a:xfrm>
            <a:off x="838199" y="908722"/>
            <a:ext cx="9821449" cy="4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Assemblages soudés</a:t>
            </a:r>
          </a:p>
        </p:txBody>
      </p:sp>
      <p:pic>
        <p:nvPicPr>
          <p:cNvPr id="6" name="Image 5"/>
          <p:cNvPicPr>
            <a:picLocks noChangeAspect="1"/>
          </p:cNvPicPr>
          <p:nvPr/>
        </p:nvPicPr>
        <p:blipFill>
          <a:blip r:embed="rId3"/>
          <a:stretch>
            <a:fillRect/>
          </a:stretch>
        </p:blipFill>
        <p:spPr>
          <a:xfrm>
            <a:off x="2792009" y="1628351"/>
            <a:ext cx="5913828" cy="3915680"/>
          </a:xfrm>
          <a:prstGeom prst="rect">
            <a:avLst/>
          </a:prstGeom>
        </p:spPr>
      </p:pic>
      <p:sp>
        <p:nvSpPr>
          <p:cNvPr id="7" name="Rectangle 6"/>
          <p:cNvSpPr/>
          <p:nvPr/>
        </p:nvSpPr>
        <p:spPr>
          <a:xfrm>
            <a:off x="3217333" y="5795392"/>
            <a:ext cx="5064294" cy="307777"/>
          </a:xfrm>
          <a:prstGeom prst="rect">
            <a:avLst/>
          </a:prstGeom>
        </p:spPr>
        <p:txBody>
          <a:bodyPr wrap="square">
            <a:spAutoFit/>
          </a:bodyPr>
          <a:lstStyle/>
          <a:p>
            <a:r>
              <a:rPr lang="fr-CA" sz="1400" dirty="0">
                <a:latin typeface="Univers Condensed"/>
              </a:rPr>
              <a:t>Influence des détails de construction sur le flux de contraintes</a:t>
            </a:r>
          </a:p>
        </p:txBody>
      </p:sp>
      <p:sp>
        <p:nvSpPr>
          <p:cNvPr id="10" name="Rectangle 9">
            <a:extLst>
              <a:ext uri="{FF2B5EF4-FFF2-40B4-BE49-F238E27FC236}">
                <a16:creationId xmlns:a16="http://schemas.microsoft.com/office/drawing/2014/main" id="{110FB4F6-B95B-5F4C-867C-D908176E3277}"/>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2227285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10" name="Image 9"/>
          <p:cNvPicPr>
            <a:picLocks noChangeAspect="1"/>
          </p:cNvPicPr>
          <p:nvPr/>
        </p:nvPicPr>
        <p:blipFill rotWithShape="1">
          <a:blip r:embed="rId3"/>
          <a:srcRect t="61358"/>
          <a:stretch/>
        </p:blipFill>
        <p:spPr>
          <a:xfrm>
            <a:off x="6215524" y="2493990"/>
            <a:ext cx="4990387" cy="1729093"/>
          </a:xfrm>
          <a:prstGeom prst="rect">
            <a:avLst/>
          </a:prstGeom>
        </p:spPr>
      </p:pic>
      <p:sp>
        <p:nvSpPr>
          <p:cNvPr id="11" name="Rectangle 10"/>
          <p:cNvSpPr/>
          <p:nvPr/>
        </p:nvSpPr>
        <p:spPr>
          <a:xfrm>
            <a:off x="3367936" y="4965957"/>
            <a:ext cx="4761976" cy="523220"/>
          </a:xfrm>
          <a:prstGeom prst="rect">
            <a:avLst/>
          </a:prstGeom>
        </p:spPr>
        <p:txBody>
          <a:bodyPr wrap="square">
            <a:spAutoFit/>
          </a:bodyPr>
          <a:lstStyle/>
          <a:p>
            <a:r>
              <a:rPr lang="fr-CA" sz="1400" dirty="0">
                <a:latin typeface="Univers Condensed"/>
              </a:rPr>
              <a:t>Sévérité des concentrations de contraintes en fonction du type de joint contenant des cordons de soudure</a:t>
            </a:r>
          </a:p>
        </p:txBody>
      </p:sp>
      <p:pic>
        <p:nvPicPr>
          <p:cNvPr id="7" name="Image 6"/>
          <p:cNvPicPr>
            <a:picLocks noChangeAspect="1"/>
          </p:cNvPicPr>
          <p:nvPr/>
        </p:nvPicPr>
        <p:blipFill rotWithShape="1">
          <a:blip r:embed="rId3"/>
          <a:srcRect b="35467"/>
          <a:stretch/>
        </p:blipFill>
        <p:spPr>
          <a:xfrm>
            <a:off x="974559" y="1954294"/>
            <a:ext cx="4869238" cy="2817536"/>
          </a:xfrm>
          <a:prstGeom prst="rect">
            <a:avLst/>
          </a:prstGeom>
        </p:spPr>
      </p:pic>
      <p:sp>
        <p:nvSpPr>
          <p:cNvPr id="9" name="Rectangle 8">
            <a:extLst>
              <a:ext uri="{FF2B5EF4-FFF2-40B4-BE49-F238E27FC236}">
                <a16:creationId xmlns:a16="http://schemas.microsoft.com/office/drawing/2014/main" id="{F5E6ADA7-FEA3-3F41-8163-C3DD956C43A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711520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7" name="Image 6"/>
          <p:cNvPicPr>
            <a:picLocks noChangeAspect="1"/>
          </p:cNvPicPr>
          <p:nvPr/>
        </p:nvPicPr>
        <p:blipFill>
          <a:blip r:embed="rId3"/>
          <a:stretch>
            <a:fillRect/>
          </a:stretch>
        </p:blipFill>
        <p:spPr>
          <a:xfrm>
            <a:off x="2094772" y="2141241"/>
            <a:ext cx="7308304" cy="2215947"/>
          </a:xfrm>
          <a:prstGeom prst="rect">
            <a:avLst/>
          </a:prstGeom>
        </p:spPr>
      </p:pic>
      <p:sp>
        <p:nvSpPr>
          <p:cNvPr id="9" name="Rectangle 8"/>
          <p:cNvSpPr/>
          <p:nvPr/>
        </p:nvSpPr>
        <p:spPr>
          <a:xfrm>
            <a:off x="3650832" y="4743514"/>
            <a:ext cx="4196184" cy="307777"/>
          </a:xfrm>
          <a:prstGeom prst="rect">
            <a:avLst/>
          </a:prstGeom>
        </p:spPr>
        <p:txBody>
          <a:bodyPr wrap="square">
            <a:spAutoFit/>
          </a:bodyPr>
          <a:lstStyle/>
          <a:p>
            <a:r>
              <a:rPr lang="fr-CA" sz="1400" dirty="0">
                <a:latin typeface="Univers Condensed"/>
              </a:rPr>
              <a:t>Fissuration dans les joints avec soudures à rainure</a:t>
            </a:r>
          </a:p>
        </p:txBody>
      </p:sp>
      <p:sp>
        <p:nvSpPr>
          <p:cNvPr id="10" name="Rectangle 9">
            <a:extLst>
              <a:ext uri="{FF2B5EF4-FFF2-40B4-BE49-F238E27FC236}">
                <a16:creationId xmlns:a16="http://schemas.microsoft.com/office/drawing/2014/main" id="{17C367E4-3C1F-6441-8BEC-6EA76FCCCF18}"/>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6808678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10" name="Image 9"/>
          <p:cNvPicPr>
            <a:picLocks noChangeAspect="1"/>
          </p:cNvPicPr>
          <p:nvPr/>
        </p:nvPicPr>
        <p:blipFill rotWithShape="1">
          <a:blip r:embed="rId3"/>
          <a:srcRect t="33922"/>
          <a:stretch/>
        </p:blipFill>
        <p:spPr>
          <a:xfrm>
            <a:off x="6181649" y="1732547"/>
            <a:ext cx="5082690" cy="3609473"/>
          </a:xfrm>
          <a:prstGeom prst="rect">
            <a:avLst/>
          </a:prstGeom>
        </p:spPr>
      </p:pic>
      <p:sp>
        <p:nvSpPr>
          <p:cNvPr id="11" name="Rectangle 10"/>
          <p:cNvSpPr/>
          <p:nvPr/>
        </p:nvSpPr>
        <p:spPr>
          <a:xfrm>
            <a:off x="3782189" y="5416326"/>
            <a:ext cx="3933469" cy="523220"/>
          </a:xfrm>
          <a:prstGeom prst="rect">
            <a:avLst/>
          </a:prstGeom>
        </p:spPr>
        <p:txBody>
          <a:bodyPr wrap="square">
            <a:spAutoFit/>
          </a:bodyPr>
          <a:lstStyle/>
          <a:p>
            <a:r>
              <a:rPr lang="fr-CA" sz="1400" dirty="0">
                <a:latin typeface="Univers Condensed"/>
              </a:rPr>
              <a:t>Influence d'un congé aux extrémités d'un gousset soudé à une semelle de poutre</a:t>
            </a:r>
          </a:p>
        </p:txBody>
      </p:sp>
      <p:pic>
        <p:nvPicPr>
          <p:cNvPr id="7" name="Image 6"/>
          <p:cNvPicPr>
            <a:picLocks noChangeAspect="1"/>
          </p:cNvPicPr>
          <p:nvPr/>
        </p:nvPicPr>
        <p:blipFill rotWithShape="1">
          <a:blip r:embed="rId3"/>
          <a:srcRect b="65460"/>
          <a:stretch/>
        </p:blipFill>
        <p:spPr>
          <a:xfrm>
            <a:off x="295141" y="2444735"/>
            <a:ext cx="5886508" cy="2185095"/>
          </a:xfrm>
          <a:prstGeom prst="rect">
            <a:avLst/>
          </a:prstGeom>
        </p:spPr>
      </p:pic>
      <p:sp>
        <p:nvSpPr>
          <p:cNvPr id="9" name="Rectangle 8">
            <a:extLst>
              <a:ext uri="{FF2B5EF4-FFF2-40B4-BE49-F238E27FC236}">
                <a16:creationId xmlns:a16="http://schemas.microsoft.com/office/drawing/2014/main" id="{44184A21-68F2-5B4C-A537-EAF541E0007B}"/>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988444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7" name="Image 6"/>
          <p:cNvPicPr>
            <a:picLocks noChangeAspect="1"/>
          </p:cNvPicPr>
          <p:nvPr/>
        </p:nvPicPr>
        <p:blipFill>
          <a:blip r:embed="rId3"/>
          <a:stretch>
            <a:fillRect/>
          </a:stretch>
        </p:blipFill>
        <p:spPr>
          <a:xfrm>
            <a:off x="2947236" y="983284"/>
            <a:ext cx="5603376" cy="4167335"/>
          </a:xfrm>
          <a:prstGeom prst="rect">
            <a:avLst/>
          </a:prstGeom>
        </p:spPr>
      </p:pic>
      <p:sp>
        <p:nvSpPr>
          <p:cNvPr id="9" name="Rectangle 8"/>
          <p:cNvSpPr/>
          <p:nvPr/>
        </p:nvSpPr>
        <p:spPr>
          <a:xfrm>
            <a:off x="3256925" y="5522623"/>
            <a:ext cx="4983997" cy="307777"/>
          </a:xfrm>
          <a:prstGeom prst="rect">
            <a:avLst/>
          </a:prstGeom>
        </p:spPr>
        <p:txBody>
          <a:bodyPr wrap="square">
            <a:spAutoFit/>
          </a:bodyPr>
          <a:lstStyle/>
          <a:p>
            <a:r>
              <a:rPr lang="fr-CA" sz="1400" dirty="0">
                <a:latin typeface="Univers Condensed"/>
              </a:rPr>
              <a:t>Fissuration dans les joints avec cordons de soudure d'angle</a:t>
            </a:r>
          </a:p>
        </p:txBody>
      </p:sp>
      <p:sp>
        <p:nvSpPr>
          <p:cNvPr id="10" name="Rectangle 9">
            <a:extLst>
              <a:ext uri="{FF2B5EF4-FFF2-40B4-BE49-F238E27FC236}">
                <a16:creationId xmlns:a16="http://schemas.microsoft.com/office/drawing/2014/main" id="{C1EFF9C1-81FC-FB45-B120-31D8623FF5B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0637816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10" name="Rectangle 1027"/>
          <p:cNvSpPr txBox="1">
            <a:spLocks noChangeArrowheads="1"/>
          </p:cNvSpPr>
          <p:nvPr/>
        </p:nvSpPr>
        <p:spPr bwMode="auto">
          <a:xfrm>
            <a:off x="838199" y="768778"/>
            <a:ext cx="9821449" cy="4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Assemblages boulonnés ou rivetés</a:t>
            </a:r>
          </a:p>
        </p:txBody>
      </p:sp>
      <p:pic>
        <p:nvPicPr>
          <p:cNvPr id="11" name="Image 10"/>
          <p:cNvPicPr>
            <a:picLocks noChangeAspect="1"/>
          </p:cNvPicPr>
          <p:nvPr/>
        </p:nvPicPr>
        <p:blipFill>
          <a:blip r:embed="rId3"/>
          <a:stretch>
            <a:fillRect/>
          </a:stretch>
        </p:blipFill>
        <p:spPr>
          <a:xfrm>
            <a:off x="2418027" y="1374475"/>
            <a:ext cx="6661791" cy="4126773"/>
          </a:xfrm>
          <a:prstGeom prst="rect">
            <a:avLst/>
          </a:prstGeom>
        </p:spPr>
      </p:pic>
      <p:sp>
        <p:nvSpPr>
          <p:cNvPr id="12" name="Rectangle 11"/>
          <p:cNvSpPr/>
          <p:nvPr/>
        </p:nvSpPr>
        <p:spPr>
          <a:xfrm>
            <a:off x="3217333" y="5677933"/>
            <a:ext cx="5467616" cy="307777"/>
          </a:xfrm>
          <a:prstGeom prst="rect">
            <a:avLst/>
          </a:prstGeom>
        </p:spPr>
        <p:txBody>
          <a:bodyPr wrap="square">
            <a:spAutoFit/>
          </a:bodyPr>
          <a:lstStyle/>
          <a:p>
            <a:r>
              <a:rPr lang="fr-CA" sz="1400" dirty="0">
                <a:latin typeface="Univers Condensed"/>
              </a:rPr>
              <a:t>Influence de l'espacement des rivets sur la résistance à la fatigue</a:t>
            </a:r>
          </a:p>
        </p:txBody>
      </p:sp>
      <p:sp>
        <p:nvSpPr>
          <p:cNvPr id="9" name="Rectangle 8">
            <a:extLst>
              <a:ext uri="{FF2B5EF4-FFF2-40B4-BE49-F238E27FC236}">
                <a16:creationId xmlns:a16="http://schemas.microsoft.com/office/drawing/2014/main" id="{5AC198CE-4F99-9847-89C9-64E428A2DEF1}"/>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492014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a:t>
            </a:fld>
            <a:endParaRPr lang="fr-CA" altLang="fr-FR"/>
          </a:p>
        </p:txBody>
      </p:sp>
      <p:sp>
        <p:nvSpPr>
          <p:cNvPr id="14" name="Rectangle 1027"/>
          <p:cNvSpPr txBox="1">
            <a:spLocks noChangeArrowheads="1"/>
          </p:cNvSpPr>
          <p:nvPr/>
        </p:nvSpPr>
        <p:spPr bwMode="auto">
          <a:xfrm>
            <a:off x="838199" y="1301624"/>
            <a:ext cx="9821449"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Est un état d’endommagement qui se traduit par une perte de résistance au cours du temps</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Est un état limite ultime vérifié en calculant les variations de contraintes sous les </a:t>
            </a:r>
            <a:r>
              <a:rPr lang="fr-CA" sz="2000" u="sng" dirty="0">
                <a:latin typeface="Univers Condensed"/>
                <a:ea typeface="Cambria Math" panose="02040503050406030204" pitchFamily="18" charset="0"/>
              </a:rPr>
              <a:t>charges d’utilisation</a:t>
            </a:r>
            <a:r>
              <a:rPr lang="fr-CA" sz="2000" dirty="0">
                <a:latin typeface="Univers Condensed"/>
                <a:ea typeface="Cambria Math" panose="02040503050406030204" pitchFamily="18" charset="0"/>
              </a:rPr>
              <a:t> (les charges non pondérées)</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Seules les </a:t>
            </a:r>
            <a:r>
              <a:rPr lang="fr-CA" sz="2000" u="sng" dirty="0">
                <a:latin typeface="Univers Condensed"/>
                <a:ea typeface="Cambria Math" panose="02040503050406030204" pitchFamily="18" charset="0"/>
              </a:rPr>
              <a:t>surcharges</a:t>
            </a:r>
            <a:r>
              <a:rPr lang="fr-CA" sz="2000" dirty="0">
                <a:latin typeface="Univers Condensed"/>
                <a:ea typeface="Cambria Math" panose="02040503050406030204" pitchFamily="18" charset="0"/>
              </a:rPr>
              <a:t> qui varient de façon variable et répétée contribuent à la fatigue</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Les ruptures de fatigue se manifestent au </a:t>
            </a:r>
            <a:r>
              <a:rPr lang="fr-CA" sz="2000" u="sng" dirty="0">
                <a:latin typeface="Univers Condensed"/>
                <a:ea typeface="Cambria Math" panose="02040503050406030204" pitchFamily="18" charset="0"/>
              </a:rPr>
              <a:t>voisinage des concentrations de contraintes</a:t>
            </a:r>
            <a:r>
              <a:rPr lang="fr-CA" sz="2000" dirty="0">
                <a:latin typeface="Univers Condensed"/>
                <a:ea typeface="Cambria Math" panose="02040503050406030204" pitchFamily="18" charset="0"/>
              </a:rPr>
              <a:t>, sous forme de fissures susceptibles de se propager à travers les éléments ou leurs assemblages</a:t>
            </a: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spTree>
    <p:extLst>
      <p:ext uri="{BB962C8B-B14F-4D97-AF65-F5344CB8AC3E}">
        <p14:creationId xmlns:p14="http://schemas.microsoft.com/office/powerpoint/2010/main" val="320956864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9" name="Image 8"/>
          <p:cNvPicPr>
            <a:picLocks noChangeAspect="1"/>
          </p:cNvPicPr>
          <p:nvPr/>
        </p:nvPicPr>
        <p:blipFill>
          <a:blip r:embed="rId3"/>
          <a:stretch>
            <a:fillRect/>
          </a:stretch>
        </p:blipFill>
        <p:spPr>
          <a:xfrm>
            <a:off x="1950756" y="1203418"/>
            <a:ext cx="7596336" cy="3381101"/>
          </a:xfrm>
          <a:prstGeom prst="rect">
            <a:avLst/>
          </a:prstGeom>
        </p:spPr>
      </p:pic>
      <p:sp>
        <p:nvSpPr>
          <p:cNvPr id="13" name="Rectangle 12"/>
          <p:cNvSpPr/>
          <p:nvPr/>
        </p:nvSpPr>
        <p:spPr>
          <a:xfrm>
            <a:off x="3166534" y="4932148"/>
            <a:ext cx="5364145" cy="523220"/>
          </a:xfrm>
          <a:prstGeom prst="rect">
            <a:avLst/>
          </a:prstGeom>
        </p:spPr>
        <p:txBody>
          <a:bodyPr wrap="square">
            <a:spAutoFit/>
          </a:bodyPr>
          <a:lstStyle/>
          <a:p>
            <a:r>
              <a:rPr lang="fr-CA" sz="1400" dirty="0">
                <a:latin typeface="Univers Condensed"/>
              </a:rPr>
              <a:t>Dispositions constructives recommandées pour un comportement optimal en fatigue de </a:t>
            </a:r>
            <a:r>
              <a:rPr lang="fr-CA" sz="1400" b="1" dirty="0">
                <a:latin typeface="Univers Condensed"/>
              </a:rPr>
              <a:t>joints rivetés </a:t>
            </a:r>
            <a:r>
              <a:rPr lang="fr-CA" sz="1400" dirty="0">
                <a:latin typeface="Univers Condensed"/>
              </a:rPr>
              <a:t>à recouvrement simple</a:t>
            </a:r>
          </a:p>
        </p:txBody>
      </p:sp>
      <p:sp>
        <p:nvSpPr>
          <p:cNvPr id="7" name="Rectangle 6">
            <a:extLst>
              <a:ext uri="{FF2B5EF4-FFF2-40B4-BE49-F238E27FC236}">
                <a16:creationId xmlns:a16="http://schemas.microsoft.com/office/drawing/2014/main" id="{80BCAEF9-85CA-184B-BA91-9D4DD2CFF65E}"/>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3007539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7" name="Image 6"/>
          <p:cNvPicPr>
            <a:picLocks noChangeAspect="1"/>
          </p:cNvPicPr>
          <p:nvPr/>
        </p:nvPicPr>
        <p:blipFill>
          <a:blip r:embed="rId3"/>
          <a:stretch>
            <a:fillRect/>
          </a:stretch>
        </p:blipFill>
        <p:spPr>
          <a:xfrm>
            <a:off x="2660251" y="1349002"/>
            <a:ext cx="6177345" cy="3561666"/>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352800" y="5274299"/>
                <a:ext cx="5123905" cy="523220"/>
              </a:xfrm>
              <a:prstGeom prst="rect">
                <a:avLst/>
              </a:prstGeom>
            </p:spPr>
            <p:txBody>
              <a:bodyPr wrap="square">
                <a:spAutoFit/>
              </a:bodyPr>
              <a:lstStyle/>
              <a:p>
                <a:r>
                  <a:rPr lang="fr-CA" sz="1400" dirty="0">
                    <a:solidFill>
                      <a:schemeClr val="tx1"/>
                    </a:solidFill>
                    <a:latin typeface="Univers Condensed"/>
                  </a:rPr>
                  <a:t>Influence de la géométrie des assemblages sur la résistance à la fatigue d'assemblages </a:t>
                </a:r>
                <a:r>
                  <a:rPr lang="fr-CA" sz="1400" b="1" dirty="0">
                    <a:solidFill>
                      <a:schemeClr val="tx1"/>
                    </a:solidFill>
                    <a:latin typeface="Univers Condensed"/>
                  </a:rPr>
                  <a:t>rivetés</a:t>
                </a:r>
                <a:r>
                  <a:rPr lang="fr-CA" sz="1400" dirty="0">
                    <a:solidFill>
                      <a:schemeClr val="tx1"/>
                    </a:solidFill>
                    <a:latin typeface="Univers Condensed"/>
                  </a:rPr>
                  <a:t> en alliage </a:t>
                </a:r>
                <a14:m>
                  <m:oMath xmlns:m="http://schemas.openxmlformats.org/officeDocument/2006/math">
                    <m:r>
                      <a:rPr lang="fr-CA" sz="1400" dirty="0">
                        <a:solidFill>
                          <a:schemeClr val="tx1"/>
                        </a:solidFill>
                        <a:latin typeface="Cambria Math" panose="02040503050406030204" pitchFamily="18" charset="0"/>
                      </a:rPr>
                      <m:t>6061</m:t>
                    </m:r>
                  </m:oMath>
                </a14:m>
                <a:r>
                  <a:rPr lang="fr-CA" sz="1400" dirty="0">
                    <a:solidFill>
                      <a:schemeClr val="tx1"/>
                    </a:solidFill>
                    <a:latin typeface="Univers Condensed"/>
                  </a:rPr>
                  <a:t>-</a:t>
                </a:r>
                <a14:m>
                  <m:oMath xmlns:m="http://schemas.openxmlformats.org/officeDocument/2006/math">
                    <m:r>
                      <m:rPr>
                        <m:sty m:val="p"/>
                      </m:rPr>
                      <a:rPr lang="fr-CA" sz="1400" dirty="0">
                        <a:solidFill>
                          <a:schemeClr val="tx1"/>
                        </a:solidFill>
                        <a:latin typeface="Cambria Math" panose="02040503050406030204" pitchFamily="18" charset="0"/>
                      </a:rPr>
                      <m:t>T</m:t>
                    </m:r>
                    <m:r>
                      <a:rPr lang="fr-CA" sz="1400" dirty="0">
                        <a:solidFill>
                          <a:schemeClr val="tx1"/>
                        </a:solidFill>
                        <a:latin typeface="Cambria Math" panose="02040503050406030204" pitchFamily="18" charset="0"/>
                      </a:rPr>
                      <m:t>6</m:t>
                    </m:r>
                  </m:oMath>
                </a14:m>
                <a:endParaRPr lang="fr-CA" sz="1400" dirty="0">
                  <a:solidFill>
                    <a:schemeClr val="tx1"/>
                  </a:solidFill>
                  <a:latin typeface="Univers Condensed"/>
                </a:endParaRPr>
              </a:p>
            </p:txBody>
          </p:sp>
        </mc:Choice>
        <mc:Fallback xmlns="">
          <p:sp>
            <p:nvSpPr>
              <p:cNvPr id="10" name="Rectangle 9"/>
              <p:cNvSpPr>
                <a:spLocks noRot="1" noChangeAspect="1" noMove="1" noResize="1" noEditPoints="1" noAdjustHandles="1" noChangeArrowheads="1" noChangeShapeType="1" noTextEdit="1"/>
              </p:cNvSpPr>
              <p:nvPr/>
            </p:nvSpPr>
            <p:spPr>
              <a:xfrm>
                <a:off x="3352800" y="5274299"/>
                <a:ext cx="5123905" cy="523220"/>
              </a:xfrm>
              <a:prstGeom prst="rect">
                <a:avLst/>
              </a:prstGeom>
              <a:blipFill>
                <a:blip r:embed="rId4"/>
                <a:stretch>
                  <a:fillRect l="-357" t="-2326" r="-595" b="-11628"/>
                </a:stretch>
              </a:blipFill>
            </p:spPr>
            <p:txBody>
              <a:bodyPr/>
              <a:lstStyle/>
              <a:p>
                <a:r>
                  <a:rPr lang="fr-CA">
                    <a:noFill/>
                  </a:rPr>
                  <a:t> </a:t>
                </a:r>
              </a:p>
            </p:txBody>
          </p:sp>
        </mc:Fallback>
      </mc:AlternateContent>
      <p:sp>
        <p:nvSpPr>
          <p:cNvPr id="9" name="Rectangle 8">
            <a:extLst>
              <a:ext uri="{FF2B5EF4-FFF2-40B4-BE49-F238E27FC236}">
                <a16:creationId xmlns:a16="http://schemas.microsoft.com/office/drawing/2014/main" id="{F9E98BC2-2377-0D40-9E5F-EF08C6B95F6D}"/>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8309583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9" name="Rectangle 1027"/>
          <p:cNvSpPr txBox="1">
            <a:spLocks noChangeArrowheads="1"/>
          </p:cNvSpPr>
          <p:nvPr/>
        </p:nvSpPr>
        <p:spPr bwMode="auto">
          <a:xfrm>
            <a:off x="838199" y="730806"/>
            <a:ext cx="9821449" cy="504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Courbes de résistance à la fatigue normalisées</a:t>
            </a:r>
          </a:p>
        </p:txBody>
      </p:sp>
      <p:pic>
        <p:nvPicPr>
          <p:cNvPr id="12" name="Image 11"/>
          <p:cNvPicPr>
            <a:picLocks noChangeAspect="1"/>
          </p:cNvPicPr>
          <p:nvPr/>
        </p:nvPicPr>
        <p:blipFill>
          <a:blip r:embed="rId3"/>
          <a:stretch>
            <a:fillRect/>
          </a:stretch>
        </p:blipFill>
        <p:spPr>
          <a:xfrm>
            <a:off x="3205736" y="1657732"/>
            <a:ext cx="5086373" cy="3947168"/>
          </a:xfrm>
          <a:prstGeom prst="rect">
            <a:avLst/>
          </a:prstGeom>
        </p:spPr>
      </p:pic>
      <p:sp>
        <p:nvSpPr>
          <p:cNvPr id="13" name="Rectangle 12"/>
          <p:cNvSpPr/>
          <p:nvPr/>
        </p:nvSpPr>
        <p:spPr>
          <a:xfrm>
            <a:off x="2641600" y="5833548"/>
            <a:ext cx="6769943" cy="307777"/>
          </a:xfrm>
          <a:prstGeom prst="rect">
            <a:avLst/>
          </a:prstGeom>
        </p:spPr>
        <p:txBody>
          <a:bodyPr wrap="square">
            <a:spAutoFit/>
          </a:bodyPr>
          <a:lstStyle/>
          <a:p>
            <a:r>
              <a:rPr lang="fr-CA" sz="1400" dirty="0">
                <a:latin typeface="Univers Condensed"/>
              </a:rPr>
              <a:t>Courbes de résistance à la fatigue normalisées (basées sur le </a:t>
            </a:r>
            <a:r>
              <a:rPr lang="fr-CA" sz="1400" b="1" dirty="0">
                <a:latin typeface="Univers Condensed"/>
              </a:rPr>
              <a:t>modèle européen</a:t>
            </a:r>
            <a:r>
              <a:rPr lang="fr-CA" sz="1400" dirty="0">
                <a:latin typeface="Univers Condensed"/>
              </a:rPr>
              <a:t>)</a:t>
            </a:r>
          </a:p>
        </p:txBody>
      </p:sp>
      <p:sp>
        <p:nvSpPr>
          <p:cNvPr id="10" name="Rectangle 9">
            <a:extLst>
              <a:ext uri="{FF2B5EF4-FFF2-40B4-BE49-F238E27FC236}">
                <a16:creationId xmlns:a16="http://schemas.microsoft.com/office/drawing/2014/main" id="{486CCAF1-4B3B-A744-B353-409448766B7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4356660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10" name="Image 9"/>
          <p:cNvPicPr>
            <a:picLocks noChangeAspect="1"/>
          </p:cNvPicPr>
          <p:nvPr/>
        </p:nvPicPr>
        <p:blipFill>
          <a:blip r:embed="rId3"/>
          <a:stretch>
            <a:fillRect/>
          </a:stretch>
        </p:blipFill>
        <p:spPr>
          <a:xfrm>
            <a:off x="3080795" y="983284"/>
            <a:ext cx="5336257" cy="4251740"/>
          </a:xfrm>
          <a:prstGeom prst="rect">
            <a:avLst/>
          </a:prstGeom>
        </p:spPr>
      </p:pic>
      <p:sp>
        <p:nvSpPr>
          <p:cNvPr id="11" name="Rectangle 10"/>
          <p:cNvSpPr/>
          <p:nvPr/>
        </p:nvSpPr>
        <p:spPr>
          <a:xfrm>
            <a:off x="2886363" y="5418793"/>
            <a:ext cx="5725119" cy="307777"/>
          </a:xfrm>
          <a:prstGeom prst="rect">
            <a:avLst/>
          </a:prstGeom>
        </p:spPr>
        <p:txBody>
          <a:bodyPr wrap="square">
            <a:spAutoFit/>
          </a:bodyPr>
          <a:lstStyle/>
          <a:p>
            <a:r>
              <a:rPr lang="fr-CA" sz="1400" dirty="0">
                <a:latin typeface="Univers Condensed"/>
              </a:rPr>
              <a:t>Exemples simplifiés de détails de construction et de leur classification</a:t>
            </a:r>
          </a:p>
        </p:txBody>
      </p:sp>
      <p:sp>
        <p:nvSpPr>
          <p:cNvPr id="7" name="Rectangle 6">
            <a:extLst>
              <a:ext uri="{FF2B5EF4-FFF2-40B4-BE49-F238E27FC236}">
                <a16:creationId xmlns:a16="http://schemas.microsoft.com/office/drawing/2014/main" id="{01720A4D-71E9-AC49-B53E-43C30B9EBFF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93564174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Paramètre de la tenue en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Sollicitations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54</a:t>
            </a:fld>
            <a:endParaRPr lang="fr-FR"/>
          </a:p>
        </p:txBody>
      </p:sp>
    </p:spTree>
    <p:extLst>
      <p:ext uri="{BB962C8B-B14F-4D97-AF65-F5344CB8AC3E}">
        <p14:creationId xmlns:p14="http://schemas.microsoft.com/office/powerpoint/2010/main" val="4173112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55</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pic>
        <p:nvPicPr>
          <p:cNvPr id="7" name="Image 6"/>
          <p:cNvPicPr>
            <a:picLocks noChangeAspect="1"/>
          </p:cNvPicPr>
          <p:nvPr/>
        </p:nvPicPr>
        <p:blipFill>
          <a:blip r:embed="rId3"/>
          <a:stretch>
            <a:fillRect/>
          </a:stretch>
        </p:blipFill>
        <p:spPr>
          <a:xfrm>
            <a:off x="1313342" y="1214566"/>
            <a:ext cx="8871164" cy="3717889"/>
          </a:xfrm>
          <a:prstGeom prst="rect">
            <a:avLst/>
          </a:prstGeom>
        </p:spPr>
      </p:pic>
      <p:sp>
        <p:nvSpPr>
          <p:cNvPr id="9" name="Rectangle 8"/>
          <p:cNvSpPr/>
          <p:nvPr/>
        </p:nvSpPr>
        <p:spPr>
          <a:xfrm>
            <a:off x="4318000" y="5291427"/>
            <a:ext cx="2860103" cy="307777"/>
          </a:xfrm>
          <a:prstGeom prst="rect">
            <a:avLst/>
          </a:prstGeom>
        </p:spPr>
        <p:txBody>
          <a:bodyPr wrap="square">
            <a:spAutoFit/>
          </a:bodyPr>
          <a:lstStyle/>
          <a:p>
            <a:r>
              <a:rPr lang="fr-CA" sz="1400" dirty="0">
                <a:latin typeface="Univers Condensed"/>
              </a:rPr>
              <a:t>Types de sollicitations de fatigue</a:t>
            </a:r>
          </a:p>
        </p:txBody>
      </p:sp>
      <p:sp>
        <p:nvSpPr>
          <p:cNvPr id="10" name="Rectangle 9">
            <a:extLst>
              <a:ext uri="{FF2B5EF4-FFF2-40B4-BE49-F238E27FC236}">
                <a16:creationId xmlns:a16="http://schemas.microsoft.com/office/drawing/2014/main" id="{BF84B167-2799-404F-8DFE-45D466ECF58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4208343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Paramètre de la tenue en fatigue</a:t>
            </a:r>
          </a:p>
        </p:txBody>
      </p:sp>
      <p:sp>
        <p:nvSpPr>
          <p:cNvPr id="10" name="Rectangle 1027"/>
          <p:cNvSpPr txBox="1">
            <a:spLocks noChangeArrowheads="1"/>
          </p:cNvSpPr>
          <p:nvPr/>
        </p:nvSpPr>
        <p:spPr bwMode="auto">
          <a:xfrm>
            <a:off x="838200" y="1546887"/>
            <a:ext cx="10185401" cy="424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Exemples de sollicitations de fatigue</a:t>
            </a:r>
          </a:p>
          <a:p>
            <a:pPr marL="271463" lvl="1" indent="-271463"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err="1">
                <a:latin typeface="Univers Condensed"/>
                <a:ea typeface="Cambria Math" panose="02040503050406030204" pitchFamily="18" charset="0"/>
              </a:rPr>
              <a:t>ponts-routes</a:t>
            </a:r>
            <a:r>
              <a:rPr lang="fr-FR" sz="2000" dirty="0">
                <a:latin typeface="Univers Condensed"/>
                <a:ea typeface="Cambria Math" panose="02040503050406030204" pitchFamily="18" charset="0"/>
              </a:rPr>
              <a:t> et </a:t>
            </a:r>
            <a:r>
              <a:rPr lang="fr-FR" sz="2000" dirty="0" err="1">
                <a:latin typeface="Univers Condensed"/>
                <a:ea typeface="Cambria Math" panose="02040503050406030204" pitchFamily="18" charset="0"/>
              </a:rPr>
              <a:t>ponts-rails</a:t>
            </a:r>
            <a:endParaRPr lang="fr-FR" sz="2000" dirty="0">
              <a:latin typeface="Univers Condensed"/>
              <a:ea typeface="Cambria Math" panose="02040503050406030204" pitchFamily="18" charset="0"/>
            </a:endParaRP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ponts roulants et voies de roulement</a:t>
            </a: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plateformes pétrolières</a:t>
            </a: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transport par câble</a:t>
            </a:r>
          </a:p>
          <a:p>
            <a:pPr marL="685800" lvl="2" indent="-285750" eaLnBrk="1" hangingPunct="1">
              <a:buFont typeface="Calibri" panose="020F050202020403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tours, mâts et cheminées, portiques de signalisation aérienne, lampadaires</a:t>
            </a:r>
          </a:p>
        </p:txBody>
      </p:sp>
    </p:spTree>
    <p:extLst>
      <p:ext uri="{BB962C8B-B14F-4D97-AF65-F5344CB8AC3E}">
        <p14:creationId xmlns:p14="http://schemas.microsoft.com/office/powerpoint/2010/main" val="242893161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57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dirty="0">
                <a:effectLst/>
              </a:rPr>
              <a:t>B – Mécanisme de rupture par fatigue</a:t>
            </a:r>
          </a:p>
          <a:p>
            <a:r>
              <a:rPr lang="fr-FR" sz="4000" dirty="0">
                <a:effectLst/>
              </a:rPr>
              <a:t>C – Paramètre de la tenue en fatigue</a:t>
            </a: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Résistance à la fatigue</a:t>
            </a:r>
          </a:p>
          <a:p>
            <a:r>
              <a:rPr lang="fr-FR" sz="4000" dirty="0"/>
              <a:t>E – Méthodes d’intervention</a:t>
            </a:r>
            <a:endParaRPr lang="fr-CA" sz="4000" dirty="0"/>
          </a:p>
          <a:p>
            <a:r>
              <a:rPr lang="fr-FR" sz="4000" dirty="0"/>
              <a:t>F – Approche à la normalisation</a:t>
            </a:r>
            <a:endParaRPr lang="fr-CA" sz="4000" dirty="0"/>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6751926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à la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Étape de calcul</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58</a:t>
            </a:fld>
            <a:endParaRPr lang="fr-FR"/>
          </a:p>
        </p:txBody>
      </p:sp>
    </p:spTree>
    <p:extLst>
      <p:ext uri="{BB962C8B-B14F-4D97-AF65-F5344CB8AC3E}">
        <p14:creationId xmlns:p14="http://schemas.microsoft.com/office/powerpoint/2010/main" val="2197073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sp>
        <p:nvSpPr>
          <p:cNvPr id="5" name="Rectangle 1027"/>
          <p:cNvSpPr txBox="1">
            <a:spLocks noChangeArrowheads="1"/>
          </p:cNvSpPr>
          <p:nvPr/>
        </p:nvSpPr>
        <p:spPr bwMode="auto">
          <a:xfrm>
            <a:off x="838199" y="705860"/>
            <a:ext cx="9821450" cy="5830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Vérifier la pertinence d’un calcul de fatigue</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Chercher à minimiser ou à éliminer les charges cycliques</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Évaluer ou mesurer les charges cycliques</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Identifier les sites potentiellement critiques pour la fatigue et calculer les contraintes</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Choisir la méthode de calcul la plus appropriée</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Procéder à un calcul préliminaire</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Évaluer la robustesse du design et les coûts</a:t>
            </a:r>
          </a:p>
          <a:p>
            <a:pPr marL="627063" lvl="2" indent="-227013" eaLnBrk="1" hangingPunct="1">
              <a:defRPr/>
            </a:pPr>
            <a:endParaRPr lang="fr-FR"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Idéalement, procéder à des vérifications expérimentales</a:t>
            </a:r>
          </a:p>
        </p:txBody>
      </p:sp>
    </p:spTree>
    <p:extLst>
      <p:ext uri="{BB962C8B-B14F-4D97-AF65-F5344CB8AC3E}">
        <p14:creationId xmlns:p14="http://schemas.microsoft.com/office/powerpoint/2010/main" val="247672979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p:pic>
        <p:nvPicPr>
          <p:cNvPr id="5" name="Image 4">
            <a:extLst>
              <a:ext uri="{FF2B5EF4-FFF2-40B4-BE49-F238E27FC236}">
                <a16:creationId xmlns:a16="http://schemas.microsoft.com/office/drawing/2014/main" id="{324D6396-BE4C-4994-B8EB-054AF0F78537}"/>
              </a:ext>
            </a:extLst>
          </p:cNvPr>
          <p:cNvPicPr>
            <a:picLocks noChangeAspect="1"/>
          </p:cNvPicPr>
          <p:nvPr/>
        </p:nvPicPr>
        <p:blipFill>
          <a:blip r:embed="rId3"/>
          <a:stretch>
            <a:fillRect/>
          </a:stretch>
        </p:blipFill>
        <p:spPr>
          <a:xfrm>
            <a:off x="5023602" y="385287"/>
            <a:ext cx="4672366" cy="6153625"/>
          </a:xfrm>
          <a:prstGeom prst="rect">
            <a:avLst/>
          </a:prstGeom>
        </p:spPr>
      </p:pic>
      <p:sp>
        <p:nvSpPr>
          <p:cNvPr id="6" name="Rectangle 5">
            <a:extLst>
              <a:ext uri="{FF2B5EF4-FFF2-40B4-BE49-F238E27FC236}">
                <a16:creationId xmlns:a16="http://schemas.microsoft.com/office/drawing/2014/main" id="{BD4B38EE-5A87-43E1-85E5-0B8D7C3651F1}"/>
              </a:ext>
            </a:extLst>
          </p:cNvPr>
          <p:cNvSpPr/>
          <p:nvPr/>
        </p:nvSpPr>
        <p:spPr>
          <a:xfrm>
            <a:off x="2235200" y="3495025"/>
            <a:ext cx="2468133" cy="738664"/>
          </a:xfrm>
          <a:prstGeom prst="rect">
            <a:avLst/>
          </a:prstGeom>
        </p:spPr>
        <p:txBody>
          <a:bodyPr wrap="square">
            <a:spAutoFit/>
          </a:bodyPr>
          <a:lstStyle/>
          <a:p>
            <a:r>
              <a:rPr lang="fr-CA" sz="1400" dirty="0">
                <a:latin typeface="Univers Condensed"/>
              </a:rPr>
              <a:t>Localisation possible d’une fissure de fatigue dans un pont-route [tiré de 9.5]</a:t>
            </a:r>
          </a:p>
        </p:txBody>
      </p:sp>
      <p:sp>
        <p:nvSpPr>
          <p:cNvPr id="3" name="ZoneTexte 2"/>
          <p:cNvSpPr txBox="1"/>
          <p:nvPr/>
        </p:nvSpPr>
        <p:spPr>
          <a:xfrm>
            <a:off x="838200" y="6538912"/>
            <a:ext cx="3784349" cy="276999"/>
          </a:xfrm>
          <a:prstGeom prst="rect">
            <a:avLst/>
          </a:prstGeom>
          <a:noFill/>
        </p:spPr>
        <p:txBody>
          <a:bodyPr wrap="square" rtlCol="0">
            <a:spAutoFit/>
          </a:bodyPr>
          <a:lstStyle/>
          <a:p>
            <a:r>
              <a:rPr lang="fr-CA" sz="1200" dirty="0"/>
              <a:t>Source :  Manfred A. Hirt, Rolf </a:t>
            </a:r>
            <a:r>
              <a:rPr lang="fr-CA" sz="1200" dirty="0" err="1"/>
              <a:t>Bez</a:t>
            </a:r>
            <a:r>
              <a:rPr lang="fr-CA" sz="1200" dirty="0"/>
              <a:t> et Alain Nussbaumer</a:t>
            </a:r>
          </a:p>
        </p:txBody>
      </p:sp>
    </p:spTree>
    <p:extLst>
      <p:ext uri="{BB962C8B-B14F-4D97-AF65-F5344CB8AC3E}">
        <p14:creationId xmlns:p14="http://schemas.microsoft.com/office/powerpoint/2010/main" val="350733626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à la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Méthodes de calcul</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60</a:t>
            </a:fld>
            <a:endParaRPr lang="fr-FR"/>
          </a:p>
        </p:txBody>
      </p:sp>
    </p:spTree>
    <p:extLst>
      <p:ext uri="{BB962C8B-B14F-4D97-AF65-F5344CB8AC3E}">
        <p14:creationId xmlns:p14="http://schemas.microsoft.com/office/powerpoint/2010/main" val="1954272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884859"/>
                <a:ext cx="9821449" cy="55699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solidFill>
                      <a:schemeClr val="accent1"/>
                    </a:solidFill>
                    <a:latin typeface="Univers Condensed"/>
                    <a:ea typeface="Cambria Math" panose="02040503050406030204" pitchFamily="18" charset="0"/>
                  </a:rPr>
                  <a:t>Diagrammes ou courbes </a:t>
                </a:r>
                <a14:m>
                  <m:oMath xmlns:m="http://schemas.openxmlformats.org/officeDocument/2006/math">
                    <m:r>
                      <a:rPr lang="fr-FR" sz="2000" b="0" i="1" dirty="0">
                        <a:solidFill>
                          <a:schemeClr val="accent1"/>
                        </a:solidFill>
                        <a:latin typeface="Cambria Math" panose="02040503050406030204" pitchFamily="18" charset="0"/>
                        <a:ea typeface="Cambria Math" panose="02040503050406030204" pitchFamily="18" charset="0"/>
                      </a:rPr>
                      <m:t>𝑆</m:t>
                    </m:r>
                  </m:oMath>
                </a14:m>
                <a:r>
                  <a:rPr lang="fr-FR" sz="2000" dirty="0">
                    <a:solidFill>
                      <a:schemeClr val="accent1"/>
                    </a:solidFill>
                    <a:latin typeface="Univers Condensed"/>
                    <a:ea typeface="Cambria Math" panose="02040503050406030204" pitchFamily="18" charset="0"/>
                  </a:rPr>
                  <a:t>–</a:t>
                </a:r>
                <a14:m>
                  <m:oMath xmlns:m="http://schemas.openxmlformats.org/officeDocument/2006/math">
                    <m:r>
                      <a:rPr lang="fr-FR" sz="2000" b="0" i="1" dirty="0">
                        <a:solidFill>
                          <a:schemeClr val="accent1"/>
                        </a:solidFill>
                        <a:latin typeface="Cambria Math" panose="02040503050406030204" pitchFamily="18" charset="0"/>
                        <a:ea typeface="Cambria Math" panose="02040503050406030204" pitchFamily="18" charset="0"/>
                      </a:rPr>
                      <m:t>𝑁</m:t>
                    </m:r>
                  </m:oMath>
                </a14:m>
                <a:endParaRPr lang="fr-FR" sz="2000" dirty="0">
                  <a:solidFill>
                    <a:schemeClr val="accent1"/>
                  </a:solidFill>
                  <a:latin typeface="Univers Condensed"/>
                  <a:ea typeface="Cambria Math" panose="02040503050406030204" pitchFamily="18" charset="0"/>
                </a:endParaRPr>
              </a:p>
              <a:p>
                <a:pPr marL="627063" lvl="2" indent="-227013" eaLnBrk="1" hangingPunct="1">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c’est, de loin, la méthode la plus facile et la plus utilisée</a:t>
                </a:r>
              </a:p>
              <a:p>
                <a:pPr marL="1200150" lvl="3" indent="-342900" eaLnBrk="1" hangingPunct="1">
                  <a:buFont typeface="Calibri" panose="020F0502020204030204" pitchFamily="34" charset="0"/>
                  <a:buChar char="−"/>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faire la distinction entre </a:t>
                </a:r>
                <a:r>
                  <a:rPr lang="fr-FR" sz="2000" u="sng" dirty="0">
                    <a:latin typeface="Univers Condensed"/>
                    <a:ea typeface="Cambria Math" panose="02040503050406030204" pitchFamily="18" charset="0"/>
                  </a:rPr>
                  <a:t>les sollicitations à amplitude constante et celles à amplitude variable</a:t>
                </a:r>
              </a:p>
              <a:p>
                <a:pPr marL="1200150" lvl="3" indent="-342900" eaLnBrk="1" hangingPunct="1">
                  <a:buFont typeface="Calibri" panose="020F0502020204030204" pitchFamily="34" charset="0"/>
                  <a:buChar char="−"/>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applications en génie civil et en aérospatiale</a:t>
                </a:r>
              </a:p>
              <a:p>
                <a:pPr marL="1200150" lvl="3" indent="-342900" eaLnBrk="1" hangingPunct="1">
                  <a:buFont typeface="Calibri" panose="020F0502020204030204" pitchFamily="34" charset="0"/>
                  <a:buChar char="−"/>
                  <a:defRPr/>
                </a:pPr>
                <a:endParaRPr lang="fr-FR"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solidFill>
                      <a:schemeClr val="accent1"/>
                    </a:solidFill>
                    <a:latin typeface="Univers Condensed"/>
                    <a:ea typeface="Cambria Math" panose="02040503050406030204" pitchFamily="18" charset="0"/>
                  </a:rPr>
                  <a:t>Méthode du point critique</a:t>
                </a:r>
              </a:p>
              <a:p>
                <a:pPr marL="627063" lvl="2" indent="-227013" eaLnBrk="1" hangingPunct="1">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les contraintes calculées en un point critique sont combinées aux contraintes nominales obtenues d’une analyse statique linéaire</a:t>
                </a:r>
              </a:p>
              <a:p>
                <a:pPr marL="1200150" lvl="3" indent="-342900" eaLnBrk="1" hangingPunct="1">
                  <a:buFont typeface="Calibri" panose="020F0502020204030204" pitchFamily="34" charset="0"/>
                  <a:buChar char="−"/>
                  <a:defRPr/>
                </a:pPr>
                <a:endParaRPr lang="fr-FR"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fait appel à des courbes </a:t>
                </a:r>
                <a14:m>
                  <m:oMath xmlns:m="http://schemas.openxmlformats.org/officeDocument/2006/math">
                    <m:r>
                      <a:rPr lang="fr-FR" sz="2000" i="1" dirty="0">
                        <a:latin typeface="Cambria Math" panose="02040503050406030204" pitchFamily="18" charset="0"/>
                        <a:ea typeface="Cambria Math" panose="02040503050406030204" pitchFamily="18" charset="0"/>
                      </a:rPr>
                      <m:t>𝑆</m:t>
                    </m:r>
                  </m:oMath>
                </a14:m>
                <a:r>
                  <a:rPr lang="fr-FR" sz="2000" dirty="0">
                    <a:latin typeface="Univers Condensed"/>
                    <a:ea typeface="Cambria Math" panose="02040503050406030204" pitchFamily="18" charset="0"/>
                  </a:rPr>
                  <a:t>–</a:t>
                </a:r>
                <a14:m>
                  <m:oMath xmlns:m="http://schemas.openxmlformats.org/officeDocument/2006/math">
                    <m:r>
                      <a:rPr lang="fr-FR" sz="2000" i="1" dirty="0">
                        <a:latin typeface="Cambria Math" panose="02040503050406030204" pitchFamily="18" charset="0"/>
                        <a:ea typeface="Cambria Math" panose="02040503050406030204" pitchFamily="18" charset="0"/>
                      </a:rPr>
                      <m:t>𝑁</m:t>
                    </m:r>
                  </m:oMath>
                </a14:m>
                <a:r>
                  <a:rPr lang="fr-FR" sz="2000" dirty="0">
                    <a:latin typeface="Univers Condensed"/>
                    <a:ea typeface="Cambria Math" panose="02040503050406030204" pitchFamily="18" charset="0"/>
                  </a:rPr>
                  <a:t> spécialement calibrées</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884859"/>
                <a:ext cx="9821449" cy="5569916"/>
              </a:xfrm>
              <a:prstGeom prst="rect">
                <a:avLst/>
              </a:prstGeom>
              <a:blipFill>
                <a:blip r:embed="rId3"/>
                <a:stretch>
                  <a:fillRect l="-496" t="-4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68663452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sp>
        <p:nvSpPr>
          <p:cNvPr id="5" name="Rectangle 1027"/>
          <p:cNvSpPr txBox="1">
            <a:spLocks noChangeArrowheads="1"/>
          </p:cNvSpPr>
          <p:nvPr/>
        </p:nvSpPr>
        <p:spPr bwMode="auto">
          <a:xfrm>
            <a:off x="838199" y="799288"/>
            <a:ext cx="9821449" cy="5616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800" dirty="0">
                <a:solidFill>
                  <a:schemeClr val="accent1"/>
                </a:solidFill>
                <a:latin typeface="Univers Condensed"/>
                <a:ea typeface="Cambria Math" panose="02040503050406030204" pitchFamily="18" charset="0"/>
              </a:rPr>
              <a:t>Méthode des déformations</a:t>
            </a:r>
          </a:p>
          <a:p>
            <a:pPr marL="627063" lvl="2" indent="-227013" eaLnBrk="1" hangingPunct="1">
              <a:defRPr/>
            </a:pPr>
            <a:endParaRPr lang="fr-FR" sz="18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800" dirty="0">
                <a:latin typeface="Univers Condensed"/>
                <a:ea typeface="Cambria Math" panose="02040503050406030204" pitchFamily="18" charset="0"/>
              </a:rPr>
              <a:t>méthode adaptée au calcul des pièces d’automobile</a:t>
            </a:r>
          </a:p>
          <a:p>
            <a:pPr marL="1200150" lvl="3" indent="-342900" eaLnBrk="1" hangingPunct="1">
              <a:buFont typeface="Calibri" panose="020F0502020204030204" pitchFamily="34" charset="0"/>
              <a:buChar char="−"/>
              <a:defRPr/>
            </a:pPr>
            <a:endParaRPr lang="fr-FR" sz="18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dirty="0">
                <a:solidFill>
                  <a:schemeClr val="accent1"/>
                </a:solidFill>
                <a:latin typeface="Univers Condensed"/>
                <a:ea typeface="Cambria Math" panose="02040503050406030204" pitchFamily="18" charset="0"/>
              </a:rPr>
              <a:t>Mécanique de la rupture</a:t>
            </a:r>
          </a:p>
          <a:p>
            <a:pPr marL="627063" lvl="2" indent="-227013" eaLnBrk="1" hangingPunct="1">
              <a:defRPr/>
            </a:pPr>
            <a:endParaRPr lang="fr-FR" sz="18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800" dirty="0">
                <a:latin typeface="Univers Condensed"/>
                <a:ea typeface="Cambria Math" panose="02040503050406030204" pitchFamily="18" charset="0"/>
              </a:rPr>
              <a:t>méthode utilisée par l’industrie aérospatiale</a:t>
            </a:r>
          </a:p>
          <a:p>
            <a:pPr marL="1200150" lvl="3" indent="-342900" eaLnBrk="1" hangingPunct="1">
              <a:buFont typeface="Calibri" panose="020F0502020204030204" pitchFamily="34" charset="0"/>
              <a:buChar char="−"/>
              <a:defRPr/>
            </a:pPr>
            <a:endParaRPr lang="fr-FR" sz="18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dirty="0">
                <a:solidFill>
                  <a:schemeClr val="accent1"/>
                </a:solidFill>
                <a:latin typeface="Univers Condensed"/>
                <a:ea typeface="Cambria Math" panose="02040503050406030204" pitchFamily="18" charset="0"/>
              </a:rPr>
              <a:t>Endommagement contrôlé</a:t>
            </a:r>
          </a:p>
          <a:p>
            <a:pPr marL="627063" lvl="2" indent="-227013" eaLnBrk="1" hangingPunct="1">
              <a:defRPr/>
            </a:pPr>
            <a:endParaRPr lang="fr-FR" sz="18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800" dirty="0">
                <a:latin typeface="Univers Condensed"/>
                <a:ea typeface="Cambria Math" panose="02040503050406030204" pitchFamily="18" charset="0"/>
              </a:rPr>
              <a:t>on accepte que la fissuration se développe et se propage (mécanique de la rupture), mais à condition qu’un programme d’inspection obligatoire sois mis en place</a:t>
            </a:r>
          </a:p>
          <a:p>
            <a:pPr marL="1200150" lvl="3" indent="-342900" eaLnBrk="1" hangingPunct="1">
              <a:buFont typeface="Calibri" panose="020F0502020204030204" pitchFamily="34" charset="0"/>
              <a:buChar char="−"/>
              <a:defRPr/>
            </a:pPr>
            <a:endParaRPr lang="en-CA" sz="18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dirty="0">
                <a:solidFill>
                  <a:schemeClr val="accent1"/>
                </a:solidFill>
                <a:latin typeface="Univers Condensed"/>
                <a:ea typeface="Cambria Math" panose="02040503050406030204" pitchFamily="18" charset="0"/>
              </a:rPr>
              <a:t>Méthode de bonne pratique</a:t>
            </a:r>
          </a:p>
          <a:p>
            <a:pPr marL="285750" lvl="1" eaLnBrk="1" hangingPunct="1">
              <a:buFont typeface="Arial" panose="020B0604020202020204" pitchFamily="34" charset="0"/>
              <a:buChar char="•"/>
              <a:defRPr/>
            </a:pPr>
            <a:endParaRPr lang="fr-FR" sz="18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800" dirty="0">
                <a:solidFill>
                  <a:schemeClr val="accent1"/>
                </a:solidFill>
                <a:latin typeface="Univers Condensed"/>
                <a:ea typeface="Cambria Math" panose="02040503050406030204" pitchFamily="18" charset="0"/>
              </a:rPr>
              <a:t>Essais en laboratoire</a:t>
            </a:r>
          </a:p>
        </p:txBody>
      </p:sp>
    </p:spTree>
    <p:extLst>
      <p:ext uri="{BB962C8B-B14F-4D97-AF65-F5344CB8AC3E}">
        <p14:creationId xmlns:p14="http://schemas.microsoft.com/office/powerpoint/2010/main" val="235539629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à la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Sollicitations à amplitude constante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63</a:t>
            </a:fld>
            <a:endParaRPr lang="fr-FR"/>
          </a:p>
        </p:txBody>
      </p:sp>
    </p:spTree>
    <p:extLst>
      <p:ext uri="{BB962C8B-B14F-4D97-AF65-F5344CB8AC3E}">
        <p14:creationId xmlns:p14="http://schemas.microsoft.com/office/powerpoint/2010/main" val="2406222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pic>
        <p:nvPicPr>
          <p:cNvPr id="6" name="Image 5">
            <a:extLst>
              <a:ext uri="{FF2B5EF4-FFF2-40B4-BE49-F238E27FC236}">
                <a16:creationId xmlns:a16="http://schemas.microsoft.com/office/drawing/2014/main" id="{19527936-53C1-4F01-AD55-923580D8ED9B}"/>
              </a:ext>
            </a:extLst>
          </p:cNvPr>
          <p:cNvPicPr>
            <a:picLocks noChangeAspect="1"/>
          </p:cNvPicPr>
          <p:nvPr/>
        </p:nvPicPr>
        <p:blipFill>
          <a:blip r:embed="rId3"/>
          <a:stretch>
            <a:fillRect/>
          </a:stretch>
        </p:blipFill>
        <p:spPr>
          <a:xfrm>
            <a:off x="1020589" y="1757131"/>
            <a:ext cx="4840705" cy="2900464"/>
          </a:xfrm>
          <a:prstGeom prst="rect">
            <a:avLst/>
          </a:prstGeom>
        </p:spPr>
      </p:pic>
      <p:sp>
        <p:nvSpPr>
          <p:cNvPr id="7" name="Rectangle 6">
            <a:extLst>
              <a:ext uri="{FF2B5EF4-FFF2-40B4-BE49-F238E27FC236}">
                <a16:creationId xmlns:a16="http://schemas.microsoft.com/office/drawing/2014/main" id="{63D4F5E7-F016-4F56-965B-70D674641A93}"/>
              </a:ext>
            </a:extLst>
          </p:cNvPr>
          <p:cNvSpPr/>
          <p:nvPr/>
        </p:nvSpPr>
        <p:spPr>
          <a:xfrm>
            <a:off x="1463913" y="4833246"/>
            <a:ext cx="3954056" cy="307777"/>
          </a:xfrm>
          <a:prstGeom prst="rect">
            <a:avLst/>
          </a:prstGeom>
        </p:spPr>
        <p:txBody>
          <a:bodyPr wrap="square">
            <a:spAutoFit/>
          </a:bodyPr>
          <a:lstStyle/>
          <a:p>
            <a:r>
              <a:rPr lang="fr-CA" sz="1400" dirty="0">
                <a:latin typeface="Univers Condensed"/>
              </a:rPr>
              <a:t>Sollicitations de fatigue à amplitude constante</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307" y="1799409"/>
            <a:ext cx="4767612" cy="3041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A2911DCE-F3E3-4F04-B62D-50E3A7CFAF76}"/>
              </a:ext>
            </a:extLst>
          </p:cNvPr>
          <p:cNvSpPr/>
          <p:nvPr/>
        </p:nvSpPr>
        <p:spPr>
          <a:xfrm>
            <a:off x="6400697" y="4895221"/>
            <a:ext cx="4402832" cy="738664"/>
          </a:xfrm>
          <a:prstGeom prst="rect">
            <a:avLst/>
          </a:prstGeom>
        </p:spPr>
        <p:txBody>
          <a:bodyPr wrap="square">
            <a:spAutoFit/>
          </a:bodyPr>
          <a:lstStyle/>
          <a:p>
            <a:r>
              <a:rPr lang="fr-FR" sz="1400" dirty="0">
                <a:latin typeface="Univers Condensed"/>
              </a:rPr>
              <a:t>Calcul de la résistance à la fatigue ou de la durée de vie d'un détail de construction pour une sollicitation d'amplitude constante</a:t>
            </a:r>
            <a:endParaRPr lang="fr-CA" sz="1400" dirty="0">
              <a:latin typeface="Univers Condensed"/>
            </a:endParaRPr>
          </a:p>
        </p:txBody>
      </p:sp>
      <p:sp>
        <p:nvSpPr>
          <p:cNvPr id="12" name="Rectangle 11">
            <a:extLst>
              <a:ext uri="{FF2B5EF4-FFF2-40B4-BE49-F238E27FC236}">
                <a16:creationId xmlns:a16="http://schemas.microsoft.com/office/drawing/2014/main" id="{06ED1AD4-B464-3341-85C1-298BDFF3E58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699443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à la fatigue</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Sollicitations à amplitude variable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65</a:t>
            </a:fld>
            <a:endParaRPr lang="fr-FR"/>
          </a:p>
        </p:txBody>
      </p:sp>
    </p:spTree>
    <p:extLst>
      <p:ext uri="{BB962C8B-B14F-4D97-AF65-F5344CB8AC3E}">
        <p14:creationId xmlns:p14="http://schemas.microsoft.com/office/powerpoint/2010/main" val="4173059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pic>
        <p:nvPicPr>
          <p:cNvPr id="12" name="Image 11">
            <a:extLst>
              <a:ext uri="{FF2B5EF4-FFF2-40B4-BE49-F238E27FC236}">
                <a16:creationId xmlns:a16="http://schemas.microsoft.com/office/drawing/2014/main" id="{D301B14F-8F79-4997-813B-E43A81EAD912}"/>
              </a:ext>
            </a:extLst>
          </p:cNvPr>
          <p:cNvPicPr>
            <a:picLocks noChangeAspect="1"/>
          </p:cNvPicPr>
          <p:nvPr/>
        </p:nvPicPr>
        <p:blipFill rotWithShape="1">
          <a:blip r:embed="rId3"/>
          <a:srcRect t="53256"/>
          <a:stretch/>
        </p:blipFill>
        <p:spPr>
          <a:xfrm>
            <a:off x="6184329" y="1991225"/>
            <a:ext cx="5557730" cy="2231857"/>
          </a:xfrm>
          <a:prstGeom prst="rect">
            <a:avLst/>
          </a:prstGeom>
        </p:spPr>
      </p:pic>
      <p:sp>
        <p:nvSpPr>
          <p:cNvPr id="13" name="Rectangle 12"/>
          <p:cNvSpPr/>
          <p:nvPr/>
        </p:nvSpPr>
        <p:spPr>
          <a:xfrm>
            <a:off x="3477222" y="4745431"/>
            <a:ext cx="4543401" cy="307777"/>
          </a:xfrm>
          <a:prstGeom prst="rect">
            <a:avLst/>
          </a:prstGeom>
        </p:spPr>
        <p:txBody>
          <a:bodyPr wrap="square">
            <a:spAutoFit/>
          </a:bodyPr>
          <a:lstStyle/>
          <a:p>
            <a:r>
              <a:rPr lang="fr-CA" sz="1400" dirty="0">
                <a:latin typeface="Univers Condensed"/>
              </a:rPr>
              <a:t>Types de sollicitations de fatigue à amplitude variable</a:t>
            </a:r>
          </a:p>
        </p:txBody>
      </p:sp>
      <p:sp>
        <p:nvSpPr>
          <p:cNvPr id="14" name="Rectangle 1027"/>
          <p:cNvSpPr txBox="1">
            <a:spLocks noChangeArrowheads="1"/>
          </p:cNvSpPr>
          <p:nvPr/>
        </p:nvSpPr>
        <p:spPr bwMode="auto">
          <a:xfrm>
            <a:off x="838199" y="5755085"/>
            <a:ext cx="982144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Méthode du réservoir et méthode de la goutte d’eau</a:t>
            </a:r>
          </a:p>
        </p:txBody>
      </p:sp>
      <p:pic>
        <p:nvPicPr>
          <p:cNvPr id="9" name="Image 8">
            <a:extLst>
              <a:ext uri="{FF2B5EF4-FFF2-40B4-BE49-F238E27FC236}">
                <a16:creationId xmlns:a16="http://schemas.microsoft.com/office/drawing/2014/main" id="{D301B14F-8F79-4997-813B-E43A81EAD912}"/>
              </a:ext>
            </a:extLst>
          </p:cNvPr>
          <p:cNvPicPr>
            <a:picLocks noChangeAspect="1"/>
          </p:cNvPicPr>
          <p:nvPr/>
        </p:nvPicPr>
        <p:blipFill rotWithShape="1">
          <a:blip r:embed="rId3"/>
          <a:srcRect b="45088"/>
          <a:stretch/>
        </p:blipFill>
        <p:spPr>
          <a:xfrm>
            <a:off x="358162" y="1773211"/>
            <a:ext cx="5655322" cy="2667884"/>
          </a:xfrm>
          <a:prstGeom prst="rect">
            <a:avLst/>
          </a:prstGeom>
        </p:spPr>
      </p:pic>
      <p:sp>
        <p:nvSpPr>
          <p:cNvPr id="10" name="Rectangle 9">
            <a:extLst>
              <a:ext uri="{FF2B5EF4-FFF2-40B4-BE49-F238E27FC236}">
                <a16:creationId xmlns:a16="http://schemas.microsoft.com/office/drawing/2014/main" id="{1BA3E2C6-0385-A944-886D-659488436BA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1485194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pic>
        <p:nvPicPr>
          <p:cNvPr id="9" name="Image 8">
            <a:extLst>
              <a:ext uri="{FF2B5EF4-FFF2-40B4-BE49-F238E27FC236}">
                <a16:creationId xmlns:a16="http://schemas.microsoft.com/office/drawing/2014/main" id="{AB4C46B5-DDEC-4F0C-AB68-C0F6342D5C71}"/>
              </a:ext>
            </a:extLst>
          </p:cNvPr>
          <p:cNvPicPr>
            <a:picLocks noChangeAspect="1"/>
          </p:cNvPicPr>
          <p:nvPr/>
        </p:nvPicPr>
        <p:blipFill rotWithShape="1">
          <a:blip r:embed="rId3"/>
          <a:srcRect t="47115"/>
          <a:stretch/>
        </p:blipFill>
        <p:spPr>
          <a:xfrm>
            <a:off x="6322370" y="2048615"/>
            <a:ext cx="5154047" cy="2689644"/>
          </a:xfrm>
          <a:prstGeom prst="rect">
            <a:avLst/>
          </a:prstGeom>
        </p:spPr>
      </p:pic>
      <p:sp>
        <p:nvSpPr>
          <p:cNvPr id="10" name="Rectangle 9"/>
          <p:cNvSpPr/>
          <p:nvPr/>
        </p:nvSpPr>
        <p:spPr>
          <a:xfrm>
            <a:off x="3902694" y="5127214"/>
            <a:ext cx="3692459" cy="523220"/>
          </a:xfrm>
          <a:prstGeom prst="rect">
            <a:avLst/>
          </a:prstGeom>
        </p:spPr>
        <p:txBody>
          <a:bodyPr wrap="square">
            <a:spAutoFit/>
          </a:bodyPr>
          <a:lstStyle/>
          <a:p>
            <a:r>
              <a:rPr lang="fr-FR" sz="1400" dirty="0">
                <a:latin typeface="Univers Condensed"/>
              </a:rPr>
              <a:t>Exemple du comptage des différences de contraintes par la méthode du réservoir</a:t>
            </a:r>
            <a:endParaRPr lang="fr-CA" sz="1400" dirty="0">
              <a:latin typeface="Univers Condensed"/>
            </a:endParaRPr>
          </a:p>
        </p:txBody>
      </p:sp>
      <p:pic>
        <p:nvPicPr>
          <p:cNvPr id="7" name="Image 6">
            <a:extLst>
              <a:ext uri="{FF2B5EF4-FFF2-40B4-BE49-F238E27FC236}">
                <a16:creationId xmlns:a16="http://schemas.microsoft.com/office/drawing/2014/main" id="{AB4C46B5-DDEC-4F0C-AB68-C0F6342D5C71}"/>
              </a:ext>
            </a:extLst>
          </p:cNvPr>
          <p:cNvPicPr>
            <a:picLocks noChangeAspect="1"/>
          </p:cNvPicPr>
          <p:nvPr/>
        </p:nvPicPr>
        <p:blipFill rotWithShape="1">
          <a:blip r:embed="rId3"/>
          <a:srcRect b="53109"/>
          <a:stretch/>
        </p:blipFill>
        <p:spPr>
          <a:xfrm>
            <a:off x="446554" y="2166748"/>
            <a:ext cx="5302369" cy="2453378"/>
          </a:xfrm>
          <a:prstGeom prst="rect">
            <a:avLst/>
          </a:prstGeom>
        </p:spPr>
      </p:pic>
      <p:sp>
        <p:nvSpPr>
          <p:cNvPr id="12" name="Rectangle 11">
            <a:extLst>
              <a:ext uri="{FF2B5EF4-FFF2-40B4-BE49-F238E27FC236}">
                <a16:creationId xmlns:a16="http://schemas.microsoft.com/office/drawing/2014/main" id="{E0E86DA9-043F-7549-9F50-96DD1326CEB2}"/>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2387235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107" y="983284"/>
            <a:ext cx="5249633" cy="3901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983085" y="4914343"/>
            <a:ext cx="3531675" cy="523220"/>
          </a:xfrm>
          <a:prstGeom prst="rect">
            <a:avLst/>
          </a:prstGeom>
        </p:spPr>
        <p:txBody>
          <a:bodyPr wrap="square">
            <a:spAutoFit/>
          </a:bodyPr>
          <a:lstStyle/>
          <a:p>
            <a:r>
              <a:rPr lang="fr-FR" sz="1400" dirty="0">
                <a:latin typeface="Univers Condensed"/>
              </a:rPr>
              <a:t>Exemple d'un spectre de différences de contraintes (plusieurs types de trains)</a:t>
            </a:r>
            <a:endParaRPr lang="fr-CA" sz="1400" dirty="0">
              <a:latin typeface="Univers Condensed"/>
            </a:endParaRPr>
          </a:p>
        </p:txBody>
      </p:sp>
      <p:sp>
        <p:nvSpPr>
          <p:cNvPr id="9" name="Rectangle 8">
            <a:extLst>
              <a:ext uri="{FF2B5EF4-FFF2-40B4-BE49-F238E27FC236}">
                <a16:creationId xmlns:a16="http://schemas.microsoft.com/office/drawing/2014/main" id="{8EF7FE8F-77A8-D84B-9A3B-BD4916811F0C}"/>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0417307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pic>
        <p:nvPicPr>
          <p:cNvPr id="9" name="Image 8">
            <a:extLst>
              <a:ext uri="{FF2B5EF4-FFF2-40B4-BE49-F238E27FC236}">
                <a16:creationId xmlns:a16="http://schemas.microsoft.com/office/drawing/2014/main" id="{BBAC43BE-E1A9-4416-886B-2DDCDB8A5DC7}"/>
              </a:ext>
            </a:extLst>
          </p:cNvPr>
          <p:cNvPicPr>
            <a:picLocks noChangeAspect="1"/>
          </p:cNvPicPr>
          <p:nvPr/>
        </p:nvPicPr>
        <p:blipFill>
          <a:blip r:embed="rId3"/>
          <a:stretch>
            <a:fillRect/>
          </a:stretch>
        </p:blipFill>
        <p:spPr>
          <a:xfrm>
            <a:off x="2064518" y="983284"/>
            <a:ext cx="7368811" cy="4483765"/>
          </a:xfrm>
          <a:prstGeom prst="rect">
            <a:avLst/>
          </a:prstGeom>
        </p:spPr>
      </p:pic>
      <p:sp>
        <p:nvSpPr>
          <p:cNvPr id="10" name="Rectangle 9">
            <a:extLst>
              <a:ext uri="{FF2B5EF4-FFF2-40B4-BE49-F238E27FC236}">
                <a16:creationId xmlns:a16="http://schemas.microsoft.com/office/drawing/2014/main" id="{19267339-E3E5-4A5F-9C20-0ED74409E2E1}"/>
              </a:ext>
            </a:extLst>
          </p:cNvPr>
          <p:cNvSpPr/>
          <p:nvPr/>
        </p:nvSpPr>
        <p:spPr>
          <a:xfrm>
            <a:off x="3768703" y="5467049"/>
            <a:ext cx="3960440" cy="307777"/>
          </a:xfrm>
          <a:prstGeom prst="rect">
            <a:avLst/>
          </a:prstGeom>
        </p:spPr>
        <p:txBody>
          <a:bodyPr wrap="square">
            <a:spAutoFit/>
          </a:bodyPr>
          <a:lstStyle/>
          <a:p>
            <a:r>
              <a:rPr lang="fr-FR" sz="1400" dirty="0">
                <a:latin typeface="Univers Condensed"/>
              </a:rPr>
              <a:t>Spectre de différences de contraintes simplifié</a:t>
            </a:r>
            <a:endParaRPr lang="fr-CA" sz="1400" dirty="0">
              <a:latin typeface="Univers Condensed"/>
            </a:endParaRPr>
          </a:p>
        </p:txBody>
      </p:sp>
      <p:sp>
        <p:nvSpPr>
          <p:cNvPr id="7" name="Rectangle 6">
            <a:extLst>
              <a:ext uri="{FF2B5EF4-FFF2-40B4-BE49-F238E27FC236}">
                <a16:creationId xmlns:a16="http://schemas.microsoft.com/office/drawing/2014/main" id="{2F5B889B-5AB8-2C41-BFD0-0D36D140B523}"/>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0585655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Importance de la fatigue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a:t>
            </a:fld>
            <a:endParaRPr lang="fr-FR"/>
          </a:p>
        </p:txBody>
      </p:sp>
    </p:spTree>
    <p:extLst>
      <p:ext uri="{BB962C8B-B14F-4D97-AF65-F5344CB8AC3E}">
        <p14:creationId xmlns:p14="http://schemas.microsoft.com/office/powerpoint/2010/main" val="15882200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584864"/>
                <a:ext cx="9821450" cy="61699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Cumul des dommages individuels</a:t>
                </a:r>
              </a:p>
              <a:p>
                <a:pPr marL="177800" lvl="1" indent="-1778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dommage dû à un seul cycle de contraintes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𝜎</m:t>
                        </m:r>
                      </m:e>
                      <m:sub>
                        <m:r>
                          <a:rPr lang="en-CA" sz="1600" i="1">
                            <a:solidFill>
                              <a:schemeClr val="tx1"/>
                            </a:solidFill>
                            <a:latin typeface="Cambria Math" panose="02040503050406030204" pitchFamily="18" charset="0"/>
                            <a:ea typeface="Cambria Math" panose="02040503050406030204" pitchFamily="18" charset="0"/>
                          </a:rPr>
                          <m:t>𝑖</m:t>
                        </m:r>
                      </m:sub>
                    </m:sSub>
                  </m:oMath>
                </a14:m>
                <a:r>
                  <a:rPr lang="fr-FR" sz="1600" dirty="0">
                    <a:solidFill>
                      <a:schemeClr val="tx1"/>
                    </a:solidFill>
                    <a:latin typeface="Univers Condensed"/>
                    <a:ea typeface="Cambria Math" panose="02040503050406030204" pitchFamily="18" charset="0"/>
                  </a:rPr>
                  <a:t>  (</a:t>
                </a:r>
                <a:r>
                  <a:rPr lang="fr-FR" sz="1600" dirty="0" err="1">
                    <a:solidFill>
                      <a:schemeClr val="tx1"/>
                    </a:solidFill>
                    <a:latin typeface="Univers Condensed"/>
                    <a:ea typeface="Cambria Math" panose="02040503050406030204" pitchFamily="18" charset="0"/>
                  </a:rPr>
                  <a:t>Palmgren</a:t>
                </a:r>
                <a:r>
                  <a:rPr lang="fr-FR" sz="1600" dirty="0">
                    <a:solidFill>
                      <a:schemeClr val="tx1"/>
                    </a:solidFill>
                    <a:latin typeface="Univers Condensed"/>
                    <a:ea typeface="Cambria Math" panose="02040503050406030204" pitchFamily="18" charset="0"/>
                  </a:rPr>
                  <a:t>)</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𝑑</m:t>
                          </m:r>
                        </m:e>
                        <m:sub>
                          <m:r>
                            <a:rPr lang="en-CA" sz="1600" i="1">
                              <a:solidFill>
                                <a:schemeClr val="tx1"/>
                              </a:solidFill>
                              <a:latin typeface="Cambria Math" panose="02040503050406030204" pitchFamily="18" charset="0"/>
                              <a:ea typeface="Cambria Math" panose="02040503050406030204" pitchFamily="18" charset="0"/>
                            </a:rPr>
                            <m:t>𝑖</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1</m:t>
                          </m:r>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𝑖</m:t>
                              </m:r>
                            </m:sub>
                          </m:sSub>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dommage dû à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r>
                      <a:rPr lang="en-CA" sz="1600" i="1">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cycle de contraintes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m:t>
                        </m:r>
                        <m:r>
                          <a:rPr lang="en-CA" sz="1600" i="1">
                            <a:solidFill>
                              <a:schemeClr val="tx1"/>
                            </a:solidFill>
                            <a:latin typeface="Cambria Math" panose="02040503050406030204" pitchFamily="18" charset="0"/>
                            <a:ea typeface="Cambria Math" panose="02040503050406030204" pitchFamily="18" charset="0"/>
                          </a:rPr>
                          <m:t>𝜎</m:t>
                        </m:r>
                      </m:e>
                      <m:sub>
                        <m:r>
                          <a:rPr lang="en-CA" sz="1600" i="1">
                            <a:solidFill>
                              <a:schemeClr val="tx1"/>
                            </a:solidFill>
                            <a:latin typeface="Cambria Math" panose="02040503050406030204" pitchFamily="18" charset="0"/>
                            <a:ea typeface="Cambria Math" panose="02040503050406030204" pitchFamily="18" charset="0"/>
                          </a:rPr>
                          <m:t>𝑖</m:t>
                        </m:r>
                      </m:sub>
                    </m:sSub>
                  </m:oMath>
                </a14:m>
                <a:endParaRPr lang="fr-FR" sz="16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r>
                        <a:rPr lang="en-CA" sz="1600" i="1">
                          <a:solidFill>
                            <a:schemeClr val="tx1"/>
                          </a:solidFill>
                          <a:latin typeface="Cambria Math" panose="02040503050406030204" pitchFamily="18" charset="0"/>
                          <a:ea typeface="Cambria Math" panose="02040503050406030204" pitchFamily="18" charset="0"/>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𝑑</m:t>
                          </m:r>
                        </m:e>
                        <m:sub>
                          <m:r>
                            <a:rPr lang="en-CA" sz="1600" i="1">
                              <a:solidFill>
                                <a:schemeClr val="tx1"/>
                              </a:solidFill>
                              <a:latin typeface="Cambria Math" panose="02040503050406030204" pitchFamily="18" charset="0"/>
                              <a:ea typeface="Cambria Math" panose="02040503050406030204" pitchFamily="18" charset="0"/>
                            </a:rPr>
                            <m:t>𝑖</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𝑖</m:t>
                              </m:r>
                            </m:sub>
                          </m:sSub>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dommage total</a:t>
                </a:r>
              </a:p>
              <a:p>
                <a:pPr marL="627063" lvl="2" indent="-271463" eaLnBrk="1" hangingPunct="1">
                  <a:buFont typeface="Calibri" panose="020F0502020204030204" pitchFamily="34" charset="0"/>
                  <a:buChar char="−"/>
                  <a:defRPr/>
                </a:pPr>
                <a:endParaRPr lang="en-CA" sz="1600" dirty="0">
                  <a:solidFill>
                    <a:schemeClr val="tx1"/>
                  </a:solidFill>
                  <a:latin typeface="Univers Condensed"/>
                  <a:ea typeface="Cambria Math" panose="02040503050406030204" pitchFamily="18" charset="0"/>
                </a:endParaRPr>
              </a:p>
              <a:p>
                <a:pPr marL="127000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𝐷</m:t>
                          </m:r>
                        </m:e>
                        <m:sub>
                          <m:r>
                            <a:rPr lang="en-CA" sz="1600" i="1">
                              <a:solidFill>
                                <a:schemeClr val="tx1"/>
                              </a:solidFill>
                              <a:latin typeface="Cambria Math" panose="02040503050406030204" pitchFamily="18" charset="0"/>
                              <a:ea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en-CA" sz="1600" i="1">
                              <a:solidFill>
                                <a:schemeClr val="tx1"/>
                              </a:solidFill>
                              <a:latin typeface="Cambria Math" panose="02040503050406030204" pitchFamily="18" charset="0"/>
                              <a:ea typeface="Cambria Math" panose="02040503050406030204" pitchFamily="18" charset="0"/>
                            </a:rPr>
                            <m:t>𝑖</m:t>
                          </m:r>
                          <m:r>
                            <a:rPr lang="en-CA" sz="1600" i="1">
                              <a:solidFill>
                                <a:schemeClr val="tx1"/>
                              </a:solidFill>
                              <a:latin typeface="Cambria Math" panose="02040503050406030204" pitchFamily="18" charset="0"/>
                              <a:ea typeface="Cambria Math" panose="02040503050406030204" pitchFamily="18" charset="0"/>
                            </a:rPr>
                            <m:t>=1</m:t>
                          </m:r>
                        </m:sub>
                        <m:sup>
                          <m:r>
                            <a:rPr lang="en-CA" sz="1600" i="1">
                              <a:solidFill>
                                <a:schemeClr val="tx1"/>
                              </a:solidFill>
                              <a:latin typeface="Cambria Math" panose="02040503050406030204" pitchFamily="18" charset="0"/>
                              <a:ea typeface="Cambria Math" panose="02040503050406030204" pitchFamily="18" charset="0"/>
                            </a:rPr>
                            <m:t>𝑘</m:t>
                          </m:r>
                        </m:sup>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𝑖</m:t>
                                      </m:r>
                                    </m:sub>
                                  </m:sSub>
                                </m:den>
                              </m:f>
                            </m:e>
                          </m:d>
                        </m:e>
                      </m:nary>
                    </m:oMath>
                  </m:oMathPara>
                </a14:m>
                <a:endParaRPr lang="fr-FR" sz="1600" dirty="0">
                  <a:solidFill>
                    <a:schemeClr val="tx1"/>
                  </a:solidFill>
                  <a:latin typeface="Univers Condensed"/>
                  <a:ea typeface="Cambria Math" panose="02040503050406030204" pitchFamily="18" charset="0"/>
                </a:endParaRP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règle de Miner</a:t>
                </a: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27000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𝐷</m:t>
                          </m:r>
                        </m:e>
                        <m:sub>
                          <m:r>
                            <a:rPr lang="en-CA" sz="1600" i="1">
                              <a:solidFill>
                                <a:schemeClr val="tx1"/>
                              </a:solidFill>
                              <a:latin typeface="Cambria Math" panose="02040503050406030204" pitchFamily="18" charset="0"/>
                              <a:ea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en-CA" sz="1600" i="1">
                              <a:solidFill>
                                <a:schemeClr val="tx1"/>
                              </a:solidFill>
                              <a:latin typeface="Cambria Math" panose="02040503050406030204" pitchFamily="18" charset="0"/>
                              <a:ea typeface="Cambria Math" panose="02040503050406030204" pitchFamily="18" charset="0"/>
                            </a:rPr>
                            <m:t>𝑖</m:t>
                          </m:r>
                          <m:r>
                            <a:rPr lang="en-CA" sz="1600" i="1">
                              <a:solidFill>
                                <a:schemeClr val="tx1"/>
                              </a:solidFill>
                              <a:latin typeface="Cambria Math" panose="02040503050406030204" pitchFamily="18" charset="0"/>
                              <a:ea typeface="Cambria Math" panose="02040503050406030204" pitchFamily="18" charset="0"/>
                            </a:rPr>
                            <m:t>=1</m:t>
                          </m:r>
                        </m:sub>
                        <m:sup>
                          <m:r>
                            <a:rPr lang="en-CA" sz="1600" i="1">
                              <a:solidFill>
                                <a:schemeClr val="tx1"/>
                              </a:solidFill>
                              <a:latin typeface="Cambria Math" panose="02040503050406030204" pitchFamily="18" charset="0"/>
                              <a:ea typeface="Cambria Math" panose="02040503050406030204" pitchFamily="18" charset="0"/>
                            </a:rPr>
                            <m:t>𝑘</m:t>
                          </m:r>
                        </m:sup>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𝑖</m:t>
                                      </m:r>
                                    </m:sub>
                                  </m:sSub>
                                </m:den>
                              </m:f>
                            </m:e>
                          </m:d>
                          <m:r>
                            <a:rPr lang="en-CA" sz="1600" i="1">
                              <a:solidFill>
                                <a:schemeClr val="tx1"/>
                              </a:solidFill>
                              <a:latin typeface="Cambria Math" panose="02040503050406030204" pitchFamily="18" charset="0"/>
                              <a:ea typeface="Cambria Math"/>
                            </a:rPr>
                            <m:t>≤1,0</m:t>
                          </m:r>
                        </m:e>
                      </m:nary>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584864"/>
                <a:ext cx="9821450" cy="6169907"/>
              </a:xfrm>
              <a:prstGeom prst="rect">
                <a:avLst/>
              </a:prstGeom>
              <a:blipFill>
                <a:blip r:embed="rId3"/>
                <a:stretch>
                  <a:fillRect l="-248" t="-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5393" y="3212645"/>
            <a:ext cx="454084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6291839" y="5808868"/>
            <a:ext cx="2907951" cy="307777"/>
          </a:xfrm>
          <a:prstGeom prst="rect">
            <a:avLst/>
          </a:prstGeom>
        </p:spPr>
        <p:txBody>
          <a:bodyPr wrap="square">
            <a:spAutoFit/>
          </a:bodyPr>
          <a:lstStyle/>
          <a:p>
            <a:r>
              <a:rPr lang="fr-CA" sz="1400" dirty="0">
                <a:latin typeface="Univers Condensed"/>
              </a:rPr>
              <a:t>Types de sollicitations de fatigue</a:t>
            </a:r>
          </a:p>
        </p:txBody>
      </p:sp>
      <p:sp>
        <p:nvSpPr>
          <p:cNvPr id="9" name="Rectangle 8">
            <a:extLst>
              <a:ext uri="{FF2B5EF4-FFF2-40B4-BE49-F238E27FC236}">
                <a16:creationId xmlns:a16="http://schemas.microsoft.com/office/drawing/2014/main" id="{3A116D61-E36F-5C4A-A363-8F09137162AD}"/>
              </a:ext>
            </a:extLst>
          </p:cNvPr>
          <p:cNvSpPr/>
          <p:nvPr/>
        </p:nvSpPr>
        <p:spPr>
          <a:xfrm>
            <a:off x="6370077"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8911116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sp>
        <p:nvSpPr>
          <p:cNvPr id="9" name="Rectangle 1027"/>
          <p:cNvSpPr txBox="1">
            <a:spLocks noChangeArrowheads="1"/>
          </p:cNvSpPr>
          <p:nvPr/>
        </p:nvSpPr>
        <p:spPr bwMode="auto">
          <a:xfrm>
            <a:off x="838199" y="772759"/>
            <a:ext cx="9821449" cy="2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Cumul des dommages</a:t>
            </a:r>
          </a:p>
          <a:p>
            <a:pPr marL="177800" lvl="1" indent="-177800" eaLnBrk="1" hangingPunct="1">
              <a:buFont typeface="Arial" panose="020B0604020202020204" pitchFamily="34" charset="0"/>
              <a:buChar char="•"/>
              <a:defRPr/>
            </a:pPr>
            <a:endParaRPr lang="en-CA" sz="1600" dirty="0">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b="1" dirty="0">
                <a:latin typeface="Univers Condensed"/>
                <a:ea typeface="Cambria Math" panose="02040503050406030204" pitchFamily="18" charset="0"/>
              </a:rPr>
              <a:t>sans considération de la limite de fatigue</a:t>
            </a:r>
          </a:p>
          <a:p>
            <a:pPr marL="627063" lvl="2" indent="-271463"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avec considération de la limite de fatigue</a:t>
            </a:r>
          </a:p>
          <a:p>
            <a:pPr marL="627063" lvl="2" indent="-271463"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avec la mécanique de la rupture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768" y="3271804"/>
            <a:ext cx="5668309" cy="267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3442805" y="5833129"/>
                <a:ext cx="4612234" cy="523220"/>
              </a:xfrm>
              <a:prstGeom prst="rect">
                <a:avLst/>
              </a:prstGeom>
            </p:spPr>
            <p:txBody>
              <a:bodyPr wrap="square">
                <a:spAutoFit/>
              </a:bodyPr>
              <a:lstStyle/>
              <a:p>
                <a:r>
                  <a:rPr lang="fr-FR" sz="1400" dirty="0">
                    <a:solidFill>
                      <a:schemeClr val="tx1"/>
                    </a:solidFill>
                    <a:latin typeface="Univers Condensed"/>
                  </a:rPr>
                  <a:t>Histogramme des différences de contraintes et courbe </a:t>
                </a:r>
                <a14:m>
                  <m:oMath xmlns:m="http://schemas.openxmlformats.org/officeDocument/2006/math">
                    <m:r>
                      <m:rPr>
                        <m:sty m:val="p"/>
                      </m:rPr>
                      <a:rPr lang="fr-FR" sz="1400" dirty="0">
                        <a:solidFill>
                          <a:schemeClr val="tx1"/>
                        </a:solidFill>
                        <a:latin typeface="Cambria Math" panose="02040503050406030204" pitchFamily="18" charset="0"/>
                      </a:rPr>
                      <m:t>S</m:t>
                    </m:r>
                  </m:oMath>
                </a14:m>
                <a:r>
                  <a:rPr lang="fr-FR" sz="1400" dirty="0">
                    <a:solidFill>
                      <a:schemeClr val="tx1"/>
                    </a:solidFill>
                    <a:latin typeface="Univers Condensed"/>
                  </a:rPr>
                  <a:t>-</a:t>
                </a:r>
                <a14:m>
                  <m:oMath xmlns:m="http://schemas.openxmlformats.org/officeDocument/2006/math">
                    <m:r>
                      <m:rPr>
                        <m:sty m:val="p"/>
                      </m:rPr>
                      <a:rPr lang="fr-FR" sz="1400" dirty="0">
                        <a:solidFill>
                          <a:schemeClr val="tx1"/>
                        </a:solidFill>
                        <a:latin typeface="Cambria Math" panose="02040503050406030204" pitchFamily="18" charset="0"/>
                      </a:rPr>
                      <m:t>N</m:t>
                    </m:r>
                  </m:oMath>
                </a14:m>
                <a:r>
                  <a:rPr lang="fr-FR" sz="1400" dirty="0">
                    <a:solidFill>
                      <a:schemeClr val="tx1"/>
                    </a:solidFill>
                    <a:latin typeface="Univers Condensed"/>
                  </a:rPr>
                  <a:t> pour le calcul des dommages [tiré de 9.5]</a:t>
                </a:r>
                <a:endParaRPr lang="fr-CA"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3442805" y="5833129"/>
                <a:ext cx="4612234" cy="523220"/>
              </a:xfrm>
              <a:prstGeom prst="rect">
                <a:avLst/>
              </a:prstGeom>
              <a:blipFill>
                <a:blip r:embed="rId4"/>
                <a:stretch>
                  <a:fillRect l="-397" t="-2326" b="-10465"/>
                </a:stretch>
              </a:blipFill>
            </p:spPr>
            <p:txBody>
              <a:bodyPr/>
              <a:lstStyle/>
              <a:p>
                <a:r>
                  <a:rPr lang="fr-CA">
                    <a:noFill/>
                  </a:rPr>
                  <a:t> </a:t>
                </a:r>
              </a:p>
            </p:txBody>
          </p:sp>
        </mc:Fallback>
      </mc:AlternateContent>
      <p:sp>
        <p:nvSpPr>
          <p:cNvPr id="12" name="Rectangle 11">
            <a:extLst>
              <a:ext uri="{FF2B5EF4-FFF2-40B4-BE49-F238E27FC236}">
                <a16:creationId xmlns:a16="http://schemas.microsoft.com/office/drawing/2014/main" id="{FC51495A-7B46-1043-A56A-67E88D0DF06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830662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772146"/>
                <a:ext cx="9821449" cy="55503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FR" sz="1600" dirty="0">
                    <a:solidFill>
                      <a:schemeClr val="accent1"/>
                    </a:solidFill>
                    <a:latin typeface="Univers Condensed"/>
                    <a:ea typeface="Cambria Math" panose="02040503050406030204" pitchFamily="18" charset="0"/>
                  </a:rPr>
                  <a:t>Cumul des dommages </a:t>
                </a:r>
                <a:r>
                  <a:rPr lang="fr-FR" sz="1600" b="1" dirty="0">
                    <a:solidFill>
                      <a:schemeClr val="accent1"/>
                    </a:solidFill>
                    <a:latin typeface="Univers Condensed"/>
                    <a:ea typeface="Cambria Math" panose="02040503050406030204" pitchFamily="18" charset="0"/>
                  </a:rPr>
                  <a:t>sans considération de la limite de fatigue</a:t>
                </a:r>
                <a:r>
                  <a:rPr lang="fr-FR" sz="1600" dirty="0">
                    <a:solidFill>
                      <a:schemeClr val="accent1"/>
                    </a:solidFill>
                    <a:latin typeface="Univers Condensed"/>
                    <a:ea typeface="Cambria Math" panose="02040503050406030204" pitchFamily="18" charset="0"/>
                  </a:rPr>
                  <a:t> (approche conservatrice qui sous-estime la durée de vie)</a:t>
                </a:r>
              </a:p>
              <a:p>
                <a:pPr marL="177800" lvl="1" indent="-177800" eaLnBrk="1" hangingPunct="1">
                  <a:buFont typeface="Arial" panose="020B0604020202020204" pitchFamily="34" charset="0"/>
                  <a:buChar char="•"/>
                  <a:defRPr/>
                </a:pPr>
                <a:endParaRPr lang="en-CA" sz="1600" dirty="0">
                  <a:latin typeface="Univers Condensed"/>
                  <a:ea typeface="Cambria Math" panose="02040503050406030204" pitchFamily="18" charset="0"/>
                </a:endParaRPr>
              </a:p>
              <a:p>
                <a:pPr marL="641350" lvl="2"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courbes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𝑆</m:t>
                    </m:r>
                  </m:oMath>
                </a14:m>
                <a:r>
                  <a:rPr lang="fr-FR" sz="1600" dirty="0">
                    <a:solidFill>
                      <a:schemeClr val="tx1"/>
                    </a:solidFill>
                    <a:latin typeface="Univers Condensed"/>
                    <a:ea typeface="Cambria Math" panose="02040503050406030204" pitchFamily="18" charset="0"/>
                  </a:rPr>
                  <a:t>-</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𝑁</m:t>
                    </m:r>
                  </m:oMath>
                </a14:m>
                <a:r>
                  <a:rPr lang="fr-FR" sz="1600" dirty="0">
                    <a:solidFill>
                      <a:schemeClr val="tx1"/>
                    </a:solidFill>
                    <a:latin typeface="Univers Condensed"/>
                    <a:ea typeface="Cambria Math" panose="02040503050406030204" pitchFamily="18" charset="0"/>
                  </a:rPr>
                  <a:t> de pente constante pour toutes les valeurs de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𝑁</m:t>
                        </m:r>
                      </m:e>
                      <m:sub>
                        <m:r>
                          <a:rPr lang="en-CA" sz="1600" i="1" dirty="0">
                            <a:solidFill>
                              <a:schemeClr val="tx1"/>
                            </a:solidFill>
                            <a:latin typeface="Cambria Math" panose="02040503050406030204" pitchFamily="18" charset="0"/>
                            <a:ea typeface="Cambria Math" panose="02040503050406030204" pitchFamily="18" charset="0"/>
                          </a:rPr>
                          <m:t>𝑖</m:t>
                        </m:r>
                      </m:sub>
                    </m:sSub>
                  </m:oMath>
                </a14:m>
                <a:endParaRPr lang="fr-FR" sz="1600" dirty="0">
                  <a:solidFill>
                    <a:schemeClr val="tx1"/>
                  </a:solidFill>
                  <a:latin typeface="Univers Condensed"/>
                  <a:ea typeface="Cambria Math" panose="02040503050406030204" pitchFamily="18" charset="0"/>
                </a:endParaRP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𝐷</m:t>
                          </m:r>
                        </m:e>
                        <m:sub>
                          <m:r>
                            <a:rPr lang="en-CA" sz="1600" i="1">
                              <a:solidFill>
                                <a:schemeClr val="tx1"/>
                              </a:solidFill>
                              <a:latin typeface="Cambria Math" panose="02040503050406030204" pitchFamily="18" charset="0"/>
                              <a:ea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en-CA" sz="1600" i="1">
                              <a:solidFill>
                                <a:schemeClr val="tx1"/>
                              </a:solidFill>
                              <a:latin typeface="Cambria Math" panose="02040503050406030204" pitchFamily="18" charset="0"/>
                              <a:ea typeface="Cambria Math" panose="02040503050406030204" pitchFamily="18" charset="0"/>
                            </a:rPr>
                            <m:t>𝑖</m:t>
                          </m:r>
                          <m:r>
                            <a:rPr lang="en-CA" sz="1600" i="1">
                              <a:solidFill>
                                <a:schemeClr val="tx1"/>
                              </a:solidFill>
                              <a:latin typeface="Cambria Math" panose="02040503050406030204" pitchFamily="18" charset="0"/>
                              <a:ea typeface="Cambria Math" panose="02040503050406030204" pitchFamily="18" charset="0"/>
                            </a:rPr>
                            <m:t>=1</m:t>
                          </m:r>
                        </m:sub>
                        <m:sup>
                          <m:r>
                            <a:rPr lang="en-CA" sz="1600" i="1">
                              <a:solidFill>
                                <a:schemeClr val="tx1"/>
                              </a:solidFill>
                              <a:latin typeface="Cambria Math" panose="02040503050406030204" pitchFamily="18" charset="0"/>
                              <a:ea typeface="Cambria Math" panose="02040503050406030204" pitchFamily="18" charset="0"/>
                            </a:rPr>
                            <m:t>𝑘</m:t>
                          </m:r>
                        </m:sup>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num>
                                <m:den>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𝑖</m:t>
                                      </m:r>
                                    </m:sub>
                                  </m:sSub>
                                </m:den>
                              </m:f>
                            </m:e>
                          </m:d>
                        </m:e>
                      </m:nary>
                      <m:r>
                        <a:rPr lang="en-CA" sz="1600" i="1">
                          <a:solidFill>
                            <a:schemeClr val="tx1"/>
                          </a:solidFill>
                          <a:latin typeface="Cambria Math" panose="02040503050406030204" pitchFamily="18" charset="0"/>
                          <a:ea typeface="Cambria Math" panose="02040503050406030204" pitchFamily="18" charset="0"/>
                        </a:rPr>
                        <m:t>=</m:t>
                      </m:r>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en-CA" sz="1600" i="1">
                              <a:solidFill>
                                <a:schemeClr val="tx1"/>
                              </a:solidFill>
                              <a:latin typeface="Cambria Math" panose="02040503050406030204" pitchFamily="18" charset="0"/>
                              <a:ea typeface="Cambria Math" panose="02040503050406030204" pitchFamily="18" charset="0"/>
                            </a:rPr>
                            <m:t>𝑖</m:t>
                          </m:r>
                          <m:r>
                            <a:rPr lang="en-CA" sz="1600" i="1">
                              <a:solidFill>
                                <a:schemeClr val="tx1"/>
                              </a:solidFill>
                              <a:latin typeface="Cambria Math" panose="02040503050406030204" pitchFamily="18" charset="0"/>
                              <a:ea typeface="Cambria Math" panose="02040503050406030204" pitchFamily="18" charset="0"/>
                            </a:rPr>
                            <m:t>=1</m:t>
                          </m:r>
                        </m:sub>
                        <m:sup>
                          <m:r>
                            <a:rPr lang="en-CA" sz="1600" i="1">
                              <a:solidFill>
                                <a:schemeClr val="tx1"/>
                              </a:solidFill>
                              <a:latin typeface="Cambria Math" panose="02040503050406030204" pitchFamily="18" charset="0"/>
                              <a:ea typeface="Cambria Math" panose="02040503050406030204" pitchFamily="18" charset="0"/>
                            </a:rPr>
                            <m:t>𝑘</m:t>
                          </m:r>
                        </m:sup>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num>
                                <m:den>
                                  <m:r>
                                    <a:rPr lang="en-CA" sz="1600" i="1">
                                      <a:solidFill>
                                        <a:schemeClr val="tx1"/>
                                      </a:solidFill>
                                      <a:latin typeface="Cambria Math" panose="02040503050406030204" pitchFamily="18" charset="0"/>
                                      <a:ea typeface="Cambria Math" panose="02040503050406030204" pitchFamily="18" charset="0"/>
                                    </a:rPr>
                                    <m:t>𝐶</m:t>
                                  </m:r>
                                  <m:r>
                                    <a:rPr lang="en-CA" sz="1600" i="1">
                                      <a:solidFill>
                                        <a:schemeClr val="tx1"/>
                                      </a:solidFill>
                                      <a:latin typeface="Cambria Math" panose="02040503050406030204" pitchFamily="18" charset="0"/>
                                      <a:ea typeface="Cambria Math" panose="02040503050406030204" pitchFamily="18" charset="0"/>
                                    </a:rPr>
                                    <m:t> </m:t>
                                  </m:r>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𝜎</m:t>
                                      </m:r>
                                    </m:e>
                                    <m:sub>
                                      <m:r>
                                        <a:rPr lang="fr-FR" sz="1600" i="1">
                                          <a:solidFill>
                                            <a:schemeClr val="tx1"/>
                                          </a:solidFill>
                                          <a:latin typeface="Cambria Math" panose="02040503050406030204" pitchFamily="18" charset="0"/>
                                        </a:rPr>
                                        <m:t>𝑖</m:t>
                                      </m:r>
                                    </m:sub>
                                    <m:sup>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𝑚</m:t>
                                      </m:r>
                                    </m:sup>
                                  </m:sSubSup>
                                  <m:r>
                                    <m:rPr>
                                      <m:nor/>
                                    </m:rPr>
                                    <a:rPr lang="fr-FR" sz="1600">
                                      <a:solidFill>
                                        <a:schemeClr val="tx1"/>
                                      </a:solidFill>
                                      <a:latin typeface="Univers Condensed"/>
                                    </a:rPr>
                                    <m:t> </m:t>
                                  </m:r>
                                </m:den>
                              </m:f>
                            </m:e>
                          </m:d>
                        </m:e>
                      </m:nary>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641350" lvl="2" indent="-285750" eaLnBrk="1" hangingPunct="1">
                  <a:buFont typeface="Wingdings" panose="05000000000000000000" pitchFamily="2" charset="2"/>
                  <a:buChar char="Ø"/>
                  <a:defRPr/>
                </a:pPr>
                <a:r>
                  <a:rPr lang="fr-FR" sz="1600" b="1" dirty="0">
                    <a:solidFill>
                      <a:schemeClr val="tx1"/>
                    </a:solidFill>
                    <a:latin typeface="Univers Condensed"/>
                    <a:ea typeface="Cambria Math" panose="02040503050406030204" pitchFamily="18" charset="0"/>
                  </a:rPr>
                  <a:t>différence de contraintes équivalente</a:t>
                </a: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𝐷</m:t>
                          </m:r>
                        </m:e>
                        <m:sub>
                          <m:r>
                            <a:rPr lang="en-CA" sz="1600" i="1">
                              <a:solidFill>
                                <a:schemeClr val="tx1"/>
                              </a:solidFill>
                              <a:latin typeface="Cambria Math" panose="02040503050406030204" pitchFamily="18" charset="0"/>
                              <a:ea typeface="Cambria Math" panose="02040503050406030204" pitchFamily="18" charset="0"/>
                            </a:rPr>
                            <m:t>𝑡</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𝑡</m:t>
                              </m:r>
                            </m:sub>
                          </m:sSub>
                        </m:num>
                        <m:den>
                          <m:r>
                            <a:rPr lang="en-CA" sz="1600" i="1">
                              <a:solidFill>
                                <a:schemeClr val="tx1"/>
                              </a:solidFill>
                              <a:latin typeface="Cambria Math" panose="02040503050406030204" pitchFamily="18" charset="0"/>
                              <a:ea typeface="Cambria Math" panose="02040503050406030204" pitchFamily="18" charset="0"/>
                            </a:rPr>
                            <m:t>𝐶</m:t>
                          </m:r>
                          <m:r>
                            <a:rPr lang="en-CA" sz="1600" i="1">
                              <a:solidFill>
                                <a:schemeClr val="tx1"/>
                              </a:solidFill>
                              <a:latin typeface="Cambria Math" panose="02040503050406030204" pitchFamily="18" charset="0"/>
                              <a:ea typeface="Cambria Math" panose="02040503050406030204" pitchFamily="18" charset="0"/>
                            </a:rPr>
                            <m:t> </m:t>
                          </m:r>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𝜎</m:t>
                              </m:r>
                            </m:e>
                            <m:sub>
                              <m:r>
                                <a:rPr lang="en-CA" sz="1600" i="1">
                                  <a:solidFill>
                                    <a:schemeClr val="tx1"/>
                                  </a:solidFill>
                                  <a:latin typeface="Cambria Math" panose="02040503050406030204" pitchFamily="18" charset="0"/>
                                </a:rPr>
                                <m:t>𝑒</m:t>
                              </m:r>
                            </m:sub>
                            <m:sup>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𝑚</m:t>
                              </m:r>
                            </m:sup>
                          </m:sSubSup>
                        </m:den>
                      </m:f>
                    </m:oMath>
                  </m:oMathPara>
                </a14:m>
                <a:endParaRPr lang="fr-FR" sz="1600" dirty="0">
                  <a:solidFill>
                    <a:schemeClr val="tx1"/>
                  </a:solidFill>
                  <a:latin typeface="Univers Condensed"/>
                  <a:ea typeface="Cambria Math" panose="02040503050406030204" pitchFamily="18" charset="0"/>
                </a:endParaRPr>
              </a:p>
              <a:p>
                <a:pPr marL="1314450" lvl="4" indent="0" eaLnBrk="1" hangingPunct="1">
                  <a:buNone/>
                  <a:defRPr/>
                </a:pPr>
                <a:endParaRPr lang="fr-FR" sz="1600" dirty="0">
                  <a:solidFill>
                    <a:schemeClr val="tx1"/>
                  </a:solidFill>
                  <a:latin typeface="Univers Condensed"/>
                  <a:ea typeface="Cambria Math" panose="02040503050406030204" pitchFamily="18" charset="0"/>
                </a:endParaRPr>
              </a:p>
              <a:p>
                <a:pPr marL="127000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m:t>
                          </m:r>
                          <m:r>
                            <a:rPr lang="fr-FR" sz="1600" i="1">
                              <a:solidFill>
                                <a:schemeClr val="tx1"/>
                              </a:solidFill>
                              <a:latin typeface="Cambria Math" panose="02040503050406030204" pitchFamily="18" charset="0"/>
                              <a:ea typeface="Cambria Math"/>
                            </a:rPr>
                            <m:t>𝜎</m:t>
                          </m:r>
                        </m:e>
                        <m:sub>
                          <m:r>
                            <a:rPr lang="en-CA" sz="1600" i="1">
                              <a:solidFill>
                                <a:schemeClr val="tx1"/>
                              </a:solidFill>
                              <a:latin typeface="Cambria Math" panose="02040503050406030204" pitchFamily="18" charset="0"/>
                              <a:ea typeface="Cambria Math" panose="02040503050406030204" pitchFamily="18" charset="0"/>
                            </a:rPr>
                            <m:t>𝑒</m:t>
                          </m:r>
                        </m:sub>
                      </m:sSub>
                      <m:r>
                        <a:rPr lang="en-CA" sz="1600" i="1">
                          <a:solidFill>
                            <a:schemeClr val="tx1"/>
                          </a:solidFill>
                          <a:latin typeface="Cambria Math" panose="02040503050406030204" pitchFamily="18" charset="0"/>
                          <a:ea typeface="Cambria Math" panose="02040503050406030204" pitchFamily="18" charset="0"/>
                        </a:rPr>
                        <m:t>=</m:t>
                      </m:r>
                      <m:sSup>
                        <m:sSupPr>
                          <m:ctrlPr>
                            <a:rPr lang="en-CA" sz="1600" i="1">
                              <a:solidFill>
                                <a:schemeClr val="tx1"/>
                              </a:solidFill>
                              <a:latin typeface="Cambria Math" panose="02040503050406030204" pitchFamily="18" charset="0"/>
                              <a:ea typeface="Cambria Math" panose="02040503050406030204" pitchFamily="18" charset="0"/>
                            </a:rPr>
                          </m:ctrlPr>
                        </m:sSupPr>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1</m:t>
                                  </m:r>
                                </m:num>
                                <m:den>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𝑁</m:t>
                                      </m:r>
                                    </m:e>
                                    <m:sub>
                                      <m:r>
                                        <a:rPr lang="en-CA" sz="1600" i="1">
                                          <a:solidFill>
                                            <a:schemeClr val="tx1"/>
                                          </a:solidFill>
                                          <a:latin typeface="Cambria Math" panose="02040503050406030204" pitchFamily="18" charset="0"/>
                                          <a:ea typeface="Cambria Math" panose="02040503050406030204" pitchFamily="18" charset="0"/>
                                        </a:rPr>
                                        <m:t>𝑡</m:t>
                                      </m:r>
                                    </m:sub>
                                  </m:sSub>
                                </m:den>
                              </m:f>
                              <m:nary>
                                <m:naryPr>
                                  <m:chr m:val="∑"/>
                                  <m:ctrlPr>
                                    <a:rPr lang="en-CA" sz="1600" i="1">
                                      <a:solidFill>
                                        <a:schemeClr val="tx1"/>
                                      </a:solidFill>
                                      <a:latin typeface="Cambria Math" panose="02040503050406030204" pitchFamily="18" charset="0"/>
                                      <a:ea typeface="Cambria Math" panose="02040503050406030204" pitchFamily="18" charset="0"/>
                                    </a:rPr>
                                  </m:ctrlPr>
                                </m:naryPr>
                                <m:sub>
                                  <m:r>
                                    <m:rPr>
                                      <m:brk m:alnAt="23"/>
                                    </m:rPr>
                                    <a:rPr lang="en-CA" sz="1600" i="1">
                                      <a:solidFill>
                                        <a:schemeClr val="tx1"/>
                                      </a:solidFill>
                                      <a:latin typeface="Cambria Math" panose="02040503050406030204" pitchFamily="18" charset="0"/>
                                      <a:ea typeface="Cambria Math" panose="02040503050406030204" pitchFamily="18" charset="0"/>
                                    </a:rPr>
                                    <m:t>𝑖</m:t>
                                  </m:r>
                                  <m:r>
                                    <a:rPr lang="en-CA" sz="1600" i="1">
                                      <a:solidFill>
                                        <a:schemeClr val="tx1"/>
                                      </a:solidFill>
                                      <a:latin typeface="Cambria Math" panose="02040503050406030204" pitchFamily="18" charset="0"/>
                                      <a:ea typeface="Cambria Math" panose="02040503050406030204" pitchFamily="18" charset="0"/>
                                    </a:rPr>
                                    <m:t>=1</m:t>
                                  </m:r>
                                </m:sub>
                                <m:sup>
                                  <m:r>
                                    <a:rPr lang="en-CA" sz="1600" i="1">
                                      <a:solidFill>
                                        <a:schemeClr val="tx1"/>
                                      </a:solidFill>
                                      <a:latin typeface="Cambria Math" panose="02040503050406030204" pitchFamily="18" charset="0"/>
                                      <a:ea typeface="Cambria Math" panose="02040503050406030204" pitchFamily="18" charset="0"/>
                                    </a:rPr>
                                    <m:t>𝑘</m:t>
                                  </m:r>
                                </m:sup>
                                <m:e>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m:t>
                                      </m:r>
                                      <m:r>
                                        <a:rPr lang="fr-FR" sz="1600" i="1">
                                          <a:solidFill>
                                            <a:schemeClr val="tx1"/>
                                          </a:solidFill>
                                          <a:latin typeface="Cambria Math" panose="02040503050406030204" pitchFamily="18" charset="0"/>
                                        </a:rPr>
                                        <m:t>𝜎</m:t>
                                      </m:r>
                                    </m:e>
                                    <m:sub>
                                      <m:r>
                                        <a:rPr lang="fr-FR" sz="1600" i="1">
                                          <a:solidFill>
                                            <a:schemeClr val="tx1"/>
                                          </a:solidFill>
                                          <a:latin typeface="Cambria Math" panose="02040503050406030204" pitchFamily="18" charset="0"/>
                                        </a:rPr>
                                        <m:t>𝑖</m:t>
                                      </m:r>
                                    </m:sub>
                                    <m:sup>
                                      <m:r>
                                        <a:rPr lang="fr-FR" sz="1600" i="1">
                                          <a:solidFill>
                                            <a:schemeClr val="tx1"/>
                                          </a:solidFill>
                                          <a:latin typeface="Cambria Math" panose="02040503050406030204" pitchFamily="18" charset="0"/>
                                        </a:rPr>
                                        <m:t>𝑚</m:t>
                                      </m:r>
                                    </m:sup>
                                  </m:sSubSup>
                                </m:e>
                              </m:nary>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𝑛</m:t>
                                  </m:r>
                                </m:e>
                                <m:sub>
                                  <m:r>
                                    <a:rPr lang="en-CA" sz="1600" i="1">
                                      <a:solidFill>
                                        <a:schemeClr val="tx1"/>
                                      </a:solidFill>
                                      <a:latin typeface="Cambria Math" panose="02040503050406030204" pitchFamily="18" charset="0"/>
                                      <a:ea typeface="Cambria Math" panose="02040503050406030204" pitchFamily="18" charset="0"/>
                                    </a:rPr>
                                    <m:t>𝑖</m:t>
                                  </m:r>
                                </m:sub>
                              </m:sSub>
                            </m:e>
                          </m:d>
                        </m:e>
                        <m:sup>
                          <m:f>
                            <m:fPr>
                              <m:type m:val="lin"/>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panose="02040503050406030204" pitchFamily="18" charset="0"/>
                                  <a:ea typeface="Cambria Math" panose="02040503050406030204" pitchFamily="18" charset="0"/>
                                </a:rPr>
                                <m:t>1</m:t>
                              </m:r>
                            </m:num>
                            <m:den>
                              <m:r>
                                <a:rPr lang="en-CA" sz="1600" i="1">
                                  <a:solidFill>
                                    <a:schemeClr val="tx1"/>
                                  </a:solidFill>
                                  <a:latin typeface="Cambria Math" panose="02040503050406030204" pitchFamily="18" charset="0"/>
                                  <a:ea typeface="Cambria Math" panose="02040503050406030204" pitchFamily="18" charset="0"/>
                                </a:rPr>
                                <m:t>𝑚</m:t>
                              </m:r>
                            </m:den>
                          </m:f>
                        </m:sup>
                      </m:sSup>
                    </m:oMath>
                  </m:oMathPara>
                </a14:m>
                <a:endParaRPr lang="en-CA" sz="1600" dirty="0">
                  <a:solidFill>
                    <a:schemeClr val="tx1"/>
                  </a:solidFill>
                  <a:latin typeface="Univers Condensed"/>
                  <a:ea typeface="Cambria Math" panose="02040503050406030204" pitchFamily="18" charset="0"/>
                </a:endParaRPr>
              </a:p>
              <a:p>
                <a:pPr marL="1270000" lvl="4" indent="0" eaLnBrk="1" hangingPunct="1">
                  <a:buNone/>
                  <a:defRPr/>
                </a:pPr>
                <a:endParaRPr lang="en-CA" sz="1600" dirty="0">
                  <a:solidFill>
                    <a:schemeClr val="tx1"/>
                  </a:solidFill>
                  <a:latin typeface="Univers Condensed"/>
                  <a:ea typeface="Cambria Math" panose="02040503050406030204" pitchFamily="18" charset="0"/>
                </a:endParaRPr>
              </a:p>
              <a:p>
                <a:pPr marL="1270000" lvl="4" indent="0" eaLnBrk="1" hangingPunct="1">
                  <a:buNone/>
                  <a:defRPr/>
                </a:pP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m:t>
                        </m:r>
                        <m:r>
                          <a:rPr lang="fr-FR" sz="1600" i="1">
                            <a:solidFill>
                              <a:schemeClr val="tx1"/>
                            </a:solidFill>
                            <a:latin typeface="Cambria Math" panose="02040503050406030204" pitchFamily="18" charset="0"/>
                            <a:ea typeface="Cambria Math"/>
                          </a:rPr>
                          <m:t>𝜎</m:t>
                        </m:r>
                      </m:e>
                      <m:sub>
                        <m:r>
                          <a:rPr lang="en-CA" sz="1600" i="1">
                            <a:solidFill>
                              <a:schemeClr val="tx1"/>
                            </a:solidFill>
                            <a:latin typeface="Cambria Math" panose="02040503050406030204" pitchFamily="18" charset="0"/>
                            <a:ea typeface="Cambria Math" panose="02040503050406030204" pitchFamily="18" charset="0"/>
                          </a:rPr>
                          <m:t>𝑒</m:t>
                        </m:r>
                      </m:sub>
                    </m:sSub>
                  </m:oMath>
                </a14:m>
                <a:r>
                  <a:rPr lang="fr-FR" sz="1600" dirty="0">
                    <a:solidFill>
                      <a:schemeClr val="tx1"/>
                    </a:solidFill>
                    <a:latin typeface="Univers Condensed"/>
                    <a:ea typeface="Cambria Math" panose="02040503050406030204" pitchFamily="18" charset="0"/>
                  </a:rPr>
                  <a:t>:moyenne pondérée des différences de contraintes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m:t>
                        </m:r>
                        <m:r>
                          <a:rPr lang="fr-FR" sz="1600" i="1">
                            <a:solidFill>
                              <a:schemeClr val="tx1"/>
                            </a:solidFill>
                            <a:latin typeface="Cambria Math" panose="02040503050406030204" pitchFamily="18" charset="0"/>
                            <a:ea typeface="Cambria Math"/>
                          </a:rPr>
                          <m:t>𝜎</m:t>
                        </m:r>
                      </m:e>
                      <m:sub>
                        <m:r>
                          <a:rPr lang="en-CA" sz="1600" i="1">
                            <a:solidFill>
                              <a:schemeClr val="tx1"/>
                            </a:solidFill>
                            <a:latin typeface="Cambria Math" panose="02040503050406030204" pitchFamily="18" charset="0"/>
                            <a:ea typeface="Cambria Math"/>
                          </a:rPr>
                          <m:t>𝑖</m:t>
                        </m:r>
                      </m:sub>
                    </m:sSub>
                  </m:oMath>
                </a14:m>
                <a:r>
                  <a:rPr lang="fr-FR" sz="1600" dirty="0">
                    <a:solidFill>
                      <a:schemeClr val="tx1"/>
                    </a:solidFill>
                    <a:latin typeface="Univers Condensed"/>
                    <a:ea typeface="Cambria Math" panose="02040503050406030204" pitchFamily="18" charset="0"/>
                  </a:rPr>
                  <a:t> (similaire à l’équation de </a:t>
                </a:r>
                <a14:m>
                  <m:oMath xmlns:m="http://schemas.openxmlformats.org/officeDocument/2006/math">
                    <m:acc>
                      <m:accPr>
                        <m:chr m:val="̅"/>
                        <m:ctrlPr>
                          <a:rPr lang="fr-FR" sz="1600" i="1">
                            <a:solidFill>
                              <a:schemeClr val="tx1"/>
                            </a:solidFill>
                            <a:latin typeface="Cambria Math" panose="02040503050406030204" pitchFamily="18" charset="0"/>
                            <a:ea typeface="Cambria Math" panose="02040503050406030204" pitchFamily="18" charset="0"/>
                          </a:rPr>
                        </m:ctrlPr>
                      </m:accPr>
                      <m:e>
                        <m:r>
                          <a:rPr lang="fr-FR" sz="1600" i="1">
                            <a:solidFill>
                              <a:schemeClr val="tx1"/>
                            </a:solidFill>
                            <a:latin typeface="Cambria Math" panose="02040503050406030204" pitchFamily="18" charset="0"/>
                            <a:ea typeface="Cambria Math"/>
                          </a:rPr>
                          <m:t>∆</m:t>
                        </m:r>
                        <m:r>
                          <a:rPr lang="fr-FR" sz="1600" i="1">
                            <a:solidFill>
                              <a:schemeClr val="tx1"/>
                            </a:solidFill>
                            <a:latin typeface="Cambria Math" panose="02040503050406030204" pitchFamily="18" charset="0"/>
                            <a:ea typeface="Cambria Math" panose="02040503050406030204" pitchFamily="18" charset="0"/>
                          </a:rPr>
                          <m:t>𝜎</m:t>
                        </m:r>
                      </m:e>
                    </m:acc>
                  </m:oMath>
                </a14:m>
                <a:r>
                  <a:rPr lang="fr-FR" sz="1600" dirty="0">
                    <a:solidFill>
                      <a:schemeClr val="tx1"/>
                    </a:solidFill>
                    <a:latin typeface="Univers Condensed"/>
                    <a:ea typeface="Cambria Math" panose="02040503050406030204" pitchFamily="18" charset="0"/>
                  </a:rPr>
                  <a:t> , acétate 47) </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772146"/>
                <a:ext cx="9821449" cy="5550337"/>
              </a:xfrm>
              <a:prstGeom prst="rect">
                <a:avLst/>
              </a:prstGeom>
              <a:blipFill>
                <a:blip r:embed="rId3"/>
                <a:stretch>
                  <a:fillRect l="-186" t="-330" b="-5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468247721"/>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Résistance à la fatigue</a:t>
            </a:r>
          </a:p>
        </p:txBody>
      </p:sp>
      <p:sp>
        <p:nvSpPr>
          <p:cNvPr id="5" name="Rectangle 1027"/>
          <p:cNvSpPr txBox="1">
            <a:spLocks noChangeArrowheads="1"/>
          </p:cNvSpPr>
          <p:nvPr/>
        </p:nvSpPr>
        <p:spPr bwMode="auto">
          <a:xfrm>
            <a:off x="838199" y="731256"/>
            <a:ext cx="9821449" cy="504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Clr>
                <a:schemeClr val="accent1"/>
              </a:buClr>
              <a:buFont typeface="Arial" panose="020B0604020202020204" pitchFamily="34" charset="0"/>
              <a:buChar char="•"/>
              <a:defRPr/>
            </a:pPr>
            <a:r>
              <a:rPr lang="fr-CA" sz="2000" dirty="0">
                <a:solidFill>
                  <a:schemeClr val="accent1"/>
                </a:solidFill>
                <a:latin typeface="Univers Condensed"/>
                <a:ea typeface="Cambria Math" panose="02040503050406030204" pitchFamily="18" charset="0"/>
              </a:rPr>
              <a:t>Cumul des dommages avec considération de la limite de fatigue</a:t>
            </a:r>
          </a:p>
        </p:txBody>
      </p:sp>
      <p:pic>
        <p:nvPicPr>
          <p:cNvPr id="6" name="Image 5"/>
          <p:cNvPicPr>
            <a:picLocks noChangeAspect="1"/>
          </p:cNvPicPr>
          <p:nvPr/>
        </p:nvPicPr>
        <p:blipFill>
          <a:blip r:embed="rId3"/>
          <a:stretch>
            <a:fillRect/>
          </a:stretch>
        </p:blipFill>
        <p:spPr>
          <a:xfrm>
            <a:off x="2683589" y="1453009"/>
            <a:ext cx="6130667" cy="2720169"/>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458812" y="3911568"/>
                <a:ext cx="4580219" cy="523220"/>
              </a:xfrm>
              <a:prstGeom prst="rect">
                <a:avLst/>
              </a:prstGeom>
            </p:spPr>
            <p:txBody>
              <a:bodyPr wrap="square">
                <a:spAutoFit/>
              </a:bodyPr>
              <a:lstStyle/>
              <a:p>
                <a:r>
                  <a:rPr lang="fr-CA" sz="1400" dirty="0">
                    <a:solidFill>
                      <a:schemeClr val="tx1"/>
                    </a:solidFill>
                    <a:latin typeface="Univers Condensed"/>
                  </a:rPr>
                  <a:t>Effet des différences de contraintes (</a:t>
                </a:r>
                <a14:m>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fr-FR" sz="1400" i="1">
                            <a:solidFill>
                              <a:schemeClr val="tx1"/>
                            </a:solidFill>
                            <a:latin typeface="Cambria Math" panose="02040503050406030204" pitchFamily="18" charset="0"/>
                            <a:ea typeface="Cambria Math"/>
                          </a:rPr>
                          <m:t>∆</m:t>
                        </m:r>
                        <m:r>
                          <a:rPr lang="fr-FR" sz="1400" i="1">
                            <a:solidFill>
                              <a:schemeClr val="tx1"/>
                            </a:solidFill>
                            <a:latin typeface="Cambria Math" panose="02040503050406030204" pitchFamily="18" charset="0"/>
                            <a:ea typeface="Cambria Math"/>
                          </a:rPr>
                          <m:t>𝜎</m:t>
                        </m:r>
                      </m:e>
                      <m:sub>
                        <m:r>
                          <a:rPr lang="en-CA" sz="1400" i="1">
                            <a:solidFill>
                              <a:schemeClr val="tx1"/>
                            </a:solidFill>
                            <a:latin typeface="Cambria Math" panose="02040503050406030204" pitchFamily="18" charset="0"/>
                            <a:ea typeface="Cambria Math"/>
                          </a:rPr>
                          <m:t>𝑖</m:t>
                        </m:r>
                      </m:sub>
                    </m:sSub>
                  </m:oMath>
                </a14:m>
                <a:r>
                  <a:rPr lang="fr-CA" sz="1400" dirty="0">
                    <a:solidFill>
                      <a:schemeClr val="tx1"/>
                    </a:solidFill>
                    <a:latin typeface="Univers Condensed"/>
                  </a:rPr>
                  <a:t>) en dessous des limites d'endurance </a:t>
                </a:r>
                <a14:m>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fr-FR" sz="1400" i="1">
                            <a:solidFill>
                              <a:schemeClr val="tx1"/>
                            </a:solidFill>
                            <a:latin typeface="Cambria Math" panose="02040503050406030204" pitchFamily="18" charset="0"/>
                            <a:ea typeface="Cambria Math"/>
                          </a:rPr>
                          <m:t>∆</m:t>
                        </m:r>
                        <m:r>
                          <a:rPr lang="fr-FR" sz="1400" i="1">
                            <a:solidFill>
                              <a:schemeClr val="tx1"/>
                            </a:solidFill>
                            <a:latin typeface="Cambria Math" panose="02040503050406030204" pitchFamily="18" charset="0"/>
                            <a:ea typeface="Cambria Math"/>
                          </a:rPr>
                          <m:t>𝜎</m:t>
                        </m:r>
                      </m:e>
                      <m:sub>
                        <m:r>
                          <a:rPr lang="fr-CA" sz="1400" i="1">
                            <a:solidFill>
                              <a:schemeClr val="tx1"/>
                            </a:solidFill>
                            <a:latin typeface="Cambria Math" panose="02040503050406030204" pitchFamily="18" charset="0"/>
                            <a:ea typeface="Cambria Math"/>
                          </a:rPr>
                          <m:t>𝐿𝑠</m:t>
                        </m:r>
                      </m:sub>
                    </m:sSub>
                  </m:oMath>
                </a14:m>
                <a:r>
                  <a:rPr lang="fr-CA" sz="1400" dirty="0">
                    <a:solidFill>
                      <a:schemeClr val="tx1"/>
                    </a:solidFill>
                    <a:latin typeface="Univers Condensed"/>
                  </a:rPr>
                  <a:t> et </a:t>
                </a:r>
                <a14:m>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fr-FR" sz="1400" i="1">
                            <a:solidFill>
                              <a:schemeClr val="tx1"/>
                            </a:solidFill>
                            <a:latin typeface="Cambria Math" panose="02040503050406030204" pitchFamily="18" charset="0"/>
                            <a:ea typeface="Cambria Math"/>
                          </a:rPr>
                          <m:t>∆</m:t>
                        </m:r>
                        <m:r>
                          <a:rPr lang="fr-FR" sz="1400" i="1">
                            <a:solidFill>
                              <a:schemeClr val="tx1"/>
                            </a:solidFill>
                            <a:latin typeface="Cambria Math" panose="02040503050406030204" pitchFamily="18" charset="0"/>
                            <a:ea typeface="Cambria Math"/>
                          </a:rPr>
                          <m:t>𝜎</m:t>
                        </m:r>
                      </m:e>
                      <m:sub>
                        <m:r>
                          <a:rPr lang="fr-CA" sz="1400" i="1">
                            <a:solidFill>
                              <a:schemeClr val="tx1"/>
                            </a:solidFill>
                            <a:latin typeface="Cambria Math" panose="02040503050406030204" pitchFamily="18" charset="0"/>
                            <a:ea typeface="Cambria Math"/>
                          </a:rPr>
                          <m:t>𝐿𝑖</m:t>
                        </m:r>
                      </m:sub>
                    </m:sSub>
                  </m:oMath>
                </a14:m>
                <a:r>
                  <a:rPr lang="fr-CA" sz="1400" dirty="0">
                    <a:solidFill>
                      <a:schemeClr val="tx1"/>
                    </a:solidFill>
                    <a:latin typeface="Univers Condensed"/>
                  </a:rPr>
                  <a:t> [tiré de 9.5]</a:t>
                </a:r>
              </a:p>
            </p:txBody>
          </p:sp>
        </mc:Choice>
        <mc:Fallback xmlns="">
          <p:sp>
            <p:nvSpPr>
              <p:cNvPr id="7" name="Rectangle 6"/>
              <p:cNvSpPr>
                <a:spLocks noRot="1" noChangeAspect="1" noMove="1" noResize="1" noEditPoints="1" noAdjustHandles="1" noChangeArrowheads="1" noChangeShapeType="1" noTextEdit="1"/>
              </p:cNvSpPr>
              <p:nvPr/>
            </p:nvSpPr>
            <p:spPr>
              <a:xfrm>
                <a:off x="3458812" y="3911568"/>
                <a:ext cx="4580219" cy="523220"/>
              </a:xfrm>
              <a:prstGeom prst="rect">
                <a:avLst/>
              </a:prstGeom>
              <a:blipFill>
                <a:blip r:embed="rId4"/>
                <a:stretch>
                  <a:fillRect l="-399" t="-2353" b="-11765"/>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9" name="Rectangle 1027"/>
              <p:cNvSpPr txBox="1">
                <a:spLocks noChangeArrowheads="1"/>
              </p:cNvSpPr>
              <p:nvPr/>
            </p:nvSpPr>
            <p:spPr bwMode="auto">
              <a:xfrm>
                <a:off x="838199" y="5220652"/>
                <a:ext cx="9821450" cy="7200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les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a:rPr>
                          <m:t>∆</m:t>
                        </m:r>
                        <m:r>
                          <a:rPr lang="fr-FR" sz="2000" i="1">
                            <a:latin typeface="Cambria Math" panose="02040503050406030204" pitchFamily="18" charset="0"/>
                            <a:ea typeface="Cambria Math"/>
                          </a:rPr>
                          <m:t>𝜎</m:t>
                        </m:r>
                      </m:e>
                      <m:sub>
                        <m:r>
                          <a:rPr lang="en-CA" sz="2000" i="1">
                            <a:latin typeface="Cambria Math" panose="02040503050406030204" pitchFamily="18" charset="0"/>
                            <a:ea typeface="Cambria Math"/>
                          </a:rPr>
                          <m:t>𝑖</m:t>
                        </m:r>
                      </m:sub>
                    </m:sSub>
                  </m:oMath>
                </a14:m>
                <a:r>
                  <a:rPr lang="fr-CA" sz="2000" dirty="0">
                    <a:latin typeface="Univers Condensed"/>
                    <a:ea typeface="Cambria Math" panose="02040503050406030204" pitchFamily="18" charset="0"/>
                  </a:rPr>
                  <a:t> situés au-dessous de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a:rPr>
                          <m:t>∆</m:t>
                        </m:r>
                        <m:r>
                          <a:rPr lang="fr-FR" sz="2000" i="1">
                            <a:latin typeface="Cambria Math" panose="02040503050406030204" pitchFamily="18" charset="0"/>
                            <a:ea typeface="Cambria Math"/>
                          </a:rPr>
                          <m:t>𝜎</m:t>
                        </m:r>
                      </m:e>
                      <m:sub>
                        <m:r>
                          <a:rPr lang="fr-CA" sz="2000" i="1">
                            <a:latin typeface="Cambria Math" panose="02040503050406030204" pitchFamily="18" charset="0"/>
                            <a:ea typeface="Cambria Math"/>
                          </a:rPr>
                          <m:t>𝐿𝑠</m:t>
                        </m:r>
                      </m:sub>
                    </m:sSub>
                  </m:oMath>
                </a14:m>
                <a:r>
                  <a:rPr lang="fr-CA" sz="2000" dirty="0">
                    <a:latin typeface="Univers Condensed"/>
                    <a:ea typeface="Cambria Math" panose="02040503050406030204" pitchFamily="18" charset="0"/>
                  </a:rPr>
                  <a:t> contribuent au cumul des dommages lorsque la fissure devient grande, selon la mécanique de la rupture</a:t>
                </a:r>
                <a:endParaRPr lang="fr-FR" sz="2000" dirty="0">
                  <a:latin typeface="Univers Condensed"/>
                  <a:ea typeface="Cambria Math" panose="02040503050406030204" pitchFamily="18" charset="0"/>
                </a:endParaRPr>
              </a:p>
            </p:txBody>
          </p:sp>
        </mc:Choice>
        <mc:Fallback xmlns="">
          <p:sp>
            <p:nvSpPr>
              <p:cNvPr id="9" name="Rectangle 1027"/>
              <p:cNvSpPr txBox="1">
                <a:spLocks noRot="1" noChangeAspect="1" noMove="1" noResize="1" noEditPoints="1" noAdjustHandles="1" noChangeArrowheads="1" noChangeShapeType="1" noTextEdit="1"/>
              </p:cNvSpPr>
              <p:nvPr/>
            </p:nvSpPr>
            <p:spPr bwMode="auto">
              <a:xfrm>
                <a:off x="838199" y="5220652"/>
                <a:ext cx="9821450" cy="720079"/>
              </a:xfrm>
              <a:prstGeom prst="rect">
                <a:avLst/>
              </a:prstGeom>
              <a:blipFill>
                <a:blip r:embed="rId5"/>
                <a:stretch>
                  <a:fillRect l="-496" t="-3361" r="-124" b="-126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CA9DB6A9-564D-2242-A1AB-CE3E2F658DEB}"/>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5396191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74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dirty="0">
                <a:effectLst/>
              </a:rPr>
              <a:t>B – Mécanisme de rupture par fatigue</a:t>
            </a:r>
          </a:p>
          <a:p>
            <a:r>
              <a:rPr lang="fr-FR" sz="4000" dirty="0">
                <a:effectLst/>
              </a:rPr>
              <a:t>C – Paramètre de la tenue en fatigue</a:t>
            </a:r>
          </a:p>
          <a:p>
            <a:r>
              <a:rPr lang="fr-FR" sz="4000" dirty="0">
                <a:effectLst/>
              </a:rPr>
              <a:t>D – Résistance à la fatigue</a:t>
            </a: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Méthodes d’intervention</a:t>
            </a:r>
            <a:endParaRPr lang="fr-CA"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4000" dirty="0"/>
              <a:t>F – Approche à la normalisation</a:t>
            </a:r>
            <a:endParaRPr lang="fr-CA" sz="4000" dirty="0"/>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273438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Méthodes d’intervention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Généralités</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75</a:t>
            </a:fld>
            <a:endParaRPr lang="fr-FR"/>
          </a:p>
        </p:txBody>
      </p:sp>
    </p:spTree>
    <p:extLst>
      <p:ext uri="{BB962C8B-B14F-4D97-AF65-F5344CB8AC3E}">
        <p14:creationId xmlns:p14="http://schemas.microsoft.com/office/powerpoint/2010/main" val="3216905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sp>
        <p:nvSpPr>
          <p:cNvPr id="11" name="Rectangle 1027"/>
          <p:cNvSpPr txBox="1">
            <a:spLocks noChangeArrowheads="1"/>
          </p:cNvSpPr>
          <p:nvPr/>
        </p:nvSpPr>
        <p:spPr bwMode="auto">
          <a:xfrm>
            <a:off x="838200" y="1966230"/>
            <a:ext cx="9821449" cy="302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20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Inspection</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Amélioration</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Prévention</a:t>
            </a:r>
          </a:p>
          <a:p>
            <a:pPr marL="627063" lvl="2" indent="-227013" eaLnBrk="1" hangingPunct="1">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Réparation et renforcement</a:t>
            </a:r>
            <a:endParaRPr lang="fr-FR" sz="2000" dirty="0">
              <a:latin typeface="Univers Condensed"/>
              <a:ea typeface="Cambria Math" panose="02040503050406030204" pitchFamily="18" charset="0"/>
            </a:endParaRPr>
          </a:p>
        </p:txBody>
      </p:sp>
    </p:spTree>
    <p:extLst>
      <p:ext uri="{BB962C8B-B14F-4D97-AF65-F5344CB8AC3E}">
        <p14:creationId xmlns:p14="http://schemas.microsoft.com/office/powerpoint/2010/main" val="129049080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Méthodes d’intervention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Inspection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77</a:t>
            </a:fld>
            <a:endParaRPr lang="fr-FR"/>
          </a:p>
        </p:txBody>
      </p:sp>
    </p:spTree>
    <p:extLst>
      <p:ext uri="{BB962C8B-B14F-4D97-AF65-F5344CB8AC3E}">
        <p14:creationId xmlns:p14="http://schemas.microsoft.com/office/powerpoint/2010/main" val="3456134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sp>
        <p:nvSpPr>
          <p:cNvPr id="5" name="Rectangle 1027"/>
          <p:cNvSpPr txBox="1">
            <a:spLocks noChangeArrowheads="1"/>
          </p:cNvSpPr>
          <p:nvPr/>
        </p:nvSpPr>
        <p:spPr bwMode="auto">
          <a:xfrm>
            <a:off x="838199" y="950493"/>
            <a:ext cx="9821449" cy="540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Étapes d’un protocole acceptable d’intervention</a:t>
            </a:r>
          </a:p>
          <a:p>
            <a:pPr marL="627063" lvl="2" indent="-227013" eaLnBrk="1" hangingPunct="1">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déterminer la durée de vie d’un ouvrage</a:t>
            </a:r>
          </a:p>
          <a:p>
            <a:pPr marL="1200150" lvl="3"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localiser les points critiques</a:t>
            </a:r>
          </a:p>
          <a:p>
            <a:pPr marL="1200150" lvl="3"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proposer un protocole d’inspection conduit par du personnel qualifié</a:t>
            </a:r>
          </a:p>
          <a:p>
            <a:pPr marL="1200150" lvl="3"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si des fissures sont identifiées, proposer des méthodes d’intervention adéquates</a:t>
            </a:r>
            <a:endParaRPr lang="fr-FR" sz="1600" dirty="0">
              <a:latin typeface="Univers Condensed"/>
              <a:ea typeface="Cambria Math" panose="02040503050406030204" pitchFamily="18" charset="0"/>
            </a:endParaRPr>
          </a:p>
          <a:p>
            <a:pPr marL="627063" lvl="2" indent="-227013" eaLnBrk="1" hangingPunct="1">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Actions entraînées par la découverte de fissures</a:t>
            </a:r>
          </a:p>
          <a:p>
            <a:pPr marL="627063" lvl="2" indent="-227013" eaLnBrk="1" hangingPunct="1">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la fermeture de la structure</a:t>
            </a:r>
          </a:p>
          <a:p>
            <a:pPr marL="1200150" lvl="3"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une réduction des charges</a:t>
            </a:r>
          </a:p>
          <a:p>
            <a:pPr marL="1200150" lvl="3" indent="-342900" eaLnBrk="1" hangingPunct="1">
              <a:buFont typeface="Calibri" panose="020F0502020204030204" pitchFamily="34" charset="0"/>
              <a:buChar char="−"/>
              <a:defRPr/>
            </a:pPr>
            <a:endParaRPr lang="fr-CA"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600" dirty="0">
                <a:latin typeface="Univers Condensed"/>
                <a:ea typeface="Cambria Math" panose="02040503050406030204" pitchFamily="18" charset="0"/>
              </a:rPr>
              <a:t>l’établissement d’un programme d’inspection plus serré et, possiblement, des réparations mineures</a:t>
            </a:r>
          </a:p>
        </p:txBody>
      </p:sp>
    </p:spTree>
    <p:extLst>
      <p:ext uri="{BB962C8B-B14F-4D97-AF65-F5344CB8AC3E}">
        <p14:creationId xmlns:p14="http://schemas.microsoft.com/office/powerpoint/2010/main" val="417421178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sp>
        <p:nvSpPr>
          <p:cNvPr id="6" name="Rectangle 1027"/>
          <p:cNvSpPr txBox="1">
            <a:spLocks noChangeArrowheads="1"/>
          </p:cNvSpPr>
          <p:nvPr/>
        </p:nvSpPr>
        <p:spPr bwMode="auto">
          <a:xfrm>
            <a:off x="838200" y="1242088"/>
            <a:ext cx="10016067" cy="485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ea typeface="Cambria Math" panose="02040503050406030204" pitchFamily="18" charset="0"/>
              </a:rPr>
              <a:t>Méthodes d’identification des fissures de fatigue</a:t>
            </a:r>
          </a:p>
          <a:p>
            <a:pPr marL="627063" lvl="2" indent="-227013" eaLnBrk="1" hangingPunct="1">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inspection visuelle</a:t>
            </a:r>
          </a:p>
          <a:p>
            <a:pPr marL="1200150" lvl="3" indent="-342900" eaLnBrk="1" hangingPunct="1">
              <a:buFont typeface="Calibri" panose="020F0502020204030204" pitchFamily="34" charset="0"/>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liquide pénétrant coloré</a:t>
            </a:r>
          </a:p>
          <a:p>
            <a:pPr marL="1200150" lvl="3" indent="-342900" eaLnBrk="1" hangingPunct="1">
              <a:buFont typeface="Calibri" panose="020F0502020204030204" pitchFamily="34" charset="0"/>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ultrasons</a:t>
            </a:r>
          </a:p>
          <a:p>
            <a:pPr marL="1200150" lvl="3" indent="-342900" eaLnBrk="1" hangingPunct="1">
              <a:buFont typeface="Calibri" panose="020F0502020204030204" pitchFamily="34" charset="0"/>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émissions acoustiques</a:t>
            </a:r>
          </a:p>
          <a:p>
            <a:pPr marL="1200150" lvl="3" indent="-342900" eaLnBrk="1" hangingPunct="1">
              <a:buFont typeface="Calibri" panose="020F0502020204030204" pitchFamily="34" charset="0"/>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rayons X</a:t>
            </a:r>
          </a:p>
          <a:p>
            <a:pPr marL="1200150" lvl="3" indent="-342900" eaLnBrk="1" hangingPunct="1">
              <a:buFont typeface="Calibri" panose="020F0502020204030204" pitchFamily="34" charset="0"/>
              <a:buChar char="−"/>
              <a:defRPr/>
            </a:pPr>
            <a:endParaRPr lang="fr-CA"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2000" dirty="0">
                <a:latin typeface="Univers Condensed"/>
                <a:ea typeface="Cambria Math" panose="02040503050406030204" pitchFamily="18" charset="0"/>
              </a:rPr>
              <a:t>carottage</a:t>
            </a:r>
            <a:endParaRPr lang="fr-FR" sz="2000" dirty="0">
              <a:latin typeface="Univers Condensed"/>
              <a:ea typeface="Cambria Math" panose="02040503050406030204" pitchFamily="18" charset="0"/>
            </a:endParaRPr>
          </a:p>
        </p:txBody>
      </p:sp>
    </p:spTree>
    <p:extLst>
      <p:ext uri="{BB962C8B-B14F-4D97-AF65-F5344CB8AC3E}">
        <p14:creationId xmlns:p14="http://schemas.microsoft.com/office/powerpoint/2010/main" val="1051850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1551690"/>
                <a:ext cx="9821449" cy="34436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14:m>
                  <m:oMath xmlns:m="http://schemas.openxmlformats.org/officeDocument/2006/math">
                    <m:r>
                      <a:rPr lang="fr-CA" sz="2000" i="1" dirty="0">
                        <a:latin typeface="Cambria Math" panose="02040503050406030204" pitchFamily="18" charset="0"/>
                        <a:ea typeface="Cambria Math" panose="02040503050406030204" pitchFamily="18" charset="0"/>
                      </a:rPr>
                      <m:t>75 % </m:t>
                    </m:r>
                  </m:oMath>
                </a14:m>
                <a:r>
                  <a:rPr lang="fr-CA" sz="2000" dirty="0">
                    <a:latin typeface="Univers Condensed"/>
                    <a:ea typeface="Cambria Math" panose="02040503050406030204" pitchFamily="18" charset="0"/>
                  </a:rPr>
                  <a:t>des ruptures observées dans les véhicules terrestres sont attribuables à la fatigue</a:t>
                </a:r>
              </a:p>
              <a:p>
                <a:pPr marL="271463" lvl="1" indent="-271463"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latin typeface="Univers Condensed"/>
                    <a:ea typeface="Cambria Math" panose="02040503050406030204" pitchFamily="18" charset="0"/>
                  </a:rPr>
                  <a:t>Risque de rupture par fatigue dans toutes les applications de génie civil ou de génie mécanique où il y a </a:t>
                </a:r>
                <a:r>
                  <a:rPr lang="fr-CA" sz="2000" u="sng" dirty="0">
                    <a:latin typeface="Univers Condensed"/>
                    <a:ea typeface="Cambria Math" panose="02040503050406030204" pitchFamily="18" charset="0"/>
                  </a:rPr>
                  <a:t>mouvement oscillatoire répété</a:t>
                </a:r>
                <a:r>
                  <a:rPr lang="fr-CA" sz="2000" dirty="0">
                    <a:latin typeface="Univers Condensed"/>
                    <a:ea typeface="Cambria Math" panose="02040503050406030204" pitchFamily="18" charset="0"/>
                  </a:rPr>
                  <a:t>, forcé ou naturel</a:t>
                </a:r>
              </a:p>
              <a:p>
                <a:pPr marL="271463" lvl="1" indent="-271463" eaLnBrk="1" hangingPunct="1">
                  <a:buFont typeface="Arial" panose="020B0604020202020204" pitchFamily="34" charset="0"/>
                  <a:buChar char="•"/>
                  <a:defRPr/>
                </a:pPr>
                <a:endParaRPr lang="fr-CA" sz="2000" dirty="0">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2000" dirty="0">
                    <a:latin typeface="Univers Condensed"/>
                    <a:ea typeface="Cambria Math" panose="02040503050406030204" pitchFamily="18" charset="0"/>
                  </a:rPr>
                  <a:t>Importance de bien évaluer les charges, de bien appliquer les méthodes de calcul de la fatigue et de ne pas hésiter à procéder à des essais</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1551690"/>
                <a:ext cx="9821449" cy="3443643"/>
              </a:xfrm>
              <a:prstGeom prst="rect">
                <a:avLst/>
              </a:prstGeom>
              <a:blipFill>
                <a:blip r:embed="rId3"/>
                <a:stretch>
                  <a:fillRect l="-4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24657137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Méthodes d’intervention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Amélioration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80</a:t>
            </a:fld>
            <a:endParaRPr lang="fr-FR"/>
          </a:p>
        </p:txBody>
      </p:sp>
    </p:spTree>
    <p:extLst>
      <p:ext uri="{BB962C8B-B14F-4D97-AF65-F5344CB8AC3E}">
        <p14:creationId xmlns:p14="http://schemas.microsoft.com/office/powerpoint/2010/main" val="95853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81</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269" y="980963"/>
            <a:ext cx="5941309" cy="2688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360653" y="3990084"/>
            <a:ext cx="2776539" cy="307777"/>
          </a:xfrm>
          <a:prstGeom prst="rect">
            <a:avLst/>
          </a:prstGeom>
        </p:spPr>
        <p:txBody>
          <a:bodyPr wrap="square">
            <a:spAutoFit/>
          </a:bodyPr>
          <a:lstStyle/>
          <a:p>
            <a:r>
              <a:rPr lang="fr-CA" sz="1400" dirty="0">
                <a:latin typeface="Univers Condensed"/>
              </a:rPr>
              <a:t>Anomalies dans les soudures</a:t>
            </a:r>
          </a:p>
        </p:txBody>
      </p:sp>
      <p:sp>
        <p:nvSpPr>
          <p:cNvPr id="9" name="Rectangle 1027"/>
          <p:cNvSpPr txBox="1">
            <a:spLocks noChangeArrowheads="1"/>
          </p:cNvSpPr>
          <p:nvPr/>
        </p:nvSpPr>
        <p:spPr bwMode="auto">
          <a:xfrm>
            <a:off x="838199" y="5157192"/>
            <a:ext cx="9821449"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Le but des traitements d’amélioration est de réduire les effets néfastes des concentrations de contrainte et des contraintes résiduelles de traction</a:t>
            </a:r>
          </a:p>
        </p:txBody>
      </p:sp>
      <p:sp>
        <p:nvSpPr>
          <p:cNvPr id="11" name="Rectangle 10">
            <a:extLst>
              <a:ext uri="{FF2B5EF4-FFF2-40B4-BE49-F238E27FC236}">
                <a16:creationId xmlns:a16="http://schemas.microsoft.com/office/drawing/2014/main" id="{A15537AF-33D9-D247-8C7E-4AD05BE371C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7746514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sp>
        <p:nvSpPr>
          <p:cNvPr id="11" name="Rectangle 1027"/>
          <p:cNvSpPr txBox="1">
            <a:spLocks noChangeArrowheads="1"/>
          </p:cNvSpPr>
          <p:nvPr/>
        </p:nvSpPr>
        <p:spPr bwMode="auto">
          <a:xfrm>
            <a:off x="838199" y="983284"/>
            <a:ext cx="9821449" cy="48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Traitements d’amélioration des cordons de soudure</a:t>
            </a:r>
          </a:p>
          <a:p>
            <a:pPr marL="627063" lvl="2" indent="-227013" eaLnBrk="1" hangingPunct="1">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amélioration de la forme géométrique et élimination des anomalies situées au pied des cordons de soudure par</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meulage</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fraisage</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err="1">
                <a:latin typeface="Univers Condensed"/>
                <a:ea typeface="Cambria Math" panose="02040503050406030204" pitchFamily="18" charset="0"/>
              </a:rPr>
              <a:t>refusion</a:t>
            </a:r>
            <a:r>
              <a:rPr lang="fr-FR" sz="1600" dirty="0">
                <a:latin typeface="Univers Condensed"/>
                <a:ea typeface="Cambria Math" panose="02040503050406030204" pitchFamily="18" charset="0"/>
              </a:rPr>
              <a:t> GTAW sans métal d’apport</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introduction de contraintes résiduelles de compression aux endroits présentant des anomalies par</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martelage à l’aide d’un burin ou d’aiguilles</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grenaillage</a:t>
            </a:r>
          </a:p>
        </p:txBody>
      </p:sp>
    </p:spTree>
    <p:extLst>
      <p:ext uri="{BB962C8B-B14F-4D97-AF65-F5344CB8AC3E}">
        <p14:creationId xmlns:p14="http://schemas.microsoft.com/office/powerpoint/2010/main" val="7400422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3806"/>
          <a:stretch/>
        </p:blipFill>
        <p:spPr bwMode="auto">
          <a:xfrm>
            <a:off x="6679360" y="1913764"/>
            <a:ext cx="4882987" cy="317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75157" y="5324626"/>
            <a:ext cx="3747533" cy="523220"/>
          </a:xfrm>
          <a:prstGeom prst="rect">
            <a:avLst/>
          </a:prstGeom>
        </p:spPr>
        <p:txBody>
          <a:bodyPr wrap="square">
            <a:spAutoFit/>
          </a:bodyPr>
          <a:lstStyle/>
          <a:p>
            <a:r>
              <a:rPr lang="fr-FR" sz="1400" dirty="0">
                <a:latin typeface="Univers Condensed"/>
              </a:rPr>
              <a:t>Techniques d'amélioration de la résistance à la fatigue de cordons de soudure</a:t>
            </a:r>
            <a:endParaRPr lang="fr-CA" sz="1400" dirty="0">
              <a:latin typeface="Univers Condensed"/>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620"/>
          <a:stretch/>
        </p:blipFill>
        <p:spPr bwMode="auto">
          <a:xfrm>
            <a:off x="1120188" y="2230950"/>
            <a:ext cx="4733014" cy="253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079C9C44-4A02-3D41-B85F-1F7114A2C019}"/>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2053275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84</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745" y="983284"/>
            <a:ext cx="5680357" cy="3843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466453" y="5003823"/>
            <a:ext cx="4564939" cy="523220"/>
          </a:xfrm>
          <a:prstGeom prst="rect">
            <a:avLst/>
          </a:prstGeom>
        </p:spPr>
        <p:txBody>
          <a:bodyPr wrap="square">
            <a:spAutoFit/>
          </a:bodyPr>
          <a:lstStyle/>
          <a:p>
            <a:r>
              <a:rPr lang="fr-FR" sz="1400" dirty="0">
                <a:latin typeface="Univers Condensed"/>
              </a:rPr>
              <a:t>Influence des techniques d'amélioration des cordons de soudure d'angle sur la durée de vie de l'assemblage</a:t>
            </a:r>
            <a:endParaRPr lang="fr-CA" sz="1400" dirty="0">
              <a:latin typeface="Univers Condensed"/>
            </a:endParaRPr>
          </a:p>
        </p:txBody>
      </p:sp>
      <p:sp>
        <p:nvSpPr>
          <p:cNvPr id="7" name="Rectangle 6">
            <a:extLst>
              <a:ext uri="{FF2B5EF4-FFF2-40B4-BE49-F238E27FC236}">
                <a16:creationId xmlns:a16="http://schemas.microsoft.com/office/drawing/2014/main" id="{CB9CC219-AD9F-EA40-9773-9C6AC6A39BAC}"/>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45991958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Méthodes d’intervention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Prévention</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85</a:t>
            </a:fld>
            <a:endParaRPr lang="fr-FR"/>
          </a:p>
        </p:txBody>
      </p:sp>
    </p:spTree>
    <p:extLst>
      <p:ext uri="{BB962C8B-B14F-4D97-AF65-F5344CB8AC3E}">
        <p14:creationId xmlns:p14="http://schemas.microsoft.com/office/powerpoint/2010/main" val="479718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1236772"/>
                <a:ext cx="9821449" cy="46805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dirty="0">
                    <a:latin typeface="Univers Condensed"/>
                    <a:ea typeface="Cambria Math" panose="02040503050406030204" pitchFamily="18" charset="0"/>
                  </a:rPr>
                  <a:t>Principalement à l’étape de la conception</a:t>
                </a:r>
              </a:p>
              <a:p>
                <a:pPr marL="400050" lvl="2" indent="0" eaLnBrk="1" hangingPunct="1">
                  <a:buNone/>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Réduire les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Δ</m:t>
                    </m:r>
                    <m:r>
                      <a:rPr lang="fr-FR" sz="1600" i="1" dirty="0">
                        <a:latin typeface="Cambria Math" panose="02040503050406030204" pitchFamily="18" charset="0"/>
                        <a:ea typeface="Cambria Math" panose="02040503050406030204" pitchFamily="18" charset="0"/>
                      </a:rPr>
                      <m:t>𝜎</m:t>
                    </m:r>
                  </m:oMath>
                </a14:m>
                <a:endParaRPr lang="fr-FR" sz="1600" dirty="0">
                  <a:latin typeface="Univers Condensed"/>
                  <a:ea typeface="Cambria Math" panose="02040503050406030204" pitchFamily="18" charset="0"/>
                </a:endParaRP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Réduire </a:t>
                </a:r>
                <a14:m>
                  <m:oMath xmlns:m="http://schemas.openxmlformats.org/officeDocument/2006/math">
                    <m:r>
                      <a:rPr lang="fr-FR" sz="1600" i="1" dirty="0">
                        <a:latin typeface="Cambria Math" panose="02040503050406030204" pitchFamily="18" charset="0"/>
                        <a:ea typeface="Cambria Math" panose="02040503050406030204" pitchFamily="18" charset="0"/>
                      </a:rPr>
                      <m:t>𝑁</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des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Δ</m:t>
                    </m:r>
                    <m:r>
                      <a:rPr lang="fr-FR" sz="1600" i="1" dirty="0">
                        <a:latin typeface="Cambria Math" panose="02040503050406030204" pitchFamily="18" charset="0"/>
                        <a:ea typeface="Cambria Math" panose="02040503050406030204" pitchFamily="18" charset="0"/>
                      </a:rPr>
                      <m:t>𝜎</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critiques</a:t>
                </a: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Réduire les risques d’amplification dynamique, tel l’impact ou la résonance</a:t>
                </a: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Abaisser le niveau des vibrations (amortissement)</a:t>
                </a: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Utiliser des techniques d’amélioration de la résistance à la fatigue aux endroits critiques</a:t>
                </a: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Percer un trou à la pointe des fissures</a:t>
                </a:r>
              </a:p>
              <a:p>
                <a:pPr marL="627063" lvl="2" indent="-227013" eaLnBrk="1" hangingPunct="1">
                  <a:defRPr/>
                </a:pPr>
                <a:endParaRPr lang="fr-FR" sz="1600" dirty="0">
                  <a:latin typeface="Univers Condensed"/>
                  <a:ea typeface="Cambria Math" panose="02040503050406030204" pitchFamily="18" charset="0"/>
                </a:endParaRPr>
              </a:p>
              <a:p>
                <a:pPr marL="627063" lvl="2" indent="-227013" eaLnBrk="1" hangingPunct="1">
                  <a:defRPr/>
                </a:pPr>
                <a:r>
                  <a:rPr lang="fr-FR" sz="1600" dirty="0">
                    <a:latin typeface="Univers Condensed"/>
                    <a:ea typeface="Cambria Math" panose="02040503050406030204" pitchFamily="18" charset="0"/>
                  </a:rPr>
                  <a:t>Prendre des dispositions contre la corrosion</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1236772"/>
                <a:ext cx="9821449" cy="4680519"/>
              </a:xfrm>
              <a:prstGeom prst="rect">
                <a:avLst/>
              </a:prstGeom>
              <a:blipFill>
                <a:blip r:embed="rId3"/>
                <a:stretch>
                  <a:fillRect l="-310" t="-3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64407372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Méthodes d’intervention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Réparation et renforcement</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87</a:t>
            </a:fld>
            <a:endParaRPr lang="fr-FR"/>
          </a:p>
        </p:txBody>
      </p:sp>
    </p:spTree>
    <p:extLst>
      <p:ext uri="{BB962C8B-B14F-4D97-AF65-F5344CB8AC3E}">
        <p14:creationId xmlns:p14="http://schemas.microsoft.com/office/powerpoint/2010/main" val="40384047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p:sp>
        <p:nvSpPr>
          <p:cNvPr id="5" name="Rectangle 1027"/>
          <p:cNvSpPr txBox="1">
            <a:spLocks noChangeArrowheads="1"/>
          </p:cNvSpPr>
          <p:nvPr/>
        </p:nvSpPr>
        <p:spPr bwMode="auto">
          <a:xfrm>
            <a:off x="838200" y="983284"/>
            <a:ext cx="9821450" cy="537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Options</a:t>
            </a:r>
          </a:p>
          <a:p>
            <a:pPr marL="400050" lvl="2" indent="0" eaLnBrk="1" hangingPunct="1">
              <a:buNone/>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remplacer l’élément</a:t>
            </a:r>
          </a:p>
          <a:p>
            <a:pPr marL="627063" lvl="2" indent="-227013" eaLnBrk="1" hangingPunct="1">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adopter une stratégie d’endommagement contrôlé, sauf</a:t>
            </a:r>
          </a:p>
          <a:p>
            <a:pPr marL="1200150" lvl="3" indent="-342900"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lorsque l’élément fissuré est un élément principal d’une structure hyperstatique</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lorsque la structure est isostatique</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lorsqu’un programme d’inspections régulières ne peut être réalisé</a:t>
            </a:r>
          </a:p>
          <a:p>
            <a:pPr marL="1657350" lvl="4" indent="-342900" eaLnBrk="1" hangingPunct="1">
              <a:buFont typeface="Wingdings" panose="05000000000000000000" pitchFamily="2" charset="2"/>
              <a:buChar char="§"/>
              <a:defRPr/>
            </a:pPr>
            <a:endParaRPr lang="fr-FR" sz="16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v"/>
              <a:defRPr/>
            </a:pPr>
            <a:r>
              <a:rPr lang="fr-FR" sz="1600" dirty="0">
                <a:latin typeface="Univers Condensed"/>
                <a:ea typeface="Cambria Math" panose="02040503050406030204" pitchFamily="18" charset="0"/>
              </a:rPr>
              <a:t>lorsqu’un accroissement de la fissuration risque d’augmenter les coûts de réparation de façon significative</a:t>
            </a:r>
          </a:p>
          <a:p>
            <a:pPr marL="1657350" lvl="4"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réparer ou renforcer la structure</a:t>
            </a:r>
          </a:p>
          <a:p>
            <a:pPr marL="1200150" lvl="3" indent="-342900"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439738" lvl="3" indent="0" eaLnBrk="1" hangingPunct="1">
              <a:buNone/>
              <a:defRPr/>
            </a:pPr>
            <a:r>
              <a:rPr lang="fr-FR" sz="1600" dirty="0">
                <a:latin typeface="Univers Condensed"/>
                <a:ea typeface="Cambria Math" panose="02040503050406030204" pitchFamily="18" charset="0"/>
              </a:rPr>
              <a:t>Note </a:t>
            </a:r>
            <a:r>
              <a:rPr lang="en-CA" sz="1600" dirty="0">
                <a:latin typeface="Univers Condensed"/>
                <a:ea typeface="Cambria Math" panose="02040503050406030204" pitchFamily="18" charset="0"/>
              </a:rPr>
              <a:t>: </a:t>
            </a:r>
            <a:r>
              <a:rPr lang="fr-FR" sz="1600" dirty="0">
                <a:latin typeface="Univers Condensed"/>
                <a:ea typeface="Cambria Math" panose="02040503050406030204" pitchFamily="18" charset="0"/>
              </a:rPr>
              <a:t>la réparation des soudures ne réussit pratiquement jamais</a:t>
            </a:r>
          </a:p>
        </p:txBody>
      </p:sp>
    </p:spTree>
    <p:extLst>
      <p:ext uri="{BB962C8B-B14F-4D97-AF65-F5344CB8AC3E}">
        <p14:creationId xmlns:p14="http://schemas.microsoft.com/office/powerpoint/2010/main" val="410907840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89</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Méthodes d’intervention</a:t>
            </a: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739727"/>
                <a:ext cx="9821450" cy="56166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0" lvl="3" indent="-285750" eaLnBrk="1" hangingPunct="1">
                  <a:buFont typeface="Wingdings" panose="05000000000000000000" pitchFamily="2" charset="2"/>
                  <a:buChar char="v"/>
                  <a:defRPr/>
                </a:pPr>
                <a:r>
                  <a:rPr lang="fr-FR" sz="1600" dirty="0">
                    <a:latin typeface="Univers Condensed"/>
                    <a:ea typeface="Cambria Math" panose="02040503050406030204" pitchFamily="18" charset="0"/>
                  </a:rPr>
                  <a:t>Mesures de réparation des structures (ordre décroissant d’efficacité)</a:t>
                </a:r>
              </a:p>
              <a:p>
                <a:pPr marL="400050" lvl="2" indent="0" eaLnBrk="1" hangingPunct="1">
                  <a:buNone/>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placer des plaques de recouvrement de chaque côté de la fissure et les relier à l’aide de boulons à haute résistance en acier galvanisé</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percer un trou à la pointe de la fissure et y insérer un boulon</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remplacer l’élément fissuré et chercher à améliorer les conditions de fatigue</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buriner la fissure, remplir la rainure avec un métal d’apport approprié, araser la soudure, polir et inspecter (rayons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X</m:t>
                    </m:r>
                  </m:oMath>
                </a14:m>
                <a:r>
                  <a:rPr lang="fr-FR" sz="1600" dirty="0">
                    <a:latin typeface="Univers Condensed"/>
                    <a:ea typeface="Cambria Math" panose="02040503050406030204" pitchFamily="18" charset="0"/>
                  </a:rPr>
                  <a:t>)</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a:latin typeface="Univers Condensed"/>
                    <a:ea typeface="Cambria Math" panose="02040503050406030204" pitchFamily="18" charset="0"/>
                  </a:rPr>
                  <a:t>marteler le pied des cordons de soudure à l’aide d’un burin</a:t>
                </a: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1657350" lvl="4" indent="-342900" eaLnBrk="1" hangingPunct="1">
                  <a:buFont typeface="Wingdings" panose="05000000000000000000" pitchFamily="2" charset="2"/>
                  <a:buChar char="ü"/>
                  <a:defRPr/>
                </a:pPr>
                <a:r>
                  <a:rPr lang="fr-FR" sz="1600" dirty="0" err="1">
                    <a:latin typeface="Univers Condensed"/>
                    <a:ea typeface="Cambria Math" panose="02040503050406030204" pitchFamily="18" charset="0"/>
                  </a:rPr>
                  <a:t>refusionner</a:t>
                </a:r>
                <a:r>
                  <a:rPr lang="fr-FR" sz="1600" dirty="0">
                    <a:latin typeface="Univers Condensed"/>
                    <a:ea typeface="Cambria Math" panose="02040503050406030204" pitchFamily="18" charset="0"/>
                  </a:rPr>
                  <a:t> le pied des cordons de soudure à l’aide de la méthode </a:t>
                </a:r>
                <a14:m>
                  <m:oMath xmlns:m="http://schemas.openxmlformats.org/officeDocument/2006/math">
                    <m:r>
                      <m:rPr>
                        <m:sty m:val="p"/>
                      </m:rPr>
                      <a:rPr lang="fr-FR" sz="1600" dirty="0">
                        <a:latin typeface="Cambria Math" panose="02040503050406030204" pitchFamily="18" charset="0"/>
                        <a:ea typeface="Cambria Math" panose="02040503050406030204" pitchFamily="18" charset="0"/>
                      </a:rPr>
                      <m:t>GTAW</m:t>
                    </m:r>
                  </m:oMath>
                </a14:m>
                <a:endParaRPr lang="fr-FR" sz="1600" dirty="0">
                  <a:latin typeface="Univers Condensed"/>
                  <a:ea typeface="Cambria Math" panose="02040503050406030204" pitchFamily="18" charset="0"/>
                </a:endParaRPr>
              </a:p>
              <a:p>
                <a:pPr marL="1200150" lvl="3" indent="-342900" eaLnBrk="1" hangingPunct="1">
                  <a:buFont typeface="Calibri" panose="020F050202020403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Il faut toujours chercher à améliorer la résistance du détail ou à abaisser le niveau des sollicitation et s’assurer que la fissuration ne se produira pas ailleurs, comme conséquence de l’intervention</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739727"/>
                <a:ext cx="9821450" cy="5616623"/>
              </a:xfrm>
              <a:prstGeom prst="rect">
                <a:avLst/>
              </a:prstGeom>
              <a:blipFill>
                <a:blip r:embed="rId3"/>
                <a:stretch>
                  <a:fillRect t="-325" r="-31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7346480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normAutofit/>
          </a:bodyPr>
          <a:lstStyle/>
          <a:p>
            <a:r>
              <a:rPr lang="fr-CA" dirty="0">
                <a:ea typeface="Cambria Math" panose="02040503050406030204" pitchFamily="18" charset="0"/>
              </a:rPr>
              <a:t>Paramètres à prendre en compte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a:t>
            </a:fld>
            <a:endParaRPr lang="fr-FR"/>
          </a:p>
        </p:txBody>
      </p:sp>
    </p:spTree>
    <p:extLst>
      <p:ext uri="{BB962C8B-B14F-4D97-AF65-F5344CB8AC3E}">
        <p14:creationId xmlns:p14="http://schemas.microsoft.com/office/powerpoint/2010/main" val="34730317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dirty="0">
                <a:effectLst/>
              </a:rPr>
              <a:t>B – Mécanisme de rupture par fatigue</a:t>
            </a:r>
          </a:p>
          <a:p>
            <a:r>
              <a:rPr lang="fr-FR" sz="4000" dirty="0">
                <a:effectLst/>
              </a:rPr>
              <a:t>C – Paramètre de la tenue en fatigue</a:t>
            </a:r>
          </a:p>
          <a:p>
            <a:r>
              <a:rPr lang="fr-FR" sz="4000" dirty="0">
                <a:effectLst/>
              </a:rPr>
              <a:t>D – Résistance à la fatigue</a:t>
            </a:r>
          </a:p>
          <a:p>
            <a:r>
              <a:rPr lang="fr-FR" sz="4000" dirty="0">
                <a:effectLst/>
              </a:rPr>
              <a:t>E – Méthodes d’intervention</a:t>
            </a:r>
            <a:endParaRPr lang="fr-CA" sz="4000" dirty="0">
              <a:effectLst/>
            </a:endParaRP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Approche à la normalisation</a:t>
            </a:r>
            <a:endParaRPr lang="fr-CA"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4000" dirty="0"/>
              <a:t>G – Exemples pratiques</a:t>
            </a:r>
            <a:endParaRPr lang="fr-CA" sz="40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8990424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Approche à la normalisation</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Recommandation canadienne</a:t>
            </a: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91</a:t>
            </a:fld>
            <a:endParaRPr lang="fr-FR"/>
          </a:p>
        </p:txBody>
      </p:sp>
    </p:spTree>
    <p:extLst>
      <p:ext uri="{BB962C8B-B14F-4D97-AF65-F5344CB8AC3E}">
        <p14:creationId xmlns:p14="http://schemas.microsoft.com/office/powerpoint/2010/main" val="41348504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92</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Approche à la normalisation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01" y="1136907"/>
            <a:ext cx="5594446" cy="4257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6"/>
              <p:cNvSpPr/>
              <p:nvPr/>
            </p:nvSpPr>
            <p:spPr>
              <a:xfrm>
                <a:off x="4273173" y="5547696"/>
                <a:ext cx="2951501" cy="307777"/>
              </a:xfrm>
              <a:prstGeom prst="rect">
                <a:avLst/>
              </a:prstGeom>
            </p:spPr>
            <p:txBody>
              <a:bodyPr wrap="square">
                <a:spAutoFit/>
              </a:bodyPr>
              <a:lstStyle/>
              <a:p>
                <a:r>
                  <a:rPr lang="fr-FR" sz="1400" dirty="0">
                    <a:solidFill>
                      <a:schemeClr val="tx1"/>
                    </a:solidFill>
                    <a:latin typeface="Univers Condensed"/>
                  </a:rPr>
                  <a:t>Courbes </a:t>
                </a:r>
                <a14:m>
                  <m:oMath xmlns:m="http://schemas.openxmlformats.org/officeDocument/2006/math">
                    <m:r>
                      <a:rPr lang="fr-FR" sz="1400" i="1" dirty="0">
                        <a:solidFill>
                          <a:schemeClr val="tx1"/>
                        </a:solidFill>
                        <a:latin typeface="Cambria Math" panose="02040503050406030204" pitchFamily="18" charset="0"/>
                      </a:rPr>
                      <m:t>𝑆</m:t>
                    </m:r>
                  </m:oMath>
                </a14:m>
                <a:r>
                  <a:rPr lang="fr-FR" sz="1400" dirty="0">
                    <a:solidFill>
                      <a:schemeClr val="tx1"/>
                    </a:solidFill>
                    <a:latin typeface="Univers Condensed"/>
                  </a:rPr>
                  <a:t>-</a:t>
                </a:r>
                <a14:m>
                  <m:oMath xmlns:m="http://schemas.openxmlformats.org/officeDocument/2006/math">
                    <m:r>
                      <a:rPr lang="fr-FR" sz="1400" i="1" dirty="0">
                        <a:solidFill>
                          <a:schemeClr val="tx1"/>
                        </a:solidFill>
                        <a:latin typeface="Cambria Math" panose="02040503050406030204" pitchFamily="18" charset="0"/>
                      </a:rPr>
                      <m:t>𝑁</m:t>
                    </m:r>
                  </m:oMath>
                </a14:m>
                <a:r>
                  <a:rPr lang="fr-FR" sz="1400" dirty="0">
                    <a:solidFill>
                      <a:schemeClr val="tx1"/>
                    </a:solidFill>
                    <a:latin typeface="Univers Condensed"/>
                  </a:rPr>
                  <a:t> de la référence [9.22]</a:t>
                </a:r>
                <a:endParaRPr lang="fr-CA" sz="1400" dirty="0">
                  <a:solidFill>
                    <a:schemeClr val="tx1"/>
                  </a:solidFill>
                  <a:latin typeface="Univers Condensed"/>
                </a:endParaRPr>
              </a:p>
            </p:txBody>
          </p:sp>
        </mc:Choice>
        <mc:Fallback xmlns="">
          <p:sp>
            <p:nvSpPr>
              <p:cNvPr id="7" name="Rectangle 6"/>
              <p:cNvSpPr>
                <a:spLocks noRot="1" noChangeAspect="1" noMove="1" noResize="1" noEditPoints="1" noAdjustHandles="1" noChangeArrowheads="1" noChangeShapeType="1" noTextEdit="1"/>
              </p:cNvSpPr>
              <p:nvPr/>
            </p:nvSpPr>
            <p:spPr>
              <a:xfrm>
                <a:off x="4273173" y="5547696"/>
                <a:ext cx="2951501" cy="307777"/>
              </a:xfrm>
              <a:prstGeom prst="rect">
                <a:avLst/>
              </a:prstGeom>
              <a:blipFill>
                <a:blip r:embed="rId4"/>
                <a:stretch>
                  <a:fillRect l="-620" t="-3922" b="-19608"/>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B79AF6DF-D034-8641-B3E7-3F48417290CF}"/>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522254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93</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Approche à la normalisation</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913"/>
          <a:stretch/>
        </p:blipFill>
        <p:spPr bwMode="auto">
          <a:xfrm>
            <a:off x="6353450" y="1367073"/>
            <a:ext cx="4992327" cy="4326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443206" y="6077415"/>
            <a:ext cx="4611435" cy="307777"/>
          </a:xfrm>
          <a:prstGeom prst="rect">
            <a:avLst/>
          </a:prstGeom>
        </p:spPr>
        <p:txBody>
          <a:bodyPr wrap="square">
            <a:spAutoFit/>
          </a:bodyPr>
          <a:lstStyle/>
          <a:p>
            <a:r>
              <a:rPr lang="fr-FR" sz="1400" dirty="0">
                <a:latin typeface="Univers Condensed"/>
              </a:rPr>
              <a:t>Catégories de détails structuraux de la référence [9.22]</a:t>
            </a:r>
            <a:endParaRPr lang="fr-CA" sz="1400" dirty="0">
              <a:latin typeface="Univers Condensed"/>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9328"/>
          <a:stretch/>
        </p:blipFill>
        <p:spPr bwMode="auto">
          <a:xfrm>
            <a:off x="657679" y="2518394"/>
            <a:ext cx="5336463" cy="202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8AD9A77D-EF1B-0F42-9758-40D78F731634}"/>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0652741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94</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245726"/>
            <a:ext cx="10328473" cy="4816407"/>
          </a:xfrm>
          <a:effectLst/>
        </p:spPr>
        <p:txBody>
          <a:bodyPr>
            <a:noAutofit/>
          </a:bodyPr>
          <a:lstStyle/>
          <a:p>
            <a:r>
              <a:rPr lang="fr-FR" sz="4000" dirty="0">
                <a:effectLst/>
              </a:rPr>
              <a:t>A – Introduction</a:t>
            </a:r>
          </a:p>
          <a:p>
            <a:r>
              <a:rPr lang="fr-FR" sz="4000" dirty="0">
                <a:effectLst/>
              </a:rPr>
              <a:t>B – Mécanisme de rupture par fatigue</a:t>
            </a:r>
          </a:p>
          <a:p>
            <a:r>
              <a:rPr lang="fr-FR" sz="4000" dirty="0">
                <a:effectLst/>
              </a:rPr>
              <a:t>C – Paramètre de la tenue en fatigue</a:t>
            </a:r>
          </a:p>
          <a:p>
            <a:r>
              <a:rPr lang="fr-FR" sz="4000" dirty="0">
                <a:effectLst/>
              </a:rPr>
              <a:t>D – Résistance à la fatigue</a:t>
            </a:r>
          </a:p>
          <a:p>
            <a:r>
              <a:rPr lang="fr-FR" sz="4000" dirty="0">
                <a:effectLst/>
              </a:rPr>
              <a:t>E – Méthodes d’intervention</a:t>
            </a:r>
            <a:endParaRPr lang="fr-CA" sz="4000" dirty="0">
              <a:effectLst/>
            </a:endParaRPr>
          </a:p>
          <a:p>
            <a:r>
              <a:rPr lang="fr-FR" sz="4000" dirty="0">
                <a:effectLst/>
              </a:rPr>
              <a:t>F – Approche à la normalisation</a:t>
            </a:r>
            <a:endParaRPr lang="fr-CA" sz="4000" dirty="0">
              <a:effectLst/>
            </a:endParaRPr>
          </a:p>
          <a:p>
            <a:r>
              <a:rPr lang="fr-FR"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Exemples pratiques</a:t>
            </a:r>
            <a:endParaRPr lang="fr-CA" sz="40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523078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1 </a:t>
            </a:r>
            <a:r>
              <a:rPr lang="fr-CA" dirty="0"/>
              <a:t>(</a:t>
            </a:r>
            <a:r>
              <a:rPr lang="fr-FR" dirty="0"/>
              <a:t>Exemple 9.1, livre de Pr. Beaulieu  – Analyse d’un portique de signalisation aérienne)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95</a:t>
            </a:fld>
            <a:endParaRPr lang="fr-FR"/>
          </a:p>
        </p:txBody>
      </p:sp>
    </p:spTree>
    <p:extLst>
      <p:ext uri="{BB962C8B-B14F-4D97-AF65-F5344CB8AC3E}">
        <p14:creationId xmlns:p14="http://schemas.microsoft.com/office/powerpoint/2010/main" val="24009558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96</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08" y="1772320"/>
            <a:ext cx="8460432" cy="30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EF57755-13DB-964B-AC58-A9124C8E1E96}"/>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63510628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1659"/>
          <a:stretch/>
        </p:blipFill>
        <p:spPr bwMode="auto">
          <a:xfrm>
            <a:off x="6127942" y="2567066"/>
            <a:ext cx="6064058" cy="2205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97</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276"/>
          <a:stretch/>
        </p:blipFill>
        <p:spPr bwMode="auto">
          <a:xfrm>
            <a:off x="368969" y="1420958"/>
            <a:ext cx="6064058" cy="3550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038E2D0-0BB6-2947-A0E4-DA78D4545650}"/>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9322104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98</a:t>
            </a:fld>
            <a:endParaRPr lang="fr-CA" altLang="fr-FR"/>
          </a:p>
        </p:txBody>
      </p:sp>
      <p:sp>
        <p:nvSpPr>
          <p:cNvPr id="8" name="Titre 4">
            <a:extLst>
              <a:ext uri="{FF2B5EF4-FFF2-40B4-BE49-F238E27FC236}">
                <a16:creationId xmlns:a16="http://schemas.microsoft.com/office/drawing/2014/main" id="{4DB71472-58B4-25AA-05EA-A530EA9BB833}"/>
              </a:ext>
            </a:extLst>
          </p:cNvPr>
          <p:cNvSpPr>
            <a:spLocks noGrp="1"/>
          </p:cNvSpPr>
          <p:nvPr>
            <p:ph type="title"/>
          </p:nvPr>
        </p:nvSpPr>
        <p:spPr>
          <a:xfrm>
            <a:off x="838200" y="56358"/>
            <a:ext cx="9821449" cy="926926"/>
          </a:xfrm>
        </p:spPr>
        <p:txBody>
          <a:bodyPr/>
          <a:lstStyle/>
          <a:p>
            <a:r>
              <a:rPr lang="fr-FR" dirty="0">
                <a:solidFill>
                  <a:schemeClr val="accent2"/>
                </a:solidFill>
              </a:rPr>
              <a:t>Exemples pratiques</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811"/>
          <a:stretch/>
        </p:blipFill>
        <p:spPr bwMode="auto">
          <a:xfrm>
            <a:off x="6181654" y="1573036"/>
            <a:ext cx="5044388" cy="419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4244"/>
          <a:stretch/>
        </p:blipFill>
        <p:spPr bwMode="auto">
          <a:xfrm>
            <a:off x="549443" y="2466660"/>
            <a:ext cx="5196291" cy="2406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D541C974-A093-3A47-8158-3C942BF62B82}"/>
              </a:ext>
            </a:extLst>
          </p:cNvPr>
          <p:cNvSpPr/>
          <p:nvPr/>
        </p:nvSpPr>
        <p:spPr>
          <a:xfrm>
            <a:off x="134790" y="6533137"/>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5034036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2 </a:t>
            </a:r>
            <a:r>
              <a:rPr lang="fr-CA" dirty="0"/>
              <a:t>(</a:t>
            </a:r>
            <a:r>
              <a:rPr lang="fr-FR" dirty="0"/>
              <a:t>Exemple 8.2, livre de Pr. Beaulieu  – Assemblage concentrique avec soudures d’angle)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99</a:t>
            </a:fld>
            <a:endParaRPr lang="fr-FR"/>
          </a:p>
        </p:txBody>
      </p:sp>
    </p:spTree>
    <p:extLst>
      <p:ext uri="{BB962C8B-B14F-4D97-AF65-F5344CB8AC3E}">
        <p14:creationId xmlns:p14="http://schemas.microsoft.com/office/powerpoint/2010/main" val="3965301273"/>
      </p:ext>
    </p:extLst>
  </p:cSld>
  <p:clrMapOvr>
    <a:masterClrMapping/>
  </p:clrMapOvr>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6057</TotalTime>
  <Words>4494</Words>
  <Application>Microsoft Office PowerPoint</Application>
  <PresentationFormat>Grand écran</PresentationFormat>
  <Paragraphs>934</Paragraphs>
  <Slides>129</Slides>
  <Notes>96</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129</vt:i4>
      </vt:variant>
    </vt:vector>
  </HeadingPairs>
  <TitlesOfParts>
    <vt:vector size="136" baseType="lpstr">
      <vt:lpstr>Arial</vt:lpstr>
      <vt:lpstr>Calibri</vt:lpstr>
      <vt:lpstr>Cambria Math</vt:lpstr>
      <vt:lpstr>Univers Condensed</vt:lpstr>
      <vt:lpstr>Univers Condensed Light</vt:lpstr>
      <vt:lpstr>Wingdings</vt:lpstr>
      <vt:lpstr>Thème Office</vt:lpstr>
      <vt:lpstr>Conception des  charpentes d’aluminium  Fatigue </vt:lpstr>
      <vt:lpstr>Note</vt:lpstr>
      <vt:lpstr>Plan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Plan</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Mécanisme de rupture par fatigue</vt:lpstr>
      <vt:lpstr>Plan</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Paramètre de la tenue en fatigue</vt:lpstr>
      <vt:lpstr>Plan</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Résistance à la fatigue</vt:lpstr>
      <vt:lpstr>Plan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Méthodes d’intervention</vt:lpstr>
      <vt:lpstr>Plan</vt:lpstr>
      <vt:lpstr>Approche à la normalisation</vt:lpstr>
      <vt:lpstr>Approche à la normalisation</vt:lpstr>
      <vt:lpstr>Approche à la normalisation</vt:lpstr>
      <vt:lpstr>Plan</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110</cp:revision>
  <dcterms:created xsi:type="dcterms:W3CDTF">2021-07-15T17:10:38Z</dcterms:created>
  <dcterms:modified xsi:type="dcterms:W3CDTF">2024-08-12T19:10:25Z</dcterms:modified>
</cp:coreProperties>
</file>