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59"/>
  </p:notesMasterIdLst>
  <p:sldIdLst>
    <p:sldId id="262" r:id="rId5"/>
    <p:sldId id="260" r:id="rId6"/>
    <p:sldId id="1308" r:id="rId7"/>
    <p:sldId id="1309" r:id="rId8"/>
    <p:sldId id="263" r:id="rId9"/>
    <p:sldId id="1311" r:id="rId10"/>
    <p:sldId id="1312" r:id="rId11"/>
    <p:sldId id="1313" r:id="rId12"/>
    <p:sldId id="1314" r:id="rId13"/>
    <p:sldId id="270" r:id="rId14"/>
    <p:sldId id="271" r:id="rId15"/>
    <p:sldId id="272" r:id="rId16"/>
    <p:sldId id="273" r:id="rId17"/>
    <p:sldId id="274" r:id="rId18"/>
    <p:sldId id="275" r:id="rId19"/>
    <p:sldId id="276" r:id="rId20"/>
    <p:sldId id="277" r:id="rId21"/>
    <p:sldId id="278" r:id="rId22"/>
    <p:sldId id="280" r:id="rId23"/>
    <p:sldId id="1315" r:id="rId24"/>
    <p:sldId id="282" r:id="rId25"/>
    <p:sldId id="283" r:id="rId26"/>
    <p:sldId id="284" r:id="rId27"/>
    <p:sldId id="1321" r:id="rId28"/>
    <p:sldId id="1325" r:id="rId29"/>
    <p:sldId id="287" r:id="rId30"/>
    <p:sldId id="1322" r:id="rId31"/>
    <p:sldId id="289" r:id="rId32"/>
    <p:sldId id="293" r:id="rId33"/>
    <p:sldId id="1326" r:id="rId34"/>
    <p:sldId id="295" r:id="rId35"/>
    <p:sldId id="296" r:id="rId36"/>
    <p:sldId id="290" r:id="rId37"/>
    <p:sldId id="854" r:id="rId38"/>
    <p:sldId id="292" r:id="rId39"/>
    <p:sldId id="304" r:id="rId40"/>
    <p:sldId id="1317" r:id="rId41"/>
    <p:sldId id="305" r:id="rId42"/>
    <p:sldId id="306" r:id="rId43"/>
    <p:sldId id="319" r:id="rId44"/>
    <p:sldId id="307" r:id="rId45"/>
    <p:sldId id="297" r:id="rId46"/>
    <p:sldId id="298" r:id="rId47"/>
    <p:sldId id="299" r:id="rId48"/>
    <p:sldId id="300" r:id="rId49"/>
    <p:sldId id="301" r:id="rId50"/>
    <p:sldId id="309" r:id="rId51"/>
    <p:sldId id="310" r:id="rId52"/>
    <p:sldId id="311" r:id="rId53"/>
    <p:sldId id="313" r:id="rId54"/>
    <p:sldId id="314" r:id="rId55"/>
    <p:sldId id="315" r:id="rId56"/>
    <p:sldId id="1328" r:id="rId57"/>
    <p:sldId id="316" r:id="rId5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8275"/>
    <a:srgbClr val="776282"/>
    <a:srgbClr val="DAA828"/>
    <a:srgbClr val="A0413B"/>
    <a:srgbClr val="889DC3"/>
    <a:srgbClr val="56887E"/>
    <a:srgbClr val="3F76BF"/>
    <a:srgbClr val="7D5043"/>
    <a:srgbClr val="F1F8E8"/>
    <a:srgbClr val="E4E4E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8" autoAdjust="0"/>
    <p:restoredTop sz="76638" autoAdjust="0"/>
  </p:normalViewPr>
  <p:slideViewPr>
    <p:cSldViewPr snapToGrid="0" snapToObjects="1">
      <p:cViewPr varScale="1">
        <p:scale>
          <a:sx n="71" d="100"/>
          <a:sy n="71" d="100"/>
        </p:scale>
        <p:origin x="1512" y="40"/>
      </p:cViewPr>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 d="1"/>
        <a:sy n="1" d="1"/>
      </p:scale>
      <p:origin x="0" y="-1192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6AD79F-04A4-5346-A3ED-EDBE6BC3531C}" type="datetimeFigureOut">
              <a:rPr lang="fr-FR" smtClean="0"/>
              <a:t>23/07/2026</a:t>
            </a:fld>
            <a:endParaRPr lang="fr-FR"/>
          </a:p>
        </p:txBody>
      </p:sp>
      <p:sp>
        <p:nvSpPr>
          <p:cNvPr id="4" name="Espace réservé de l'image de diapositiv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6C71B6E-AC55-304E-9344-CF3AAC291903}" type="slidenum">
              <a:rPr lang="fr-FR" smtClean="0"/>
              <a:t>‹N°›</a:t>
            </a:fld>
            <a:endParaRPr lang="fr-FR"/>
          </a:p>
        </p:txBody>
      </p:sp>
    </p:spTree>
    <p:extLst>
      <p:ext uri="{BB962C8B-B14F-4D97-AF65-F5344CB8AC3E}">
        <p14:creationId xmlns:p14="http://schemas.microsoft.com/office/powerpoint/2010/main" val="3206614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171450" indent="-171450">
              <a:buFont typeface="Calibri" panose="020F0502020204030204" pitchFamily="34" charset="0"/>
              <a:buChar char="̶"/>
            </a:pPr>
            <a:r>
              <a:rPr lang="fr-CA" dirty="0"/>
              <a:t>Le contenu se veut un survol de Beaulieu, « Les caractéristiques de l’aluminium structural » 2</a:t>
            </a:r>
            <a:r>
              <a:rPr lang="fr-CA" baseline="30000" dirty="0"/>
              <a:t>ème</a:t>
            </a:r>
            <a:r>
              <a:rPr lang="fr-CA" dirty="0"/>
              <a:t> édition, </a:t>
            </a:r>
            <a:r>
              <a:rPr lang="fr-CA" dirty="0" err="1"/>
              <a:t>Pral</a:t>
            </a:r>
            <a:r>
              <a:rPr lang="fr-CA" dirty="0"/>
              <a:t>.</a:t>
            </a: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2</a:t>
            </a:fld>
            <a:endParaRPr lang="fr-FR"/>
          </a:p>
        </p:txBody>
      </p:sp>
    </p:spTree>
    <p:extLst>
      <p:ext uri="{BB962C8B-B14F-4D97-AF65-F5344CB8AC3E}">
        <p14:creationId xmlns:p14="http://schemas.microsoft.com/office/powerpoint/2010/main" val="4786421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a:t>
            </a:fld>
            <a:endParaRPr lang="fr-FR"/>
          </a:p>
        </p:txBody>
      </p:sp>
    </p:spTree>
    <p:extLst>
      <p:ext uri="{BB962C8B-B14F-4D97-AF65-F5344CB8AC3E}">
        <p14:creationId xmlns:p14="http://schemas.microsoft.com/office/powerpoint/2010/main" val="28082656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CA" sz="1200" dirty="0">
                <a:effectLst/>
                <a:latin typeface="+mn-lt"/>
                <a:ea typeface="Times New Roman" panose="02020603050405020304" pitchFamily="18" charset="0"/>
              </a:rPr>
              <a:t>Voici quelques avantages liés à l’Al :</a:t>
            </a:r>
          </a:p>
          <a:p>
            <a:pPr marL="342900" lvl="0" indent="-342900" algn="just">
              <a:buFont typeface="Symbol" panose="05050102010706020507" pitchFamily="18" charset="2"/>
              <a:buChar char=""/>
            </a:pPr>
            <a:r>
              <a:rPr lang="fr-CA" sz="1200" dirty="0">
                <a:effectLst/>
                <a:latin typeface="+mn-lt"/>
                <a:ea typeface="Times New Roman" panose="02020603050405020304" pitchFamily="18" charset="0"/>
              </a:rPr>
              <a:t>L’aluminium étant plus léger que l’acier et le béton, il peut, dans certain cas, nécessiter des fondations plus légères et parfois, dans certaines situations, comme dans le cas des passerelles, il permet d’éviter l’utilisation de pieux aux profits de semelles filantes ; </a:t>
            </a:r>
          </a:p>
          <a:p>
            <a:pPr marL="342900" lvl="0" indent="-342900" algn="just">
              <a:buFont typeface="Symbol" panose="05050102010706020507" pitchFamily="18" charset="2"/>
              <a:buChar char=""/>
            </a:pPr>
            <a:r>
              <a:rPr lang="fr-CA" sz="1200" dirty="0">
                <a:effectLst/>
                <a:latin typeface="+mn-lt"/>
                <a:ea typeface="Times New Roman" panose="02020603050405020304" pitchFamily="18" charset="0"/>
              </a:rPr>
              <a:t>Sous les charges sismiques les efforts latéraux sont diminués de 2 à 5 fois ;</a:t>
            </a:r>
          </a:p>
          <a:p>
            <a:pPr marL="342900" lvl="0" indent="-342900" algn="just">
              <a:buFont typeface="Symbol" panose="05050102010706020507" pitchFamily="18" charset="2"/>
              <a:buChar char=""/>
            </a:pPr>
            <a:r>
              <a:rPr lang="fr-CA" sz="1200" dirty="0">
                <a:effectLst/>
                <a:latin typeface="+mn-lt"/>
                <a:ea typeface="Times New Roman" panose="02020603050405020304" pitchFamily="18" charset="0"/>
              </a:rPr>
              <a:t>Lorsque l’on veut ajouter une passerelle à un pont existant, la légèreté de l’aluminium permet de minimiser le renforcement de la structure existante.</a:t>
            </a: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4</a:t>
            </a:fld>
            <a:endParaRPr lang="fr-FR"/>
          </a:p>
        </p:txBody>
      </p:sp>
    </p:spTree>
    <p:extLst>
      <p:ext uri="{BB962C8B-B14F-4D97-AF65-F5344CB8AC3E}">
        <p14:creationId xmlns:p14="http://schemas.microsoft.com/office/powerpoint/2010/main" val="33578347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Times New Roman" panose="02020603050405020304" pitchFamily="18" charset="0"/>
              </a:rPr>
              <a:t>Le faible point de fusion (p/r acier) permet le moulage de pièces selon une variété de procédés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Times New Roman" panose="02020603050405020304" pitchFamily="18" charset="0"/>
              </a:rPr>
              <a:t>Une formabilité tant à froid qu’à chaud facilite la fabrication par des procédés de formage, laminage, extrusion standard ou sur mesure etc.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Times New Roman" panose="02020603050405020304" pitchFamily="18" charset="0"/>
              </a:rPr>
              <a:t>Les pièces extrudées sont très utilisées en génie civil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Times New Roman" panose="02020603050405020304" pitchFamily="18" charset="0"/>
              </a:rPr>
              <a:t>Il y a une très grande variété de produits disponibles tant en feuille, en plaque, qu’extrudés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Times New Roman" panose="02020603050405020304" pitchFamily="18" charset="0"/>
              </a:rPr>
              <a:t>Un des avantages importants de l’Al est l’</a:t>
            </a:r>
            <a:r>
              <a:rPr lang="fr-FR" sz="1200" kern="1200" dirty="0">
                <a:solidFill>
                  <a:srgbClr val="000000"/>
                </a:solidFill>
                <a:effectLst/>
                <a:latin typeface="+mn-lt"/>
                <a:ea typeface="Times New Roman" panose="02020603050405020304" pitchFamily="18" charset="0"/>
              </a:rPr>
              <a:t>excellente résistance à la corrosion atmosphérique de son fini brut, pas besoin de couche de protection pour assurer l’intégrité structurale </a:t>
            </a:r>
            <a:r>
              <a:rPr lang="fr-CA" sz="1200" kern="1200" dirty="0">
                <a:solidFill>
                  <a:srgbClr val="000000"/>
                </a:solidFill>
                <a:effectLst/>
                <a:latin typeface="+mn-lt"/>
                <a:ea typeface="Times New Roman" panose="02020603050405020304" pitchFamily="18" charset="0"/>
              </a:rPr>
              <a:t>;</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Times New Roman" panose="02020603050405020304" pitchFamily="18" charset="0"/>
              </a:rPr>
              <a:t>L’image présente une pièce moulée en aluminium à la base d’un poteau extrudé en aluminium servant à la signalisation routière.</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5</a:t>
            </a:fld>
            <a:endParaRPr lang="fr-FR"/>
          </a:p>
        </p:txBody>
      </p:sp>
    </p:spTree>
    <p:extLst>
      <p:ext uri="{BB962C8B-B14F-4D97-AF65-F5344CB8AC3E}">
        <p14:creationId xmlns:p14="http://schemas.microsoft.com/office/powerpoint/2010/main" val="13904666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Times New Roman" panose="02020603050405020304" pitchFamily="18" charset="0"/>
              </a:rPr>
              <a:t>L'aluminium s'oxyde </a:t>
            </a:r>
            <a:r>
              <a:rPr lang="fr-CA" sz="1200" b="1" kern="1200" dirty="0">
                <a:solidFill>
                  <a:srgbClr val="000000"/>
                </a:solidFill>
                <a:effectLst/>
                <a:latin typeface="+mn-lt"/>
                <a:ea typeface="Times New Roman" panose="02020603050405020304" pitchFamily="18" charset="0"/>
              </a:rPr>
              <a:t>instantanément au contact de l'air</a:t>
            </a:r>
            <a:r>
              <a:rPr lang="fr-CA" sz="1200" kern="1200" dirty="0">
                <a:solidFill>
                  <a:srgbClr val="000000"/>
                </a:solidFill>
                <a:effectLst/>
                <a:latin typeface="+mn-lt"/>
                <a:ea typeface="Times New Roman" panose="02020603050405020304" pitchFamily="18" charset="0"/>
              </a:rPr>
              <a:t>. Cette réaction, contrairement au cas du fer, conduit à la formation d'</a:t>
            </a:r>
            <a:r>
              <a:rPr lang="fr-CA" sz="1200" b="1" kern="1200" dirty="0">
                <a:solidFill>
                  <a:srgbClr val="000000"/>
                </a:solidFill>
                <a:effectLst/>
                <a:latin typeface="+mn-lt"/>
                <a:ea typeface="Times New Roman" panose="02020603050405020304" pitchFamily="18" charset="0"/>
              </a:rPr>
              <a:t>alumine</a:t>
            </a:r>
            <a:r>
              <a:rPr lang="fr-CA" sz="1200" kern="1200" dirty="0">
                <a:solidFill>
                  <a:srgbClr val="000000"/>
                </a:solidFill>
                <a:effectLst/>
                <a:latin typeface="+mn-lt"/>
                <a:ea typeface="Times New Roman" panose="02020603050405020304" pitchFamily="18" charset="0"/>
              </a:rPr>
              <a:t> (Al</a:t>
            </a:r>
            <a:r>
              <a:rPr lang="fr-CA" sz="1200" kern="1200" baseline="-25000" dirty="0">
                <a:solidFill>
                  <a:srgbClr val="000000"/>
                </a:solidFill>
                <a:effectLst/>
                <a:latin typeface="+mn-lt"/>
                <a:ea typeface="Times New Roman" panose="02020603050405020304" pitchFamily="18" charset="0"/>
              </a:rPr>
              <a:t>2</a:t>
            </a:r>
            <a:r>
              <a:rPr lang="fr-CA" sz="1200" kern="1200" dirty="0">
                <a:solidFill>
                  <a:srgbClr val="000000"/>
                </a:solidFill>
                <a:effectLst/>
                <a:latin typeface="+mn-lt"/>
                <a:ea typeface="Times New Roman" panose="02020603050405020304" pitchFamily="18" charset="0"/>
              </a:rPr>
              <a:t>O</a:t>
            </a:r>
            <a:r>
              <a:rPr lang="fr-CA" sz="1200" kern="1200" baseline="-25000" dirty="0">
                <a:solidFill>
                  <a:srgbClr val="000000"/>
                </a:solidFill>
                <a:effectLst/>
                <a:latin typeface="+mn-lt"/>
                <a:ea typeface="Times New Roman" panose="02020603050405020304" pitchFamily="18" charset="0"/>
              </a:rPr>
              <a:t>3</a:t>
            </a:r>
            <a:r>
              <a:rPr lang="fr-CA" sz="1200" kern="1200" dirty="0">
                <a:solidFill>
                  <a:srgbClr val="000000"/>
                </a:solidFill>
                <a:effectLst/>
                <a:latin typeface="+mn-lt"/>
                <a:ea typeface="Times New Roman" panose="02020603050405020304" pitchFamily="18" charset="0"/>
              </a:rPr>
              <a:t>) sous forme d'une fine couche superficielle qui sert de tampon </a:t>
            </a:r>
            <a:r>
              <a:rPr lang="fr-CA" sz="1200" b="1" kern="1200" dirty="0">
                <a:solidFill>
                  <a:srgbClr val="000000"/>
                </a:solidFill>
                <a:effectLst/>
                <a:latin typeface="+mn-lt"/>
                <a:ea typeface="Times New Roman" panose="02020603050405020304" pitchFamily="18" charset="0"/>
              </a:rPr>
              <a:t>imperméable</a:t>
            </a:r>
            <a:r>
              <a:rPr lang="fr-CA" sz="1200" kern="1200" dirty="0">
                <a:solidFill>
                  <a:srgbClr val="000000"/>
                </a:solidFill>
                <a:effectLst/>
                <a:latin typeface="+mn-lt"/>
                <a:ea typeface="Times New Roman" panose="02020603050405020304" pitchFamily="18" charset="0"/>
              </a:rPr>
              <a:t> entre l'air et le métal. On peut dire que l’aluminium s’</a:t>
            </a:r>
            <a:r>
              <a:rPr lang="fr-CA" sz="1200" b="1" kern="1200" dirty="0">
                <a:solidFill>
                  <a:srgbClr val="000000"/>
                </a:solidFill>
                <a:effectLst/>
                <a:latin typeface="+mn-lt"/>
                <a:ea typeface="Times New Roman" panose="02020603050405020304" pitchFamily="18" charset="0"/>
              </a:rPr>
              <a:t>auto-protège</a:t>
            </a:r>
            <a:r>
              <a:rPr lang="fr-CA" sz="1200" b="0" kern="1200" dirty="0">
                <a:solidFill>
                  <a:srgbClr val="000000"/>
                </a:solidFill>
                <a:effectLst/>
                <a:latin typeface="+mn-lt"/>
                <a:ea typeface="Times New Roman" panose="02020603050405020304" pitchFamily="18" charset="0"/>
              </a:rPr>
              <a:t> </a:t>
            </a:r>
            <a:r>
              <a:rPr lang="fr-CA" sz="1200" kern="1200" dirty="0">
                <a:solidFill>
                  <a:srgbClr val="000000"/>
                </a:solidFill>
                <a:effectLst/>
                <a:latin typeface="+mn-lt"/>
                <a:ea typeface="Times New Roman" panose="02020603050405020304" pitchFamily="18" charset="0"/>
              </a:rPr>
              <a:t>;</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Times New Roman" panose="02020603050405020304" pitchFamily="18" charset="0"/>
              </a:rPr>
              <a:t>L’épaisseur de la couche d’alumine est très mince (nanomètre), mais étanche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Times New Roman" panose="02020603050405020304" pitchFamily="18" charset="0"/>
              </a:rPr>
              <a:t>Une rayure faite en surface enlèvera la couche d’alumine. L’aluminium exposé à l’air s’oxydera à nouveau reformant ainsi une nouvelle couche protectrice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Times New Roman" panose="02020603050405020304" pitchFamily="18" charset="0"/>
              </a:rPr>
              <a:t>On peut dire que l’Al s’autorépare contrairement à l’acier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Times New Roman" panose="02020603050405020304" pitchFamily="18" charset="0"/>
              </a:rPr>
              <a:t>S’il y a des graffitis en surface, ceux-ci sont sur la couche d’alumine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Times New Roman" panose="02020603050405020304" pitchFamily="18" charset="0"/>
              </a:rPr>
              <a:t>Un simple sablage enlève l’alumine (et les graffitis) et une nouvelle couche d’alumine se reformera aussitôt protégeant à nouveau l’aluminium contre la corrosion sans nécessité d’application d’une couche de peinture ou autre système anti-corrosion.</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6</a:t>
            </a:fld>
            <a:endParaRPr lang="fr-FR"/>
          </a:p>
        </p:txBody>
      </p:sp>
    </p:spTree>
    <p:extLst>
      <p:ext uri="{BB962C8B-B14F-4D97-AF65-F5344CB8AC3E}">
        <p14:creationId xmlns:p14="http://schemas.microsoft.com/office/powerpoint/2010/main" val="24952957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Times New Roman" panose="02020603050405020304" pitchFamily="18" charset="0"/>
              </a:rPr>
              <a:t>Cet exemple illustre des tests au brouillard salin (5000 heures ou 208 jours d’exposition) faits sur l’</a:t>
            </a:r>
            <a:r>
              <a:rPr lang="fr-FR" sz="1200" kern="1200" dirty="0">
                <a:solidFill>
                  <a:srgbClr val="000000"/>
                </a:solidFill>
                <a:effectLst/>
                <a:latin typeface="+mn-lt"/>
                <a:ea typeface="Times New Roman" panose="02020603050405020304" pitchFamily="18" charset="0"/>
              </a:rPr>
              <a:t>acier du pont de Québec protégé avec le système </a:t>
            </a:r>
            <a:r>
              <a:rPr lang="fr-FR" sz="1200" kern="1200" dirty="0" err="1">
                <a:solidFill>
                  <a:srgbClr val="000000"/>
                </a:solidFill>
                <a:effectLst/>
                <a:latin typeface="+mn-lt"/>
                <a:ea typeface="Times New Roman" panose="02020603050405020304" pitchFamily="18" charset="0"/>
              </a:rPr>
              <a:t>Galvatech</a:t>
            </a:r>
            <a:r>
              <a:rPr lang="fr-FR" sz="1200" kern="1200" dirty="0">
                <a:solidFill>
                  <a:srgbClr val="000000"/>
                </a:solidFill>
                <a:effectLst/>
                <a:latin typeface="+mn-lt"/>
                <a:ea typeface="Times New Roman" panose="02020603050405020304" pitchFamily="18" charset="0"/>
              </a:rPr>
              <a:t> (homologuée MTQ et MTO)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Times New Roman" panose="02020603050405020304" pitchFamily="18" charset="0"/>
              </a:rPr>
              <a:t>Peu importe le système protecteur, aussitôt que la surface est égratignée, la corrosion débute et, pour l’arrêter, cela nécessite une intervention humaine parfois coûteuse.</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7</a:t>
            </a:fld>
            <a:endParaRPr lang="fr-FR"/>
          </a:p>
        </p:txBody>
      </p:sp>
    </p:spTree>
    <p:extLst>
      <p:ext uri="{BB962C8B-B14F-4D97-AF65-F5344CB8AC3E}">
        <p14:creationId xmlns:p14="http://schemas.microsoft.com/office/powerpoint/2010/main" val="9795619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Times New Roman" panose="02020603050405020304" pitchFamily="18" charset="0"/>
              </a:rPr>
              <a:t>Voici deux lampadaires installés à peu près au même moment : un en acier et un en aluminium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Times New Roman" panose="02020603050405020304" pitchFamily="18" charset="0"/>
              </a:rPr>
              <a:t>Les deux sont enterrés dans de la neige avec du sel en hiver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Times New Roman" panose="02020603050405020304" pitchFamily="18" charset="0"/>
              </a:rPr>
              <a:t>On remarque la grande résistance à la corrosion du lampadaire en aluminium.</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8</a:t>
            </a:fld>
            <a:endParaRPr lang="fr-FR"/>
          </a:p>
        </p:txBody>
      </p:sp>
    </p:spTree>
    <p:extLst>
      <p:ext uri="{BB962C8B-B14F-4D97-AF65-F5344CB8AC3E}">
        <p14:creationId xmlns:p14="http://schemas.microsoft.com/office/powerpoint/2010/main" val="10503497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Times New Roman" panose="02020603050405020304" pitchFamily="18" charset="0"/>
              </a:rPr>
              <a:t>Plus il fait froid, plus les propriétés de l’aluminium augmentent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Times New Roman" panose="02020603050405020304" pitchFamily="18" charset="0"/>
              </a:rPr>
              <a:t>Contrairement à l’acier, l’aluminium ne perd pas de ténacité à basse température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Times New Roman" panose="02020603050405020304" pitchFamily="18" charset="0"/>
              </a:rPr>
              <a:t>On utilise beaucoup l’aluminium pour des applications cryogéniques, aéronautiques et aérospatiales où les températures sont très basses, d’autant plus que l’aluminium est léger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dirty="0">
                <a:effectLst/>
                <a:latin typeface="+mn-lt"/>
                <a:ea typeface="Times New Roman" panose="02020603050405020304" pitchFamily="18" charset="0"/>
              </a:rPr>
              <a:t>L’aluminium demeure résilient à basse température alors que l’acier devient fragile ;</a:t>
            </a: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Times New Roman" panose="02020603050405020304" pitchFamily="18" charset="0"/>
              </a:rPr>
              <a:t>Notons que la </a:t>
            </a:r>
            <a:r>
              <a:rPr lang="fr-CA" sz="1200" kern="1200" dirty="0">
                <a:solidFill>
                  <a:srgbClr val="000000"/>
                </a:solidFill>
                <a:effectLst/>
                <a:latin typeface="+mn-lt"/>
                <a:ea typeface="Times New Roman" panose="02020603050405020304" pitchFamily="18" charset="0"/>
              </a:rPr>
              <a:t>structure cristalline de l’aluminium est du type cubique à faces centrées alors que celle de l’acier est du type cubique à corps centré ; c’est ce qui explique la différence de tenue mécanique au froid.</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9</a:t>
            </a:fld>
            <a:endParaRPr lang="fr-FR"/>
          </a:p>
        </p:txBody>
      </p:sp>
    </p:spTree>
    <p:extLst>
      <p:ext uri="{BB962C8B-B14F-4D97-AF65-F5344CB8AC3E}">
        <p14:creationId xmlns:p14="http://schemas.microsoft.com/office/powerpoint/2010/main" val="34631728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Times New Roman" panose="02020603050405020304" pitchFamily="18" charset="0"/>
              </a:rPr>
              <a:t>Recyclage : avec un triage d’alliage adéquat et un décapage des rebuts, pas de détérioration des propriétés lors de la refonte (contrairement au béton, au bois, plastique et fibres naturelles qui ne sont pratiquement pas recyclable sans perte de propriétés)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Times New Roman" panose="02020603050405020304" pitchFamily="18" charset="0"/>
              </a:rPr>
              <a:t>Si nécessaire, l’aluminium a une grande conductivité tant électrique que thermique ; les lignes de haute tension sont en aluminium et non en cuivre (trop cher et trop lourd)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Times New Roman" panose="02020603050405020304" pitchFamily="18" charset="0"/>
              </a:rPr>
              <a:t>Esthétisme (polissage, brossage, anodisation de couleur etc.)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Times New Roman" panose="02020603050405020304" pitchFamily="18" charset="0"/>
              </a:rPr>
              <a:t>Pouvoir réflecteur : économie énergie (moins de climatisation).</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10</a:t>
            </a:fld>
            <a:endParaRPr lang="fr-FR"/>
          </a:p>
        </p:txBody>
      </p:sp>
    </p:spTree>
    <p:extLst>
      <p:ext uri="{BB962C8B-B14F-4D97-AF65-F5344CB8AC3E}">
        <p14:creationId xmlns:p14="http://schemas.microsoft.com/office/powerpoint/2010/main" val="42808016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gn="just"/>
            <a:r>
              <a:rPr lang="fr-CA" sz="1800" kern="1200" dirty="0">
                <a:solidFill>
                  <a:srgbClr val="000000"/>
                </a:solidFill>
                <a:effectLst/>
                <a:latin typeface="Calibri Light" panose="020F0302020204030204" pitchFamily="34" charset="0"/>
                <a:ea typeface="Times New Roman" panose="02020603050405020304" pitchFamily="18" charset="0"/>
              </a:rPr>
              <a:t>Il y a cependant quelques défis liés à ce matériau :</a:t>
            </a:r>
            <a:endParaRPr lang="fr-CA" sz="18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800" kern="1200" dirty="0">
                <a:solidFill>
                  <a:srgbClr val="000000"/>
                </a:solidFill>
                <a:effectLst/>
                <a:latin typeface="Calibri Light" panose="020F0302020204030204" pitchFamily="34" charset="0"/>
                <a:ea typeface="Times New Roman" panose="02020603050405020304" pitchFamily="18" charset="0"/>
              </a:rPr>
              <a:t>Le coût plus élevé de l’alliage par rapport à l’acier ($acier &lt; $aluminium &lt; $inox) ;</a:t>
            </a:r>
            <a:endParaRPr lang="fr-CA" sz="18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800" kern="1200" dirty="0">
                <a:solidFill>
                  <a:srgbClr val="000000"/>
                </a:solidFill>
                <a:effectLst/>
                <a:latin typeface="Calibri Light" panose="020F0302020204030204" pitchFamily="34" charset="0"/>
                <a:ea typeface="Times New Roman" panose="02020603050405020304" pitchFamily="18" charset="0"/>
              </a:rPr>
              <a:t>La tenue à des températures &gt; 150</a:t>
            </a:r>
            <a:r>
              <a:rPr lang="fr-FR" sz="1800" kern="1200" baseline="30000" dirty="0">
                <a:solidFill>
                  <a:srgbClr val="000000"/>
                </a:solidFill>
                <a:effectLst/>
                <a:latin typeface="Calibri Light" panose="020F0302020204030204" pitchFamily="34" charset="0"/>
                <a:ea typeface="Times New Roman" panose="02020603050405020304" pitchFamily="18" charset="0"/>
              </a:rPr>
              <a:t>o</a:t>
            </a:r>
            <a:r>
              <a:rPr lang="fr-FR" sz="1800" kern="1200" dirty="0">
                <a:solidFill>
                  <a:srgbClr val="000000"/>
                </a:solidFill>
                <a:effectLst/>
                <a:latin typeface="Calibri Light" panose="020F0302020204030204" pitchFamily="34" charset="0"/>
                <a:ea typeface="Times New Roman" panose="02020603050405020304" pitchFamily="18" charset="0"/>
              </a:rPr>
              <a:t>C ; étant donné son point de fusion de l’ordre de 600°C, les propriétés mécaniques diminuent rapidement avec l’augmentation de température ;</a:t>
            </a:r>
            <a:endParaRPr lang="fr-CA" sz="18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800" kern="1200" dirty="0">
                <a:solidFill>
                  <a:srgbClr val="000000"/>
                </a:solidFill>
                <a:effectLst/>
                <a:latin typeface="Calibri Light" panose="020F0302020204030204" pitchFamily="34" charset="0"/>
                <a:ea typeface="Times New Roman" panose="02020603050405020304" pitchFamily="18" charset="0"/>
              </a:rPr>
              <a:t>Résistance un peu plus faible que l’acier, </a:t>
            </a:r>
            <a:r>
              <a:rPr lang="fr-FR" sz="1800" kern="1200" dirty="0" err="1">
                <a:solidFill>
                  <a:srgbClr val="000000"/>
                </a:solidFill>
                <a:effectLst/>
                <a:latin typeface="Calibri Light" panose="020F0302020204030204" pitchFamily="34" charset="0"/>
                <a:ea typeface="Times New Roman" panose="02020603050405020304" pitchFamily="18" charset="0"/>
              </a:rPr>
              <a:t>Ealu</a:t>
            </a:r>
            <a:r>
              <a:rPr lang="fr-FR" sz="1800" kern="1200" dirty="0">
                <a:solidFill>
                  <a:srgbClr val="000000"/>
                </a:solidFill>
                <a:effectLst/>
                <a:latin typeface="Calibri Light" panose="020F0302020204030204" pitchFamily="34" charset="0"/>
                <a:ea typeface="Times New Roman" panose="02020603050405020304" pitchFamily="18" charset="0"/>
              </a:rPr>
              <a:t> le tiers de </a:t>
            </a:r>
            <a:r>
              <a:rPr lang="fr-FR" sz="1800" kern="1200" dirty="0" err="1">
                <a:solidFill>
                  <a:srgbClr val="000000"/>
                </a:solidFill>
                <a:effectLst/>
                <a:latin typeface="Calibri Light" panose="020F0302020204030204" pitchFamily="34" charset="0"/>
                <a:ea typeface="Times New Roman" panose="02020603050405020304" pitchFamily="18" charset="0"/>
              </a:rPr>
              <a:t>Eacier</a:t>
            </a:r>
            <a:r>
              <a:rPr lang="fr-FR" sz="1800" kern="1200" dirty="0">
                <a:solidFill>
                  <a:srgbClr val="000000"/>
                </a:solidFill>
                <a:effectLst/>
                <a:latin typeface="Calibri Light" panose="020F0302020204030204" pitchFamily="34" charset="0"/>
                <a:ea typeface="Times New Roman" panose="02020603050405020304" pitchFamily="18" charset="0"/>
              </a:rPr>
              <a:t> </a:t>
            </a:r>
            <a:r>
              <a:rPr lang="fr-FR" sz="1800" dirty="0">
                <a:effectLst/>
                <a:latin typeface="Calibri Light" panose="020F0302020204030204" pitchFamily="34" charset="0"/>
                <a:ea typeface="Wingdings" panose="05000000000000000000" pitchFamily="2" charset="2"/>
                <a:cs typeface="Calibri Light" panose="020F0302020204030204" pitchFamily="34" charset="0"/>
                <a:sym typeface="Wingdings" panose="05000000000000000000" pitchFamily="2" charset="2"/>
              </a:rPr>
              <a:t></a:t>
            </a:r>
            <a:r>
              <a:rPr lang="fr-FR" sz="1800" kern="1200" dirty="0">
                <a:solidFill>
                  <a:srgbClr val="000000"/>
                </a:solidFill>
                <a:effectLst/>
                <a:latin typeface="Calibri Light" panose="020F0302020204030204" pitchFamily="34" charset="0"/>
                <a:ea typeface="Times New Roman" panose="02020603050405020304" pitchFamily="18" charset="0"/>
              </a:rPr>
              <a:t> pas utilisable partout ; l’aluminium n’est pas un bon choix pour une structure occupant un espace confiné ;</a:t>
            </a:r>
            <a:endParaRPr lang="fr-CA" sz="18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800" kern="1200" dirty="0">
                <a:solidFill>
                  <a:srgbClr val="000000"/>
                </a:solidFill>
                <a:effectLst/>
                <a:latin typeface="Calibri Light" panose="020F0302020204030204" pitchFamily="34" charset="0"/>
                <a:ea typeface="Times New Roman" panose="02020603050405020304" pitchFamily="18" charset="0"/>
              </a:rPr>
              <a:t>Plus grande susceptibilité au voilement local et au flambage global ;</a:t>
            </a:r>
          </a:p>
          <a:p>
            <a:pPr marL="342900" lvl="0" indent="-342900" algn="just">
              <a:buFont typeface="Symbol" panose="05050102010706020507" pitchFamily="18" charset="2"/>
              <a:buChar char=""/>
              <a:tabLst>
                <a:tab pos="457200" algn="l"/>
              </a:tabLst>
            </a:pPr>
            <a:r>
              <a:rPr lang="fr-FR" sz="1800" kern="1200" dirty="0">
                <a:solidFill>
                  <a:srgbClr val="000000"/>
                </a:solidFill>
                <a:effectLst/>
                <a:latin typeface="Calibri Light" panose="020F0302020204030204" pitchFamily="34" charset="0"/>
                <a:ea typeface="Times New Roman" panose="02020603050405020304" pitchFamily="18" charset="0"/>
              </a:rPr>
              <a:t>Vérifier les vibrations : pour une même rigidité, une structure en aluminium est 2x plus légère qu’une structure en acier ayant la même topologie ;</a:t>
            </a:r>
            <a:endParaRPr lang="fr-CA" sz="18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800" kern="1200" dirty="0">
                <a:solidFill>
                  <a:srgbClr val="000000"/>
                </a:solidFill>
                <a:effectLst/>
                <a:latin typeface="Calibri Light" panose="020F0302020204030204" pitchFamily="34" charset="0"/>
                <a:ea typeface="Times New Roman" panose="02020603050405020304" pitchFamily="18" charset="0"/>
              </a:rPr>
              <a:t>La fréquence de vibration étant proportionnelle à la racine carrée de la rigidité sur la masse, la fréquence d’une structure en aluminium sera plus élevée que celle en acier ;</a:t>
            </a:r>
            <a:endParaRPr lang="fr-CA" sz="18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800" kern="1200" dirty="0">
                <a:solidFill>
                  <a:srgbClr val="000000"/>
                </a:solidFill>
                <a:effectLst/>
                <a:latin typeface="Calibri Light" panose="020F0302020204030204" pitchFamily="34" charset="0"/>
                <a:ea typeface="Times New Roman" panose="02020603050405020304" pitchFamily="18" charset="0"/>
              </a:rPr>
              <a:t>Ce n’est généralement pas un désavantage mais il faut garder cela en tête lors de la conception ;</a:t>
            </a:r>
            <a:endParaRPr lang="fr-CA" sz="18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800" kern="1200" dirty="0">
                <a:solidFill>
                  <a:srgbClr val="000000"/>
                </a:solidFill>
                <a:effectLst/>
                <a:latin typeface="Calibri Light" panose="020F0302020204030204" pitchFamily="34" charset="0"/>
                <a:ea typeface="Times New Roman" panose="02020603050405020304" pitchFamily="18" charset="0"/>
              </a:rPr>
              <a:t>La plupart du temps c’est favorable ;</a:t>
            </a:r>
            <a:endParaRPr lang="fr-CA" sz="18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800" kern="1200" dirty="0">
                <a:solidFill>
                  <a:srgbClr val="000000"/>
                </a:solidFill>
                <a:effectLst/>
                <a:latin typeface="Calibri Light" panose="020F0302020204030204" pitchFamily="34" charset="0"/>
                <a:ea typeface="Times New Roman" panose="02020603050405020304" pitchFamily="18" charset="0"/>
              </a:rPr>
              <a:t>Soudage – Zone Affectée Thermiquement : réduction des résistances en statique et en fatigue ;</a:t>
            </a:r>
            <a:endParaRPr lang="fr-CA" sz="18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800" kern="1200" dirty="0">
                <a:solidFill>
                  <a:srgbClr val="000000"/>
                </a:solidFill>
                <a:effectLst/>
                <a:latin typeface="Calibri Light" panose="020F0302020204030204" pitchFamily="34" charset="0"/>
                <a:ea typeface="Times New Roman" panose="02020603050405020304" pitchFamily="18" charset="0"/>
              </a:rPr>
              <a:t>La soudure MIG ou TIG nécessite l’utilisation d’un gaz inerte car l’aluminium est très réactif à l’air (+ cher).</a:t>
            </a:r>
          </a:p>
          <a:p>
            <a:pPr marL="342900" lvl="0" indent="-342900" algn="just">
              <a:buFont typeface="Symbol" panose="05050102010706020507" pitchFamily="18" charset="2"/>
              <a:buChar char=""/>
              <a:tabLst>
                <a:tab pos="457200" algn="l"/>
              </a:tabLst>
            </a:pPr>
            <a:r>
              <a:rPr lang="fr-FR" sz="1800" kern="1200" dirty="0">
                <a:solidFill>
                  <a:srgbClr val="000000"/>
                </a:solidFill>
                <a:effectLst/>
                <a:latin typeface="Calibri Light" panose="020F0302020204030204" pitchFamily="34" charset="0"/>
                <a:ea typeface="Times New Roman" panose="02020603050405020304" pitchFamily="18" charset="0"/>
              </a:rPr>
              <a:t>Pour intégrer ces différences dans la conception de structures civiles, deux normes nationales détaillent le calcul de résistance : CSA S157-17 et CSA S6-25 </a:t>
            </a:r>
            <a:r>
              <a:rPr lang="fr-FR" sz="1800" kern="1200" dirty="0" err="1">
                <a:solidFill>
                  <a:srgbClr val="000000"/>
                </a:solidFill>
                <a:effectLst/>
                <a:latin typeface="Calibri Light" panose="020F0302020204030204" pitchFamily="34" charset="0"/>
                <a:ea typeface="Times New Roman" panose="02020603050405020304" pitchFamily="18" charset="0"/>
              </a:rPr>
              <a:t>chapter</a:t>
            </a:r>
            <a:r>
              <a:rPr lang="fr-FR" sz="1800" kern="1200" dirty="0">
                <a:solidFill>
                  <a:srgbClr val="000000"/>
                </a:solidFill>
                <a:effectLst/>
                <a:latin typeface="Calibri Light" panose="020F0302020204030204" pitchFamily="34" charset="0"/>
                <a:ea typeface="Times New Roman" panose="02020603050405020304" pitchFamily="18" charset="0"/>
              </a:rPr>
              <a:t> 17.</a:t>
            </a:r>
            <a:endParaRPr lang="fr-CA" sz="1800" dirty="0">
              <a:effectLst/>
              <a:latin typeface="Times New Roman" panose="02020603050405020304" pitchFamily="18" charset="0"/>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11</a:t>
            </a:fld>
            <a:endParaRPr lang="fr-FR"/>
          </a:p>
        </p:txBody>
      </p:sp>
    </p:spTree>
    <p:extLst>
      <p:ext uri="{BB962C8B-B14F-4D97-AF65-F5344CB8AC3E}">
        <p14:creationId xmlns:p14="http://schemas.microsoft.com/office/powerpoint/2010/main" val="1230682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La production de l’aluminium primaire nécessite une forte quantité d’énergie mais l’énergie pour refondre et retraiter 1 kg d’aluminium secondaire (recyclé) ≈ 5% de l’énergie pour produire 1 kg d’aluminium primaire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Émission de CO</a:t>
            </a:r>
            <a:r>
              <a:rPr lang="fr-FR" sz="1200" kern="1200" baseline="-25000" dirty="0">
                <a:solidFill>
                  <a:srgbClr val="000000"/>
                </a:solidFill>
                <a:effectLst/>
                <a:latin typeface="+mn-lt"/>
                <a:ea typeface="Calibri" panose="020F0502020204030204" pitchFamily="34" charset="0"/>
              </a:rPr>
              <a:t>2e</a:t>
            </a:r>
            <a:r>
              <a:rPr lang="fr-FR" sz="1200" kern="1200" dirty="0">
                <a:solidFill>
                  <a:srgbClr val="000000"/>
                </a:solidFill>
                <a:effectLst/>
                <a:latin typeface="+mn-lt"/>
                <a:ea typeface="Calibri" panose="020F0502020204030204" pitchFamily="34" charset="0"/>
              </a:rPr>
              <a:t> intense si l’électricité utilisée n’est pas de source renouvelable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Attention à la corrosion galvanique qui dépend de l’électronégativité des métaux en contact ;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tabLst>
                <a:tab pos="914400" algn="l"/>
              </a:tabLst>
            </a:pPr>
            <a:r>
              <a:rPr lang="fr-FR" sz="1200" kern="1200" dirty="0">
                <a:solidFill>
                  <a:srgbClr val="000000"/>
                </a:solidFill>
                <a:effectLst/>
                <a:latin typeface="+mn-lt"/>
                <a:ea typeface="Calibri" panose="020F0502020204030204" pitchFamily="34" charset="0"/>
                <a:cs typeface="Times New Roman" panose="02020603050405020304" pitchFamily="18" charset="0"/>
              </a:rPr>
              <a:t>Lorsque l’on met deux métaux différents en contact avec un électrolyte, un agit comme une anode qui se sacrifie et se corrode et l’autre agit comme une cathode ;</a:t>
            </a:r>
            <a:endParaRPr lang="fr-CA" sz="1200" dirty="0">
              <a:effectLst/>
              <a:latin typeface="+mn-lt"/>
              <a:ea typeface="Times New Roman" panose="02020603050405020304" pitchFamily="18" charset="0"/>
              <a:cs typeface="Times New Roman" panose="02020603050405020304" pitchFamily="18" charset="0"/>
            </a:endParaRPr>
          </a:p>
          <a:p>
            <a:pPr marL="742950" lvl="1" indent="-285750" algn="just">
              <a:buFont typeface="Courier New" panose="02070309020205020404" pitchFamily="49" charset="0"/>
              <a:buChar char="o"/>
              <a:tabLst>
                <a:tab pos="914400" algn="l"/>
              </a:tabLst>
            </a:pPr>
            <a:r>
              <a:rPr lang="fr-FR" sz="1200" kern="1200" dirty="0">
                <a:solidFill>
                  <a:srgbClr val="000000"/>
                </a:solidFill>
                <a:effectLst/>
                <a:latin typeface="+mn-lt"/>
                <a:ea typeface="Calibri" panose="020F0502020204030204" pitchFamily="34" charset="0"/>
                <a:cs typeface="Times New Roman" panose="02020603050405020304" pitchFamily="18" charset="0"/>
              </a:rPr>
              <a:t>L’anode sera le métal le plus électronégatif ;</a:t>
            </a:r>
            <a:endParaRPr lang="fr-CA" sz="1200" dirty="0">
              <a:effectLst/>
              <a:latin typeface="+mn-lt"/>
              <a:ea typeface="Times New Roman" panose="02020603050405020304" pitchFamily="18" charset="0"/>
              <a:cs typeface="Times New Roman" panose="02020603050405020304" pitchFamily="18" charset="0"/>
            </a:endParaRPr>
          </a:p>
          <a:p>
            <a:pPr marL="742950" lvl="1" indent="-285750" algn="just">
              <a:buFont typeface="Courier New" panose="02070309020205020404" pitchFamily="49" charset="0"/>
              <a:buChar char="o"/>
              <a:tabLst>
                <a:tab pos="914400" algn="l"/>
              </a:tabLst>
            </a:pPr>
            <a:r>
              <a:rPr lang="fr-FR" sz="1200" kern="1200" dirty="0">
                <a:solidFill>
                  <a:srgbClr val="000000"/>
                </a:solidFill>
                <a:effectLst/>
                <a:latin typeface="+mn-lt"/>
                <a:ea typeface="Calibri" panose="020F0502020204030204" pitchFamily="34" charset="0"/>
                <a:cs typeface="Times New Roman" panose="02020603050405020304" pitchFamily="18" charset="0"/>
              </a:rPr>
              <a:t>L’aluminium est plus électronégatif que l’acier donc, au contact de celui-ci, il se corrodera ;</a:t>
            </a:r>
            <a:endParaRPr lang="fr-CA" sz="1200" dirty="0">
              <a:effectLst/>
              <a:latin typeface="+mn-lt"/>
              <a:ea typeface="Times New Roman" panose="02020603050405020304" pitchFamily="18" charset="0"/>
              <a:cs typeface="Times New Roman" panose="02020603050405020304" pitchFamily="18" charset="0"/>
            </a:endParaRPr>
          </a:p>
          <a:p>
            <a:pPr marL="742950" lvl="1" indent="-285750" algn="just">
              <a:buFont typeface="Courier New" panose="02070309020205020404" pitchFamily="49" charset="0"/>
              <a:buChar char="o"/>
              <a:tabLst>
                <a:tab pos="914400" algn="l"/>
              </a:tabLst>
            </a:pPr>
            <a:r>
              <a:rPr lang="fr-FR" sz="1200" kern="1200" dirty="0">
                <a:solidFill>
                  <a:srgbClr val="000000"/>
                </a:solidFill>
                <a:effectLst/>
                <a:latin typeface="+mn-lt"/>
                <a:ea typeface="Calibri" panose="020F0502020204030204" pitchFamily="34" charset="0"/>
                <a:cs typeface="Times New Roman" panose="02020603050405020304" pitchFamily="18" charset="0"/>
              </a:rPr>
              <a:t>Il existe des solutions qui évitent ce phénomène : bris électrique, revêtement et/ou galvanisation de l’acier avec du zinc qui présente une électronégativité similaire à l’aluminium.</a:t>
            </a:r>
            <a:endParaRPr lang="fr-CA" sz="1200" dirty="0">
              <a:effectLst/>
              <a:latin typeface="+mn-lt"/>
              <a:ea typeface="Times New Roman" panose="02020603050405020304" pitchFamily="18" charset="0"/>
              <a:cs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12</a:t>
            </a:fld>
            <a:endParaRPr lang="fr-FR"/>
          </a:p>
        </p:txBody>
      </p:sp>
    </p:spTree>
    <p:extLst>
      <p:ext uri="{BB962C8B-B14F-4D97-AF65-F5344CB8AC3E}">
        <p14:creationId xmlns:p14="http://schemas.microsoft.com/office/powerpoint/2010/main" val="7482908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On peut trouver dans un bâtiment des composantes en aluminium un peu partout comme les portes, fenêtres, mur rideaux, panneaux solaires, etc.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Notons qu’environ 25 à 30 % de l’aluminium produit se retrouve dans le secteur du bâtiment.</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13</a:t>
            </a:fld>
            <a:endParaRPr lang="fr-FR"/>
          </a:p>
        </p:txBody>
      </p:sp>
    </p:spTree>
    <p:extLst>
      <p:ext uri="{BB962C8B-B14F-4D97-AF65-F5344CB8AC3E}">
        <p14:creationId xmlns:p14="http://schemas.microsoft.com/office/powerpoint/2010/main" val="34416100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On peut donner du volume à l’aluminium pour donner une texture à celui-ci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L’aluminium peut être brossé comme fini de surface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On voit à droite une toiture avec un bardeau en aluminium installé en 2003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La photo a été prise en 2020 et on remarque aucune dégradation sur celle-ci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Calibri" panose="020F0502020204030204" pitchFamily="34" charset="0"/>
              </a:rPr>
              <a:t>On estime sa durée de vie à plus de 75 ans alors que pour le bardeau d’asphalte on parle de 15 à 20 ans.</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14</a:t>
            </a:fld>
            <a:endParaRPr lang="fr-FR"/>
          </a:p>
        </p:txBody>
      </p:sp>
    </p:spTree>
    <p:extLst>
      <p:ext uri="{BB962C8B-B14F-4D97-AF65-F5344CB8AC3E}">
        <p14:creationId xmlns:p14="http://schemas.microsoft.com/office/powerpoint/2010/main" val="13541705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Calibri Light" panose="020F0302020204030204" pitchFamily="34" charset="0"/>
                <a:ea typeface="Calibri" panose="020F0502020204030204" pitchFamily="34" charset="0"/>
              </a:rPr>
              <a:t>Des composantes en aluminium servent d’ossature pour les panneaux solaires : durables et légers.</a:t>
            </a:r>
            <a:endParaRPr lang="fr-CA" sz="1200" dirty="0">
              <a:effectLst/>
              <a:latin typeface="Times New Roman" panose="02020603050405020304" pitchFamily="18" charset="0"/>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15</a:t>
            </a:fld>
            <a:endParaRPr lang="fr-FR"/>
          </a:p>
        </p:txBody>
      </p:sp>
    </p:spTree>
    <p:extLst>
      <p:ext uri="{BB962C8B-B14F-4D97-AF65-F5344CB8AC3E}">
        <p14:creationId xmlns:p14="http://schemas.microsoft.com/office/powerpoint/2010/main" val="38749114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L’aluminium est fortement utilisé dans les murs rideaux, les puits de lumière et pour les lampadaires.</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16</a:t>
            </a:fld>
            <a:endParaRPr lang="fr-FR"/>
          </a:p>
        </p:txBody>
      </p:sp>
    </p:spTree>
    <p:extLst>
      <p:ext uri="{BB962C8B-B14F-4D97-AF65-F5344CB8AC3E}">
        <p14:creationId xmlns:p14="http://schemas.microsoft.com/office/powerpoint/2010/main" val="24075927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À gauche, on voit le pont de Gateshead qui se lève pour laisser passer les bateaux ; le platelage est en aluminium, léger et facilite son opération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À droite, on voit un parement extérieur fait de 15 000 disques en aluminium.</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17</a:t>
            </a:fld>
            <a:endParaRPr lang="fr-FR"/>
          </a:p>
        </p:txBody>
      </p:sp>
    </p:spTree>
    <p:extLst>
      <p:ext uri="{BB962C8B-B14F-4D97-AF65-F5344CB8AC3E}">
        <p14:creationId xmlns:p14="http://schemas.microsoft.com/office/powerpoint/2010/main" val="31685177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À gauche, un autre exemple de parement extérieur texturé ou l’aluminium est déployé selon un patron non uniforme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L’aluminium poli (fini miroir) recouvre un bâtiment appartenant à </a:t>
            </a:r>
            <a:r>
              <a:rPr lang="fr-FR" sz="1200" kern="1200" dirty="0" err="1">
                <a:solidFill>
                  <a:srgbClr val="000000"/>
                </a:solidFill>
                <a:effectLst/>
                <a:latin typeface="+mn-lt"/>
                <a:ea typeface="Calibri" panose="020F0502020204030204" pitchFamily="34" charset="0"/>
              </a:rPr>
              <a:t>Amag</a:t>
            </a:r>
            <a:r>
              <a:rPr lang="fr-FR" sz="1200" kern="1200" dirty="0">
                <a:solidFill>
                  <a:srgbClr val="000000"/>
                </a:solidFill>
                <a:effectLst/>
                <a:latin typeface="+mn-lt"/>
                <a:ea typeface="Calibri" panose="020F0502020204030204" pitchFamily="34" charset="0"/>
              </a:rPr>
              <a:t> (</a:t>
            </a:r>
            <a:r>
              <a:rPr lang="fr-FR" sz="1200" kern="1200" dirty="0" err="1">
                <a:solidFill>
                  <a:srgbClr val="000000"/>
                </a:solidFill>
                <a:effectLst/>
                <a:latin typeface="+mn-lt"/>
                <a:ea typeface="Calibri" panose="020F0502020204030204" pitchFamily="34" charset="0"/>
              </a:rPr>
              <a:t>TopBright</a:t>
            </a:r>
            <a:r>
              <a:rPr lang="fr-FR" sz="1200" kern="1200" dirty="0">
                <a:solidFill>
                  <a:srgbClr val="000000"/>
                </a:solidFill>
                <a:effectLst/>
                <a:latin typeface="+mn-lt"/>
                <a:ea typeface="Calibri" panose="020F0502020204030204" pitchFamily="34" charset="0"/>
              </a:rPr>
              <a:t>) en Autriche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Calibri" panose="020F0502020204030204" pitchFamily="34" charset="0"/>
              </a:rPr>
              <a:t>L’aluminium garde un niveau de réflectance élevé pour une large gamme de longueur d’ondes.</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18</a:t>
            </a:fld>
            <a:endParaRPr lang="fr-FR"/>
          </a:p>
        </p:txBody>
      </p:sp>
    </p:spTree>
    <p:extLst>
      <p:ext uri="{BB962C8B-B14F-4D97-AF65-F5344CB8AC3E}">
        <p14:creationId xmlns:p14="http://schemas.microsoft.com/office/powerpoint/2010/main" val="10748338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Le premier pont autoroutier en aluminium au monde est le pont d’Arvida (ville Saguenay, </a:t>
            </a:r>
            <a:r>
              <a:rPr lang="fr-FR" sz="1200" kern="1200" dirty="0" err="1">
                <a:solidFill>
                  <a:srgbClr val="000000"/>
                </a:solidFill>
                <a:effectLst/>
                <a:latin typeface="+mn-lt"/>
                <a:ea typeface="Calibri" panose="020F0502020204030204" pitchFamily="34" charset="0"/>
              </a:rPr>
              <a:t>Qc</a:t>
            </a:r>
            <a:r>
              <a:rPr lang="fr-FR" sz="1200" kern="1200" dirty="0">
                <a:solidFill>
                  <a:srgbClr val="000000"/>
                </a:solidFill>
                <a:effectLst/>
                <a:latin typeface="+mn-lt"/>
                <a:ea typeface="Calibri" panose="020F0502020204030204" pitchFamily="34" charset="0"/>
              </a:rPr>
              <a:t>) construit en 1949-50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Ce pont a été reconnu par la Société canadienne de génie civil comme un site historique national de génie civil en 2008.</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19</a:t>
            </a:fld>
            <a:endParaRPr lang="fr-FR"/>
          </a:p>
        </p:txBody>
      </p:sp>
    </p:spTree>
    <p:extLst>
      <p:ext uri="{BB962C8B-B14F-4D97-AF65-F5344CB8AC3E}">
        <p14:creationId xmlns:p14="http://schemas.microsoft.com/office/powerpoint/2010/main" val="38525819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Il a été conçu par des ingénieurs de SNC (</a:t>
            </a:r>
            <a:r>
              <a:rPr lang="fr-FR" sz="1200" kern="1200" dirty="0" err="1">
                <a:solidFill>
                  <a:srgbClr val="000000"/>
                </a:solidFill>
                <a:effectLst/>
                <a:latin typeface="+mn-lt"/>
                <a:ea typeface="Calibri" panose="020F0502020204030204" pitchFamily="34" charset="0"/>
              </a:rPr>
              <a:t>Atkinsréalis</a:t>
            </a:r>
            <a:r>
              <a:rPr lang="fr-FR" sz="1200" kern="1200" dirty="0">
                <a:solidFill>
                  <a:srgbClr val="000000"/>
                </a:solidFill>
                <a:effectLst/>
                <a:latin typeface="+mn-lt"/>
                <a:ea typeface="Calibri" panose="020F0502020204030204" pitchFamily="34" charset="0"/>
              </a:rPr>
              <a:t> maintenant) et de l’Alcan (Rio Tinto maintenant)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Il a été fabriqué par Dominion Bridge à Lachine (la compagnie n’existe plus).</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20</a:t>
            </a:fld>
            <a:endParaRPr lang="fr-FR"/>
          </a:p>
        </p:txBody>
      </p:sp>
    </p:spTree>
    <p:extLst>
      <p:ext uri="{BB962C8B-B14F-4D97-AF65-F5344CB8AC3E}">
        <p14:creationId xmlns:p14="http://schemas.microsoft.com/office/powerpoint/2010/main" val="7096792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Alors que la fabrication de l’acier remonte à -700 av. J.C. en chine, l’aluminium est un matériau relativement « jeune »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Calibri" panose="020F0502020204030204" pitchFamily="34" charset="0"/>
              </a:rPr>
              <a:t>1886 : Anecdote : Hall et Héroult sont nés la même année, sont décédés la même année, ont breveté ce procédé la même année et leurs noms de famille débutent par la même lettre « H »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Calibri" panose="020F0502020204030204" pitchFamily="34" charset="0"/>
              </a:rPr>
              <a:t>Avant 1886, produire de l’aluminium coûtait très cher et la production était en petite quantité.</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21</a:t>
            </a:fld>
            <a:endParaRPr lang="fr-FR"/>
          </a:p>
        </p:txBody>
      </p:sp>
    </p:spTree>
    <p:extLst>
      <p:ext uri="{BB962C8B-B14F-4D97-AF65-F5344CB8AC3E}">
        <p14:creationId xmlns:p14="http://schemas.microsoft.com/office/powerpoint/2010/main" val="12881473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Calibri" panose="020F0502020204030204" pitchFamily="34" charset="0"/>
              </a:rPr>
              <a:t>1903 : Avec sa résistance spécifique l’aluminium est donc présent dès le début en aéronautique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Calibri" panose="020F0502020204030204" pitchFamily="34" charset="0"/>
              </a:rPr>
              <a:t>1931 : Début de l’introduction de l’aluminium dans les bâtiments ;</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22</a:t>
            </a:fld>
            <a:endParaRPr lang="fr-FR"/>
          </a:p>
        </p:txBody>
      </p:sp>
    </p:spTree>
    <p:extLst>
      <p:ext uri="{BB962C8B-B14F-4D97-AF65-F5344CB8AC3E}">
        <p14:creationId xmlns:p14="http://schemas.microsoft.com/office/powerpoint/2010/main" val="5502088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Calibri" panose="020F0502020204030204" pitchFamily="34" charset="0"/>
              </a:rPr>
              <a:t>1946 : Cette travée unique d’un pont ferroviaire est toujours en opération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Calibri" panose="020F0502020204030204" pitchFamily="34" charset="0"/>
              </a:rPr>
              <a:t>1950 : Le choix d’alliage de ces premières structures d’aluminium (2014-T6) n’est cependant pas optimal du point de vue corrosion/longévité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Calibri" panose="020F0502020204030204" pitchFamily="34" charset="0"/>
              </a:rPr>
              <a:t>1991 : Le soudage par friction malaxage est un procédé automatisé qui assemble des pièces d’aluminium à l’état solide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Calibri" panose="020F0502020204030204" pitchFamily="34" charset="0"/>
              </a:rPr>
              <a:t>2016 : Projet pilote du MTMD.</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23</a:t>
            </a:fld>
            <a:endParaRPr lang="fr-FR"/>
          </a:p>
        </p:txBody>
      </p:sp>
    </p:spTree>
    <p:extLst>
      <p:ext uri="{BB962C8B-B14F-4D97-AF65-F5344CB8AC3E}">
        <p14:creationId xmlns:p14="http://schemas.microsoft.com/office/powerpoint/2010/main" val="34774030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Calibri Light" panose="020F0302020204030204" pitchFamily="34" charset="0"/>
                <a:ea typeface="Times New Roman" panose="02020603050405020304" pitchFamily="18" charset="0"/>
              </a:rPr>
              <a:t>Production totale d’aluminium </a:t>
            </a:r>
            <a:r>
              <a:rPr lang="fr-FR" sz="1200" b="1" kern="1200" dirty="0">
                <a:solidFill>
                  <a:srgbClr val="000000"/>
                </a:solidFill>
                <a:effectLst/>
                <a:latin typeface="Calibri Light" panose="020F0302020204030204" pitchFamily="34" charset="0"/>
                <a:ea typeface="Times New Roman" panose="02020603050405020304" pitchFamily="18" charset="0"/>
              </a:rPr>
              <a:t>primaire</a:t>
            </a:r>
            <a:r>
              <a:rPr lang="fr-FR" sz="1200" kern="1200" dirty="0">
                <a:solidFill>
                  <a:srgbClr val="000000"/>
                </a:solidFill>
                <a:effectLst/>
                <a:latin typeface="Calibri Light" panose="020F0302020204030204" pitchFamily="34" charset="0"/>
                <a:ea typeface="Times New Roman" panose="02020603050405020304" pitchFamily="18" charset="0"/>
              </a:rPr>
              <a:t> en 2023 : </a:t>
            </a:r>
            <a:r>
              <a:rPr lang="fr-FR" sz="1200" b="1" kern="1200" dirty="0">
                <a:solidFill>
                  <a:srgbClr val="000000"/>
                </a:solidFill>
                <a:effectLst/>
                <a:latin typeface="Calibri Light" panose="020F0302020204030204" pitchFamily="34" charset="0"/>
                <a:ea typeface="Times New Roman" panose="02020603050405020304" pitchFamily="18" charset="0"/>
              </a:rPr>
              <a:t>70,6 Mt </a:t>
            </a:r>
            <a:r>
              <a:rPr lang="fr-FR" sz="1200" kern="1200" dirty="0">
                <a:solidFill>
                  <a:srgbClr val="000000"/>
                </a:solidFill>
                <a:effectLst/>
                <a:latin typeface="Calibri Light" panose="020F0302020204030204" pitchFamily="34" charset="0"/>
                <a:ea typeface="Times New Roman" panose="02020603050405020304" pitchFamily="18" charset="0"/>
              </a:rPr>
              <a:t>(millions de tonnes) dont plus de la moitié (41.7 millions de tonnes) en Chine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Calibri Light" panose="020F0302020204030204" pitchFamily="34" charset="0"/>
                <a:ea typeface="Times New Roman" panose="02020603050405020304" pitchFamily="18" charset="0"/>
              </a:rPr>
              <a:t>Québec : 2,9 Mt, 4</a:t>
            </a:r>
            <a:r>
              <a:rPr lang="fr-FR" sz="1200" kern="1200" baseline="30000" dirty="0">
                <a:solidFill>
                  <a:srgbClr val="000000"/>
                </a:solidFill>
                <a:effectLst/>
                <a:latin typeface="Calibri Light" panose="020F0302020204030204" pitchFamily="34" charset="0"/>
                <a:ea typeface="Times New Roman" panose="02020603050405020304" pitchFamily="18" charset="0"/>
              </a:rPr>
              <a:t>ème</a:t>
            </a:r>
            <a:r>
              <a:rPr lang="fr-FR" sz="1200" kern="1200" dirty="0">
                <a:solidFill>
                  <a:srgbClr val="000000"/>
                </a:solidFill>
                <a:effectLst/>
                <a:latin typeface="Calibri Light" panose="020F0302020204030204" pitchFamily="34" charset="0"/>
                <a:ea typeface="Times New Roman" panose="02020603050405020304" pitchFamily="18" charset="0"/>
              </a:rPr>
              <a:t> producteur mondial, 90% de la production canadienne et 80% de la production nord-américaine ; il y a une seule aluminerie canadienne hors du Québec, soit à Kitimat en C-B ;</a:t>
            </a:r>
            <a:r>
              <a:rPr lang="fr-CA" sz="1200" kern="1200" dirty="0">
                <a:solidFill>
                  <a:schemeClr val="tx1"/>
                </a:solidFill>
                <a:effectLst/>
                <a:latin typeface="Times New Roman" panose="02020603050405020304" pitchFamily="18" charset="0"/>
                <a:ea typeface="Times New Roman" panose="02020603050405020304" pitchFamily="18" charset="0"/>
              </a:rPr>
              <a:t> </a:t>
            </a:r>
            <a:r>
              <a:rPr lang="fr-FR" sz="1200" kern="1200" dirty="0">
                <a:solidFill>
                  <a:srgbClr val="000000"/>
                </a:solidFill>
                <a:effectLst/>
                <a:latin typeface="Calibri Light" panose="020F0302020204030204" pitchFamily="34" charset="0"/>
                <a:ea typeface="Times New Roman" panose="02020603050405020304" pitchFamily="18" charset="0"/>
              </a:rPr>
              <a:t>Alcan a construit une usine de production d’aluminium et une centrale hydro-électrique.</a:t>
            </a:r>
            <a:endParaRPr lang="fr-CA" sz="1200" dirty="0">
              <a:effectLst/>
              <a:latin typeface="Times New Roman" panose="02020603050405020304" pitchFamily="18" charset="0"/>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24</a:t>
            </a:fld>
            <a:endParaRPr lang="fr-FR"/>
          </a:p>
        </p:txBody>
      </p:sp>
    </p:spTree>
    <p:extLst>
      <p:ext uri="{BB962C8B-B14F-4D97-AF65-F5344CB8AC3E}">
        <p14:creationId xmlns:p14="http://schemas.microsoft.com/office/powerpoint/2010/main" val="7508501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Times New Roman" panose="02020603050405020304" pitchFamily="18" charset="0"/>
              </a:rPr>
              <a:t>La production d’aluminium primaire nécessite de l’énergie électrique pour effectuer l’électrolyse de l’alumine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Times New Roman" panose="02020603050405020304" pitchFamily="18" charset="0"/>
              </a:rPr>
              <a:t>La production canadienne est pratiquement basée sur 100% d’énergie hydro-électrique de source renouvelable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Calibri" panose="020F0502020204030204" pitchFamily="34" charset="0"/>
              </a:rPr>
              <a:t>La Chine produit essentiellement sont électricité à partir du charbon comme en Australie;</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Calibri" panose="020F0502020204030204" pitchFamily="34" charset="0"/>
              </a:rPr>
              <a:t>Les pays du golfe persique utilisent du gaz naturel.</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25</a:t>
            </a:fld>
            <a:endParaRPr lang="fr-FR"/>
          </a:p>
        </p:txBody>
      </p:sp>
    </p:spTree>
    <p:extLst>
      <p:ext uri="{BB962C8B-B14F-4D97-AF65-F5344CB8AC3E}">
        <p14:creationId xmlns:p14="http://schemas.microsoft.com/office/powerpoint/2010/main" val="27998368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Times New Roman" panose="02020603050405020304" pitchFamily="18" charset="0"/>
              </a:rPr>
              <a:t>La production mondiale de l’acier, en tonnes métriques, est 27 fois supérieure à celle de l’aluminium mais 9 fois en volume.</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26</a:t>
            </a:fld>
            <a:endParaRPr lang="fr-FR"/>
          </a:p>
        </p:txBody>
      </p:sp>
    </p:spTree>
    <p:extLst>
      <p:ext uri="{BB962C8B-B14F-4D97-AF65-F5344CB8AC3E}">
        <p14:creationId xmlns:p14="http://schemas.microsoft.com/office/powerpoint/2010/main" val="386383579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L’énergie consommée (courant continu) en 2022 est d’environ 15 kWh/kg d’aluminium au Canada. Cette énergie est en constance baisse depuis 1886.</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27</a:t>
            </a:fld>
            <a:endParaRPr lang="fr-FR"/>
          </a:p>
        </p:txBody>
      </p:sp>
    </p:spTree>
    <p:extLst>
      <p:ext uri="{BB962C8B-B14F-4D97-AF65-F5344CB8AC3E}">
        <p14:creationId xmlns:p14="http://schemas.microsoft.com/office/powerpoint/2010/main" val="41898331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La demande en aluminium dans le secteur du bâtiment draine 26% de la production soit le même % que pour le transport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Calibri" panose="020F0502020204030204" pitchFamily="34" charset="0"/>
              </a:rPr>
              <a:t>L’électrification des transports nécessite d’alléger les véhicules;</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Calibri" panose="020F0502020204030204" pitchFamily="34" charset="0"/>
              </a:rPr>
              <a:t>On utilise de plus en plus d’aluminium dans le secteur des transports.</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28</a:t>
            </a:fld>
            <a:endParaRPr lang="fr-FR"/>
          </a:p>
        </p:txBody>
      </p:sp>
    </p:spTree>
    <p:extLst>
      <p:ext uri="{BB962C8B-B14F-4D97-AF65-F5344CB8AC3E}">
        <p14:creationId xmlns:p14="http://schemas.microsoft.com/office/powerpoint/2010/main" val="2354043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En 2015, la sidérurgie (acier) produit 17% des GES au Canada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Les ciments et produits de béton 14%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La production d’alumine et d’aluminium 9%.</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29</a:t>
            </a:fld>
            <a:endParaRPr lang="fr-FR"/>
          </a:p>
        </p:txBody>
      </p:sp>
    </p:spTree>
    <p:extLst>
      <p:ext uri="{BB962C8B-B14F-4D97-AF65-F5344CB8AC3E}">
        <p14:creationId xmlns:p14="http://schemas.microsoft.com/office/powerpoint/2010/main" val="28766255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CA" sz="1200" dirty="0">
                <a:effectLst/>
                <a:latin typeface="+mn-lt"/>
                <a:ea typeface="Calibri" panose="020F0502020204030204" pitchFamily="34" charset="0"/>
              </a:rPr>
              <a:t>Ce tableau montre l’empreinte carbone de la production mondiale d’aluminium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Au Canada, l’électrolyse ne génère qu’environ 2,0 kg de CO</a:t>
            </a:r>
            <a:r>
              <a:rPr lang="fr-FR" sz="1200" baseline="-25000" dirty="0">
                <a:effectLst/>
                <a:latin typeface="+mn-lt"/>
                <a:ea typeface="Calibri" panose="020F0502020204030204" pitchFamily="34" charset="0"/>
              </a:rPr>
              <a:t>2e</a:t>
            </a:r>
            <a:r>
              <a:rPr lang="fr-FR" sz="1200" dirty="0">
                <a:effectLst/>
                <a:latin typeface="+mn-lt"/>
                <a:ea typeface="Calibri" panose="020F0502020204030204" pitchFamily="34" charset="0"/>
              </a:rPr>
              <a:t> / kg d’Al avec l’électricité provenant de source renouvelable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Notons que recycler l’aluminium ne génère que 0,8 kg de CO</a:t>
            </a:r>
            <a:r>
              <a:rPr lang="fr-CA" sz="1200" baseline="-25000" dirty="0">
                <a:effectLst/>
                <a:latin typeface="+mn-lt"/>
                <a:ea typeface="Calibri" panose="020F0502020204030204" pitchFamily="34" charset="0"/>
              </a:rPr>
              <a:t>2e</a:t>
            </a:r>
            <a:r>
              <a:rPr lang="fr-CA" sz="1200" dirty="0">
                <a:effectLst/>
                <a:latin typeface="+mn-lt"/>
                <a:ea typeface="Calibri" panose="020F0502020204030204" pitchFamily="34" charset="0"/>
              </a:rPr>
              <a:t> / kg d’Al.</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30</a:t>
            </a:fld>
            <a:endParaRPr lang="fr-FR"/>
          </a:p>
        </p:txBody>
      </p:sp>
    </p:spTree>
    <p:extLst>
      <p:ext uri="{BB962C8B-B14F-4D97-AF65-F5344CB8AC3E}">
        <p14:creationId xmlns:p14="http://schemas.microsoft.com/office/powerpoint/2010/main" val="8513080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Seulement 10.6% de l’empreinte provient du procédé direct dans lequel l’oxygène de l’alumine réagit avec les anodes pour s’échapper en CO</a:t>
            </a:r>
            <a:r>
              <a:rPr lang="fr-FR" sz="1200" baseline="-25000" dirty="0">
                <a:effectLst/>
                <a:latin typeface="+mn-lt"/>
                <a:ea typeface="Calibri" panose="020F0502020204030204" pitchFamily="34" charset="0"/>
              </a:rPr>
              <a:t>2</a:t>
            </a:r>
            <a:r>
              <a:rPr lang="fr-FR" sz="1200" dirty="0">
                <a:effectLst/>
                <a:latin typeface="+mn-lt"/>
                <a:ea typeface="Calibri" panose="020F0502020204030204" pitchFamily="34" charset="0"/>
              </a:rPr>
              <a:t>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61% de l’empreinte provient indirectement de la génération d’électricité utile au procédé ;</a:t>
            </a: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Notez que le transport est l’activité qui génère le moins d’émissions.</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31</a:t>
            </a:fld>
            <a:endParaRPr lang="fr-FR"/>
          </a:p>
        </p:txBody>
      </p:sp>
    </p:spTree>
    <p:extLst>
      <p:ext uri="{BB962C8B-B14F-4D97-AF65-F5344CB8AC3E}">
        <p14:creationId xmlns:p14="http://schemas.microsoft.com/office/powerpoint/2010/main" val="39479645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Voici la répartition dans le monde des </a:t>
            </a:r>
            <a:r>
              <a:rPr lang="fr-CA" sz="1200" dirty="0">
                <a:effectLst/>
                <a:latin typeface="+mn-lt"/>
                <a:ea typeface="Calibri" panose="020F0502020204030204" pitchFamily="34" charset="0"/>
              </a:rPr>
              <a:t>émissions de CO</a:t>
            </a:r>
            <a:r>
              <a:rPr lang="fr-CA" sz="1200" baseline="-25000" dirty="0">
                <a:effectLst/>
                <a:latin typeface="+mn-lt"/>
                <a:ea typeface="Calibri" panose="020F0502020204030204" pitchFamily="34" charset="0"/>
              </a:rPr>
              <a:t>2e</a:t>
            </a:r>
            <a:r>
              <a:rPr lang="fr-CA" sz="1200" dirty="0">
                <a:effectLst/>
                <a:latin typeface="+mn-lt"/>
                <a:ea typeface="Calibri" panose="020F0502020204030204" pitchFamily="34" charset="0"/>
              </a:rPr>
              <a:t> pour l’électrolyse (sans la production d’alumine)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Le Canada est passé de 3 t de CO</a:t>
            </a:r>
            <a:r>
              <a:rPr lang="fr-CA" sz="1200" baseline="-25000" dirty="0">
                <a:effectLst/>
                <a:latin typeface="+mn-lt"/>
                <a:ea typeface="Calibri" panose="020F0502020204030204" pitchFamily="34" charset="0"/>
              </a:rPr>
              <a:t>2e</a:t>
            </a:r>
            <a:r>
              <a:rPr lang="fr-CA" sz="1200" dirty="0">
                <a:effectLst/>
                <a:latin typeface="+mn-lt"/>
                <a:ea typeface="Calibri" panose="020F0502020204030204" pitchFamily="34" charset="0"/>
              </a:rPr>
              <a:t>/ tonne d’Al à 2 t en 10 ans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L’aluminium québécois est un aluminium à bas carbone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Le procédé ELYSIS, tablant sur des électrodes inertes, permettra de réduire à zéro les émissions directes du procédé en émettant de l’oxygène au lieu du CO</a:t>
            </a:r>
            <a:r>
              <a:rPr lang="fr-CA" sz="1200" baseline="-25000" dirty="0">
                <a:effectLst/>
                <a:latin typeface="+mn-lt"/>
                <a:ea typeface="Calibri" panose="020F0502020204030204" pitchFamily="34" charset="0"/>
              </a:rPr>
              <a:t>2</a:t>
            </a:r>
            <a:r>
              <a:rPr lang="fr-CA" sz="1200" baseline="0" dirty="0">
                <a:effectLst/>
                <a:latin typeface="+mn-lt"/>
                <a:ea typeface="Calibri" panose="020F0502020204030204" pitchFamily="34" charset="0"/>
              </a:rPr>
              <a:t> </a:t>
            </a:r>
            <a:r>
              <a:rPr lang="fr-CA" sz="1200" dirty="0">
                <a:effectLst/>
                <a:latin typeface="+mn-lt"/>
                <a:ea typeface="Calibri" panose="020F0502020204030204" pitchFamily="34" charset="0"/>
              </a:rPr>
              <a:t>;</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ELYSIS est une coentreprise d’Alcoa, Rio Tinto, Apple, gouvernement du </a:t>
            </a:r>
            <a:r>
              <a:rPr lang="fr-CA" sz="1200" dirty="0" err="1">
                <a:effectLst/>
                <a:latin typeface="+mn-lt"/>
                <a:ea typeface="Calibri" panose="020F0502020204030204" pitchFamily="34" charset="0"/>
              </a:rPr>
              <a:t>Qc</a:t>
            </a:r>
            <a:r>
              <a:rPr lang="fr-CA" sz="1200" dirty="0">
                <a:effectLst/>
                <a:latin typeface="+mn-lt"/>
                <a:ea typeface="Calibri" panose="020F0502020204030204" pitchFamily="34" charset="0"/>
              </a:rPr>
              <a:t> et gouvernement du Canada.</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32</a:t>
            </a:fld>
            <a:endParaRPr lang="fr-FR"/>
          </a:p>
        </p:txBody>
      </p:sp>
    </p:spTree>
    <p:extLst>
      <p:ext uri="{BB962C8B-B14F-4D97-AF65-F5344CB8AC3E}">
        <p14:creationId xmlns:p14="http://schemas.microsoft.com/office/powerpoint/2010/main" val="3510505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L’aluminium est le métal le plus abondant dans la planète terre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Il se retrouve sous forme d’oxyde d’alumine dans la bauxite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90% des réserves mondiales exploitables de bauxite sont concentrées dans les régions tropicales et subtropicales.</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33</a:t>
            </a:fld>
            <a:endParaRPr lang="fr-FR"/>
          </a:p>
        </p:txBody>
      </p:sp>
    </p:spTree>
    <p:extLst>
      <p:ext uri="{BB962C8B-B14F-4D97-AF65-F5344CB8AC3E}">
        <p14:creationId xmlns:p14="http://schemas.microsoft.com/office/powerpoint/2010/main" val="7996792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gn="just"/>
            <a:r>
              <a:rPr lang="fr-FR" sz="1200" dirty="0">
                <a:effectLst/>
                <a:latin typeface="+mn-lt"/>
                <a:ea typeface="Calibri" panose="020F0502020204030204" pitchFamily="34" charset="0"/>
              </a:rPr>
              <a:t>Voici un résumé de l’ensemble de la chaîne de valeur de l’aluminium, de la bauxite aux produits finis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Après l’extraction de la bauxite, l’alumine est produite par le procédé d’affinage Bayer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L’alumine est transformée en aluminium primaire par le procédé d’électrolyse Hall-Héroult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Lorsque le métal est extrait de la cuve d’électrolyse, ce dernier est liquide à ≈ 950°C;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On peut couler immédiatement des gueuses ou des lingots en T de métal pur pour l’exportation ou ajouter des éléments d’alliage (présenté plus loin) pour couler et produire des billettes d’extrusion, des lingots de laminage ou des lingots de fonderie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Par la suite, on transforme les billettes et les lingots en produits semi-finis qui sont utilisés pour fabriquer des produits finis;</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On voit sur cette diapo le </a:t>
            </a:r>
            <a:r>
              <a:rPr lang="fr-CA" sz="1200" i="1" dirty="0" err="1">
                <a:effectLst/>
                <a:latin typeface="+mn-lt"/>
                <a:ea typeface="Calibri" panose="020F0502020204030204" pitchFamily="34" charset="0"/>
              </a:rPr>
              <a:t>catatug</a:t>
            </a:r>
            <a:r>
              <a:rPr lang="fr-CA" sz="1200" dirty="0">
                <a:effectLst/>
                <a:latin typeface="+mn-lt"/>
                <a:ea typeface="Calibri" panose="020F0502020204030204" pitchFamily="34" charset="0"/>
              </a:rPr>
              <a:t> fabriqué en aluminium par le Groupe Océan qui a servi à la construction du pont Samuel-de-Champlain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Léger donc faible tirant d’eau et transportable;</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On voit également ici un projet de passerelle complexe en aluminium.</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34</a:t>
            </a:fld>
            <a:endParaRPr lang="fr-FR"/>
          </a:p>
        </p:txBody>
      </p:sp>
    </p:spTree>
    <p:extLst>
      <p:ext uri="{BB962C8B-B14F-4D97-AF65-F5344CB8AC3E}">
        <p14:creationId xmlns:p14="http://schemas.microsoft.com/office/powerpoint/2010/main" val="37169871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Liste des références des photos précédentes</a:t>
            </a:r>
            <a:r>
              <a:rPr lang="fr-CA" sz="1200" dirty="0">
                <a:effectLst/>
                <a:latin typeface="+mn-lt"/>
                <a:ea typeface="Calibri" panose="020F0502020204030204" pitchFamily="34" charset="0"/>
              </a:rPr>
              <a:t>.</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35</a:t>
            </a:fld>
            <a:endParaRPr lang="fr-FR"/>
          </a:p>
        </p:txBody>
      </p:sp>
    </p:spTree>
    <p:extLst>
      <p:ext uri="{BB962C8B-B14F-4D97-AF65-F5344CB8AC3E}">
        <p14:creationId xmlns:p14="http://schemas.microsoft.com/office/powerpoint/2010/main" val="241725249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Il existe deux voies de transformation et de type d’alliage d’aluminium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À droite, après l’ajout d’éléments d’alliage de fonderie, l’aluminium peut être coulé en lingots de fonderie pour être moulé </a:t>
            </a:r>
            <a:r>
              <a:rPr lang="fr-FR" sz="1200" dirty="0">
                <a:effectLst/>
                <a:latin typeface="+mn-lt"/>
                <a:ea typeface="Calibri" panose="020F0502020204030204" pitchFamily="34" charset="0"/>
              </a:rPr>
              <a:t>selon divers procédés (moule au sable, moule permanent, sous-pression) ; Exemple 2 bloc moteur, exemple 5 patte de banc de parc.</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À gauche, après l’ajout d’éléments d’alliage de corroyage, l’aluminium peut être coulé en lingots de laminage ou en billettes pour être respectivement laminés en produits plats ou extrudés en profilés ou en produits forgés ;  Exemple 1 bobines de métal en feuille, exemple 3 profilés 20x20 pour le secteur industriel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Après toutes ces transformations, un traitement thermique doit être fait selon diverses recettes pour optimiser les propriétés mécaniques des composants semi-finis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D’autres opérations classiques sont requises par la suite pour obtenir un composant prêt à être assemblé dans un produit fini (voiture, avion, train, passerelle, mur rideau, etc.).</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36</a:t>
            </a:fld>
            <a:endParaRPr lang="fr-FR"/>
          </a:p>
        </p:txBody>
      </p:sp>
    </p:spTree>
    <p:extLst>
      <p:ext uri="{BB962C8B-B14F-4D97-AF65-F5344CB8AC3E}">
        <p14:creationId xmlns:p14="http://schemas.microsoft.com/office/powerpoint/2010/main" val="65654362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Références de la diapositive précédente.</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37</a:t>
            </a:fld>
            <a:endParaRPr lang="fr-FR"/>
          </a:p>
        </p:txBody>
      </p:sp>
    </p:spTree>
    <p:extLst>
      <p:ext uri="{BB962C8B-B14F-4D97-AF65-F5344CB8AC3E}">
        <p14:creationId xmlns:p14="http://schemas.microsoft.com/office/powerpoint/2010/main" val="238196522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Les deux façons les plus communes de transformer les alliages de corroyage sont le laminage et l’extrusion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Le laminage consiste à aplatir à chaud un lingot puis à rouler à froid la plaque de laminage pour amincir davantage le métal et exercer un travail d’écrouissage.</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 </a:t>
            </a:r>
            <a:r>
              <a:rPr lang="fr-FR" sz="1200" dirty="0">
                <a:effectLst/>
                <a:latin typeface="+mn-lt"/>
                <a:ea typeface="Calibri" panose="020F0502020204030204" pitchFamily="34" charset="0"/>
              </a:rPr>
              <a:t>L’extrusion consiste à forcer, à chaud à l’aide d’une presse, le passage du métal d’une billette dans une filière pour former des profilés ; un peu comme pour de la plasticine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On part d’une billette d’un diamètre communément entre 7 et 9 pouces ; cette taille influence directement la capacité dimensionnelle des extrudeurs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On chauffe la billette de 350 à 500°C selon le type d’alliage ; on refroidi rapidement le profilé à la sortie de la presse puis on traite les profilés redressés et coupés avec un traitement thermique de vieillissement pour apporter un durcissement par précipitation.</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38</a:t>
            </a:fld>
            <a:endParaRPr lang="fr-FR"/>
          </a:p>
        </p:txBody>
      </p:sp>
    </p:spTree>
    <p:extLst>
      <p:ext uri="{BB962C8B-B14F-4D97-AF65-F5344CB8AC3E}">
        <p14:creationId xmlns:p14="http://schemas.microsoft.com/office/powerpoint/2010/main" val="131197341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CA" sz="1200" dirty="0">
                <a:effectLst/>
                <a:latin typeface="+mn-lt"/>
                <a:ea typeface="Calibri" panose="020F0502020204030204" pitchFamily="34" charset="0"/>
              </a:rPr>
              <a:t>Les profilés extrudés sont grandement utilisés dans les bâtiments et les structures civiles ; examinons-les de façon plus détaillée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L’extrusion permet de faire tout autant des formes standards que complexes et ce procédé peut mener à une intégration de pièces qui simplifiera l’assemblage final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On peut également insérer des caractéristiques qui sont utiles lors de la fabrication du produit fini.</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39</a:t>
            </a:fld>
            <a:endParaRPr lang="fr-FR"/>
          </a:p>
        </p:txBody>
      </p:sp>
    </p:spTree>
    <p:extLst>
      <p:ext uri="{BB962C8B-B14F-4D97-AF65-F5344CB8AC3E}">
        <p14:creationId xmlns:p14="http://schemas.microsoft.com/office/powerpoint/2010/main" val="28009902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Voici un ensemble d’exemples de pièces extrudées.</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40</a:t>
            </a:fld>
            <a:endParaRPr lang="fr-FR"/>
          </a:p>
        </p:txBody>
      </p:sp>
    </p:spTree>
    <p:extLst>
      <p:ext uri="{BB962C8B-B14F-4D97-AF65-F5344CB8AC3E}">
        <p14:creationId xmlns:p14="http://schemas.microsoft.com/office/powerpoint/2010/main" val="316656000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Une estrade dans un parc fournit un exemple simple de produit fini composé d’éléments extrudés standards et sur mesure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Dans chaque type de profilé, </a:t>
            </a:r>
            <a:r>
              <a:rPr lang="fr-FR" sz="1200" dirty="0">
                <a:effectLst/>
                <a:latin typeface="+mn-lt"/>
                <a:ea typeface="Calibri" panose="020F0502020204030204" pitchFamily="34" charset="0"/>
              </a:rPr>
              <a:t>la matière a été placée aux endroits importants pour assurer rigidité et résistance ainsi que pour faciliter l’assemblage.</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41</a:t>
            </a:fld>
            <a:endParaRPr lang="fr-FR"/>
          </a:p>
        </p:txBody>
      </p:sp>
    </p:spTree>
    <p:extLst>
      <p:ext uri="{BB962C8B-B14F-4D97-AF65-F5344CB8AC3E}">
        <p14:creationId xmlns:p14="http://schemas.microsoft.com/office/powerpoint/2010/main" val="388898074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Définition d’économie circulaire</a:t>
            </a:r>
            <a:r>
              <a:rPr lang="fr-CA" sz="1200" dirty="0">
                <a:effectLst/>
                <a:latin typeface="+mn-lt"/>
                <a:ea typeface="Calibri" panose="020F0502020204030204" pitchFamily="34" charset="0"/>
              </a:rPr>
              <a:t>.</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42</a:t>
            </a:fld>
            <a:endParaRPr lang="fr-FR"/>
          </a:p>
        </p:txBody>
      </p:sp>
    </p:spTree>
    <p:extLst>
      <p:ext uri="{BB962C8B-B14F-4D97-AF65-F5344CB8AC3E}">
        <p14:creationId xmlns:p14="http://schemas.microsoft.com/office/powerpoint/2010/main" val="300092255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Exemple d’économie circulaire : automobile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On extrait la bauxite, on produit l’alumine, on produit l’aluminium, on produit des composants semi-finis et on assemble ceux-ci pour produire une voiture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On vend l’auto neuve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On entretien et répare l’auto (au lieu de la jeter)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Celle-ci peut être revendue et réutilisée plus tard (au lieu de la jeter)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À la fin de vie, on peut prélever certains éléments comme pièces de seconde main (au lieu de tout jeter)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À la fin de vie, on peut trier les matériaux du reste des pièces, les déchiqueter et refondre l’aluminium et l’acier (au lieu de tout jeter).</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43</a:t>
            </a:fld>
            <a:endParaRPr lang="fr-FR"/>
          </a:p>
        </p:txBody>
      </p:sp>
    </p:spTree>
    <p:extLst>
      <p:ext uri="{BB962C8B-B14F-4D97-AF65-F5344CB8AC3E}">
        <p14:creationId xmlns:p14="http://schemas.microsoft.com/office/powerpoint/2010/main" val="346389261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À droite de la ligne rouge, nous avons les opérations de transformation de l’aluminium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À chaque opération, il y a une chute de métal qui est récupérée (rebuts industriels);</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La récupération se fait par type d’alliage, ce qui facilite la refonte et donne une valeur accrue à ces chutes de métal par rapport à l’approche d’un seul bac pour tous les alliages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Il y a aussi des pertes de métal lors de la fabrication des produits finis (rebuts industriels) ; ces rebuts sont aussi recyclés la majorité du temps par type d’alliage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À la fin de vie, les produits finis sont déconstruits et l’aluminium de ces produits est recyclé (rebut post-consommation)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À gauche de la ligne rouge, on retrouve les opérations de production d’aluminium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Il y a deux sources : l’aluminium primaire et l’aluminium secondaire provenant des chutes de métal et de la récupération en fin de vie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Comme la demande en tonnage d’aluminium augmente, que celui-ci dure longtemps dans les ponts, mur rideau, etc. et que le taux d’aluminium post-consommation recyclé n’est pas de 100%, il est toujours nécessaire d’ajouter de l’aluminium primaire.</a:t>
            </a:r>
            <a:endParaRPr lang="fr-CA" sz="1200" dirty="0">
              <a:effectLst/>
              <a:latin typeface="Times New Roman" panose="02020603050405020304" pitchFamily="18" charset="0"/>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44</a:t>
            </a:fld>
            <a:endParaRPr lang="fr-FR"/>
          </a:p>
        </p:txBody>
      </p:sp>
    </p:spTree>
    <p:extLst>
      <p:ext uri="{BB962C8B-B14F-4D97-AF65-F5344CB8AC3E}">
        <p14:creationId xmlns:p14="http://schemas.microsoft.com/office/powerpoint/2010/main" val="86165443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Pour beaucoup de produits en aluminium, celui-ci ne sera pas réellement consommé en fin de vie, mais simplement utilisé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Le cycle de vie d'un produit en Al = berceau-à-berceau et non berceau-à-tombe </a:t>
            </a:r>
            <a:r>
              <a:rPr lang="fr-FR" sz="1200" i="1" dirty="0">
                <a:effectLst/>
                <a:latin typeface="+mn-lt"/>
                <a:ea typeface="Calibri" panose="020F0502020204030204" pitchFamily="34" charset="0"/>
              </a:rPr>
              <a:t>;</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 55% de l’Al utilisé aujourd’hui pour produits semi-finis et finis provient du recyclage (rebut industriel + rebut post-consommation)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 25-30% provient de Al en fin de vie (rebut post-consommation)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Il n'y a </a:t>
            </a:r>
            <a:r>
              <a:rPr lang="fr-FR" sz="1200" u="sng" dirty="0">
                <a:effectLst/>
                <a:latin typeface="+mn-lt"/>
                <a:ea typeface="Calibri" panose="020F0502020204030204" pitchFamily="34" charset="0"/>
              </a:rPr>
              <a:t>pas de différence de qualité</a:t>
            </a:r>
            <a:r>
              <a:rPr lang="fr-FR" sz="1200" dirty="0">
                <a:effectLst/>
                <a:latin typeface="+mn-lt"/>
                <a:ea typeface="Calibri" panose="020F0502020204030204" pitchFamily="34" charset="0"/>
              </a:rPr>
              <a:t> entre un produit entièrement en métal primaire et un produit en métal recyclé.</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45</a:t>
            </a:fld>
            <a:endParaRPr lang="fr-FR"/>
          </a:p>
        </p:txBody>
      </p:sp>
    </p:spTree>
    <p:extLst>
      <p:ext uri="{BB962C8B-B14F-4D97-AF65-F5344CB8AC3E}">
        <p14:creationId xmlns:p14="http://schemas.microsoft.com/office/powerpoint/2010/main" val="2775208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 1 milliard de tonnes d’Al en « stock » en 2020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Banque de stockage de matériaux et </a:t>
            </a:r>
            <a:r>
              <a:rPr lang="fr-FR" sz="1200" b="1" dirty="0">
                <a:effectLst/>
                <a:latin typeface="Calibri Light" panose="020F0302020204030204" pitchFamily="34" charset="0"/>
                <a:ea typeface="Calibri" panose="020F0502020204030204" pitchFamily="34" charset="0"/>
              </a:rPr>
              <a:t>d'énergie</a:t>
            </a:r>
            <a:r>
              <a:rPr lang="fr-FR" sz="1200" dirty="0">
                <a:effectLst/>
                <a:latin typeface="Calibri Light" panose="020F0302020204030204" pitchFamily="34" charset="0"/>
                <a:ea typeface="Calibri" panose="020F0502020204030204" pitchFamily="34" charset="0"/>
              </a:rPr>
              <a:t> pour une utilisation future du recyclage. En 2020 :</a:t>
            </a:r>
            <a:endParaRPr lang="fr-CA" sz="1200" dirty="0">
              <a:effectLst/>
              <a:latin typeface="Times New Roman" panose="02020603050405020304" pitchFamily="18" charset="0"/>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Calibri Light" panose="020F0302020204030204" pitchFamily="34" charset="0"/>
                <a:ea typeface="Calibri" panose="020F0502020204030204" pitchFamily="34" charset="0"/>
              </a:rPr>
              <a:t>Construction 		= 35%	</a:t>
            </a:r>
            <a:endParaRPr lang="fr-CA" sz="1200" dirty="0">
              <a:effectLst/>
              <a:latin typeface="Times New Roman" panose="02020603050405020304" pitchFamily="18" charset="0"/>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Calibri Light" panose="020F0302020204030204" pitchFamily="34" charset="0"/>
                <a:ea typeface="Calibri" panose="020F0502020204030204" pitchFamily="34" charset="0"/>
              </a:rPr>
              <a:t>Transport 		= 28% </a:t>
            </a:r>
            <a:endParaRPr lang="fr-CA" sz="1200" dirty="0">
              <a:effectLst/>
              <a:latin typeface="Times New Roman" panose="02020603050405020304" pitchFamily="18" charset="0"/>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Calibri Light" panose="020F0302020204030204" pitchFamily="34" charset="0"/>
                <a:ea typeface="Calibri" panose="020F0502020204030204" pitchFamily="34" charset="0"/>
              </a:rPr>
              <a:t>L'ingénierie et le câble 	= 27%</a:t>
            </a:r>
            <a:endParaRPr lang="fr-CA" sz="1200" dirty="0">
              <a:effectLst/>
              <a:latin typeface="Times New Roman" panose="02020603050405020304" pitchFamily="18" charset="0"/>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Calibri Light" panose="020F0302020204030204" pitchFamily="34" charset="0"/>
                <a:ea typeface="Calibri" panose="020F0502020204030204" pitchFamily="34" charset="0"/>
              </a:rPr>
              <a:t>Autres		= 10%</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Al étant durable, il est utilisé en construction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La génération d’Al fin de vie </a:t>
            </a:r>
            <a:r>
              <a:rPr lang="fr-FR" sz="1200" dirty="0">
                <a:effectLst/>
                <a:latin typeface="Calibri Light" panose="020F0302020204030204" pitchFamily="34" charset="0"/>
                <a:ea typeface="Calibri" panose="020F0502020204030204" pitchFamily="34" charset="0"/>
                <a:cs typeface="Calibri Light" panose="020F0302020204030204" pitchFamily="34" charset="0"/>
                <a:sym typeface="Wingdings" panose="05000000000000000000" pitchFamily="2" charset="2"/>
              </a:rPr>
              <a:t></a:t>
            </a:r>
            <a:r>
              <a:rPr lang="fr-FR" sz="1200" dirty="0">
                <a:effectLst/>
                <a:latin typeface="Calibri Light" panose="020F0302020204030204" pitchFamily="34" charset="0"/>
                <a:ea typeface="Calibri" panose="020F0502020204030204" pitchFamily="34" charset="0"/>
              </a:rPr>
              <a:t> longue période (+80 ans)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Europe et Amérique du Nord utilise Al depuis longtemps </a:t>
            </a:r>
            <a:r>
              <a:rPr lang="fr-FR" sz="1200" dirty="0">
                <a:effectLst/>
                <a:latin typeface="Calibri Light" panose="020F0302020204030204" pitchFamily="34" charset="0"/>
                <a:ea typeface="Calibri" panose="020F0502020204030204" pitchFamily="34" charset="0"/>
                <a:cs typeface="Calibri Light" panose="020F0302020204030204" pitchFamily="34" charset="0"/>
                <a:sym typeface="Wingdings" panose="05000000000000000000" pitchFamily="2" charset="2"/>
              </a:rPr>
              <a:t></a:t>
            </a:r>
            <a:r>
              <a:rPr lang="fr-FR" sz="1200" dirty="0">
                <a:effectLst/>
                <a:latin typeface="Calibri Light" panose="020F0302020204030204" pitchFamily="34" charset="0"/>
                <a:ea typeface="Calibri" panose="020F0502020204030204" pitchFamily="34" charset="0"/>
              </a:rPr>
              <a:t> disponibilité d’Al recyclé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L’utilisation en forte hausse des pays comme Chine, Inde, Brésil </a:t>
            </a:r>
            <a:r>
              <a:rPr lang="fr-FR" sz="1200" dirty="0">
                <a:effectLst/>
                <a:latin typeface="Calibri Light" panose="020F0302020204030204" pitchFamily="34" charset="0"/>
                <a:ea typeface="Calibri" panose="020F0502020204030204" pitchFamily="34" charset="0"/>
                <a:cs typeface="Calibri Light" panose="020F0302020204030204" pitchFamily="34" charset="0"/>
                <a:sym typeface="Wingdings" panose="05000000000000000000" pitchFamily="2" charset="2"/>
              </a:rPr>
              <a:t></a:t>
            </a:r>
            <a:r>
              <a:rPr lang="fr-FR" sz="1200" dirty="0">
                <a:effectLst/>
                <a:latin typeface="Calibri Light" panose="020F0302020204030204" pitchFamily="34" charset="0"/>
                <a:ea typeface="Calibri" panose="020F0502020204030204" pitchFamily="34" charset="0"/>
              </a:rPr>
              <a:t> prendra 80 ans avant de pouvoir être disponible.</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Par comparaison l’aluminium dans les cannettes a un cycle de vie qui se compte en semaines/mois, le recyclage (UBC) se fait d’ailleurs en boucle fermée.</a:t>
            </a:r>
            <a:endParaRPr lang="fr-CA" sz="1200" dirty="0">
              <a:effectLst/>
              <a:latin typeface="Times New Roman" panose="02020603050405020304" pitchFamily="18" charset="0"/>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46</a:t>
            </a:fld>
            <a:endParaRPr lang="fr-FR"/>
          </a:p>
        </p:txBody>
      </p:sp>
    </p:spTree>
    <p:extLst>
      <p:ext uri="{BB962C8B-B14F-4D97-AF65-F5344CB8AC3E}">
        <p14:creationId xmlns:p14="http://schemas.microsoft.com/office/powerpoint/2010/main" val="237735368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Comme on a déjà mentionné, il existe deux types d’alliage d’aluminium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Le premier groupe, les alliages de corroyage sont conçus afin de produire des composants répondant à des besoins spécifiques : haute résistance, très bonne conductivité électrique, dissipateur de chaleur, haute résistance à haute température, formabilité, résistance accrue à la corrosion etc.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Les alliages sont définis en famille : 1xxx, 2xxx, etc. ; certaines familles traitables thermiquement et d’autres non ; le premier chiffre indiquant l’élément d’alliage dominant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Le deuxième chiffre représente une variation/évolution de l’alliage initial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Les troisièmes et quatrièmes chiffres forment un numéro unique à l’alliage sans autre signification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Les alliages de la série 5xxx, principalement disponibles en plaques et feuilles, sont très utilisés dans le domaine maritime pour leur excellente soudabilité et leur haute résistance à la corrosion en milieu salin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Les alliages de la série 6xxx, principalement disponibles en profilés extrudés, sont très populaires en structure.</a:t>
            </a:r>
            <a:endParaRPr lang="fr-CA" sz="1200" dirty="0">
              <a:effectLst/>
              <a:latin typeface="Times New Roman" panose="02020603050405020304" pitchFamily="18" charset="0"/>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47</a:t>
            </a:fld>
            <a:endParaRPr lang="fr-FR"/>
          </a:p>
        </p:txBody>
      </p:sp>
    </p:spTree>
    <p:extLst>
      <p:ext uri="{BB962C8B-B14F-4D97-AF65-F5344CB8AC3E}">
        <p14:creationId xmlns:p14="http://schemas.microsoft.com/office/powerpoint/2010/main" val="396388869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CA" sz="1200" dirty="0">
                <a:effectLst/>
                <a:latin typeface="+mn-lt"/>
                <a:ea typeface="Calibri" panose="020F0502020204030204" pitchFamily="34" charset="0"/>
              </a:rPr>
              <a:t>Le deuxième groupe concerne les alliages de fonderie conçus pour favoriser le remplissage des cavités des moules et l’atteinte des propriétés mécaniques désirables sans autre forme d’écrouissage (ils pourront recevoir des traitements thermiques)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Leur nomenclature suit des principes similaires aux alliages de corroyage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L’alliage A356 est de loin le plus répandu ; le secteur automobile révolutionne la manière de couler des pièces avec les « </a:t>
            </a:r>
            <a:r>
              <a:rPr lang="fr-CA" sz="1200" dirty="0" err="1">
                <a:effectLst/>
                <a:latin typeface="+mn-lt"/>
                <a:ea typeface="Calibri" panose="020F0502020204030204" pitchFamily="34" charset="0"/>
              </a:rPr>
              <a:t>mega</a:t>
            </a:r>
            <a:r>
              <a:rPr lang="fr-CA" sz="1200" dirty="0">
                <a:effectLst/>
                <a:latin typeface="+mn-lt"/>
                <a:ea typeface="Calibri" panose="020F0502020204030204" pitchFamily="34" charset="0"/>
              </a:rPr>
              <a:t>-casting ».</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48</a:t>
            </a:fld>
            <a:endParaRPr lang="fr-FR"/>
          </a:p>
        </p:txBody>
      </p:sp>
    </p:spTree>
    <p:extLst>
      <p:ext uri="{BB962C8B-B14F-4D97-AF65-F5344CB8AC3E}">
        <p14:creationId xmlns:p14="http://schemas.microsoft.com/office/powerpoint/2010/main" val="292981141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CA" sz="1200" dirty="0">
                <a:effectLst/>
                <a:latin typeface="+mn-lt"/>
                <a:ea typeface="Calibri" panose="020F0502020204030204" pitchFamily="34" charset="0"/>
              </a:rPr>
              <a:t>On a parlé d’écrouissage et de traitement thermique afin d’améliorer les propriétés mécaniques des alliages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Dans la nomenclature des alliages, on attache toujours un état métallurgique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LIRE PAR LA SUITE SUR LA DIAPO</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49</a:t>
            </a:fld>
            <a:endParaRPr lang="fr-FR"/>
          </a:p>
        </p:txBody>
      </p:sp>
    </p:spTree>
    <p:extLst>
      <p:ext uri="{BB962C8B-B14F-4D97-AF65-F5344CB8AC3E}">
        <p14:creationId xmlns:p14="http://schemas.microsoft.com/office/powerpoint/2010/main" val="40782060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CA" sz="1200" dirty="0">
                <a:effectLst/>
                <a:latin typeface="+mn-lt"/>
                <a:ea typeface="Calibri" panose="020F0502020204030204" pitchFamily="34" charset="0"/>
              </a:rPr>
              <a:t>Cette figure illustre à différentes échelles la microstructure d’un alliage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Pour un élément en aluminium, si on zoom, on retrouve une structure granulaire composée de grains et joints de grains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Les grains ont une structure cristalline composée d’une structure atomique du type cubique à faces centrées avec l’aluminium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L’acier possède une structure cubique à corps centrés mais change à cubique à faces centrées à environ 915°C.</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50</a:t>
            </a:fld>
            <a:endParaRPr lang="fr-FR"/>
          </a:p>
        </p:txBody>
      </p:sp>
    </p:spTree>
    <p:extLst>
      <p:ext uri="{BB962C8B-B14F-4D97-AF65-F5344CB8AC3E}">
        <p14:creationId xmlns:p14="http://schemas.microsoft.com/office/powerpoint/2010/main" val="313346295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Les atomes de l’élément d’alliage remplacent des atomes d’aluminium tel qu’illustré sur la figure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N’ayant pas la même dimension, il s’ensuit des distorsions dans le réseau cristallin et ces distorsions sont des entraves aux mouvements entre les plans d’atomes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Conséquemment, la limite élastique (</a:t>
            </a:r>
            <a:r>
              <a:rPr lang="fr-FR" sz="1200" i="1" dirty="0">
                <a:effectLst/>
                <a:latin typeface="+mn-lt"/>
                <a:ea typeface="Calibri" panose="020F0502020204030204" pitchFamily="34" charset="0"/>
              </a:rPr>
              <a:t>F</a:t>
            </a:r>
            <a:r>
              <a:rPr lang="fr-FR" sz="1200" i="1" baseline="-25000" dirty="0">
                <a:effectLst/>
                <a:latin typeface="+mn-lt"/>
                <a:ea typeface="Calibri" panose="020F0502020204030204" pitchFamily="34" charset="0"/>
              </a:rPr>
              <a:t>y</a:t>
            </a:r>
            <a:r>
              <a:rPr lang="fr-FR" sz="1200" dirty="0">
                <a:effectLst/>
                <a:latin typeface="+mn-lt"/>
                <a:ea typeface="Calibri" panose="020F0502020204030204" pitchFamily="34" charset="0"/>
              </a:rPr>
              <a:t>) et la résistance à la rupture (</a:t>
            </a:r>
            <a:r>
              <a:rPr lang="fr-FR" sz="1200" i="1" dirty="0">
                <a:effectLst/>
                <a:latin typeface="+mn-lt"/>
                <a:ea typeface="Calibri" panose="020F0502020204030204" pitchFamily="34" charset="0"/>
              </a:rPr>
              <a:t>F</a:t>
            </a:r>
            <a:r>
              <a:rPr lang="fr-FR" sz="1200" i="1" baseline="-25000" dirty="0">
                <a:effectLst/>
                <a:latin typeface="+mn-lt"/>
                <a:ea typeface="Calibri" panose="020F0502020204030204" pitchFamily="34" charset="0"/>
              </a:rPr>
              <a:t>u</a:t>
            </a:r>
            <a:r>
              <a:rPr lang="fr-FR" sz="1200" dirty="0">
                <a:effectLst/>
                <a:latin typeface="+mn-lt"/>
                <a:ea typeface="Calibri" panose="020F0502020204030204" pitchFamily="34" charset="0"/>
              </a:rPr>
              <a:t>) augmentent alors que la ductilité diminue, d’où l’utilisation d’éléments d’alliages pour augmenter les propriétés mécaniques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Le tableau montre donc l’influence grandissante sur les résistances mécaniques et l’allongement à la rupture qu’a la concentration d’un élément d’alliage typique comme le magnésium.</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51</a:t>
            </a:fld>
            <a:endParaRPr lang="fr-FR"/>
          </a:p>
        </p:txBody>
      </p:sp>
    </p:spTree>
    <p:extLst>
      <p:ext uri="{BB962C8B-B14F-4D97-AF65-F5344CB8AC3E}">
        <p14:creationId xmlns:p14="http://schemas.microsoft.com/office/powerpoint/2010/main" val="132395109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L’écrouissage, un travail à froid, se fait à la température de la pièce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Son effet est d’aplatir et de déformer les grains dans le sens du laminage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Il en résulte que lorsqu’on applique des contraintes à la plaque écrouie, le glissement des plans d’atomes est entravé par la présence de défauts générés et il faut plus d’énergie pour déformer la plaque, une fois écrouie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Les limites élastique et ultime augmentent, de même que la résistance à la déformation, mais la ductilité diminue;</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Le tableau montre l’effet de différents niveaux d’écrouissage sur les propriétés mécaniques pour l’alliage 1100;</a:t>
            </a: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Attention !  Ces gains dus à l’écrouissage peuvent être dissipés par de la chaleur.</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52</a:t>
            </a:fld>
            <a:endParaRPr lang="fr-FR"/>
          </a:p>
        </p:txBody>
      </p:sp>
    </p:spTree>
    <p:extLst>
      <p:ext uri="{BB962C8B-B14F-4D97-AF65-F5344CB8AC3E}">
        <p14:creationId xmlns:p14="http://schemas.microsoft.com/office/powerpoint/2010/main" val="27728431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Certains éléments d’alliage ne sont solubles dans la matrice solide d’aluminium qu’à hautes températures ; exemple f) diagramme de phases aluminium – cuivre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On peut donc trapper ces éléments dans la solution solide en refroidissant rapidement ; si on refroidit lentement les précipités se formeront de manière plus grossière et pourront migrer aux joints de grain =&gt; état recuit b)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Ensuite, on peut doser leur précipitation pour maximiser l’impact sur les propriétés mécaniques ; cela se produit lorsqu’une fine pluie de petits précipités se forment ; si on </a:t>
            </a:r>
            <a:r>
              <a:rPr lang="fr-FR" sz="1200" dirty="0" err="1">
                <a:effectLst/>
                <a:latin typeface="Calibri Light" panose="020F0302020204030204" pitchFamily="34" charset="0"/>
                <a:ea typeface="Calibri" panose="020F0502020204030204" pitchFamily="34" charset="0"/>
              </a:rPr>
              <a:t>survieillit</a:t>
            </a:r>
            <a:r>
              <a:rPr lang="fr-FR" sz="1200" dirty="0">
                <a:effectLst/>
                <a:latin typeface="Calibri Light" panose="020F0302020204030204" pitchFamily="34" charset="0"/>
                <a:ea typeface="Calibri" panose="020F0502020204030204" pitchFamily="34" charset="0"/>
              </a:rPr>
              <a:t> e), on retrouvera un état similaire au recuit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La séquence typique est donc mise en solution a), trempe c) et vieillissement d) </a:t>
            </a:r>
            <a:r>
              <a:rPr lang="fr-FR" sz="1200" dirty="0">
                <a:effectLst/>
                <a:latin typeface="Calibri Light" panose="020F0302020204030204" pitchFamily="34" charset="0"/>
                <a:ea typeface="Calibri" panose="020F0502020204030204" pitchFamily="34" charset="0"/>
              </a:rPr>
              <a:t>;</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Le tableau montre l’effet de ces traitements thermiques sur les propriétés mécaniques du 6061, alliage typique des profilés structuraux. Notons que le soudage affecte grandement les alliages traités thermiquement.</a:t>
            </a:r>
            <a:endParaRPr lang="fr-CA" sz="1200" dirty="0">
              <a:effectLst/>
              <a:latin typeface="Times New Roman" panose="02020603050405020304" pitchFamily="18" charset="0"/>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53</a:t>
            </a:fld>
            <a:endParaRPr lang="fr-FR"/>
          </a:p>
        </p:txBody>
      </p:sp>
    </p:spTree>
    <p:extLst>
      <p:ext uri="{BB962C8B-B14F-4D97-AF65-F5344CB8AC3E}">
        <p14:creationId xmlns:p14="http://schemas.microsoft.com/office/powerpoint/2010/main" val="423223892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On voit sur cette figure la résistance relative entre différents alliages et l’influence sur la réduction de résistance due au soudage.  Les alliages qui sont simplement écrouis perdront moins de résistance ultime au soudage que ceux qui sont simplement traités thermiquement.  Il y a probablement une erreur concernant le 5083-H18 qui n’existe pas, lire plutôt 5083-H321.</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54</a:t>
            </a:fld>
            <a:endParaRPr lang="fr-FR"/>
          </a:p>
        </p:txBody>
      </p:sp>
    </p:spTree>
    <p:extLst>
      <p:ext uri="{BB962C8B-B14F-4D97-AF65-F5344CB8AC3E}">
        <p14:creationId xmlns:p14="http://schemas.microsoft.com/office/powerpoint/2010/main" val="187360695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Diapositive de titre">
    <p:bg>
      <p:bgPr>
        <a:solidFill>
          <a:schemeClr val="bg1"/>
        </a:solid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BD3ACCC0-C65D-0742-839D-C09B5E30D46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C6A23252-335E-2148-A85B-02145ED00550}"/>
              </a:ext>
            </a:extLst>
          </p:cNvPr>
          <p:cNvSpPr>
            <a:spLocks noGrp="1"/>
          </p:cNvSpPr>
          <p:nvPr>
            <p:ph type="ctrTitle" hasCustomPrompt="1"/>
          </p:nvPr>
        </p:nvSpPr>
        <p:spPr>
          <a:xfrm>
            <a:off x="1093156" y="3890354"/>
            <a:ext cx="4242932" cy="1569015"/>
          </a:xfrm>
        </p:spPr>
        <p:txBody>
          <a:bodyPr lIns="0" tIns="0" rIns="0" bIns="0" anchor="t">
            <a:normAutofit/>
          </a:bodyPr>
          <a:lstStyle>
            <a:lvl1pPr algn="l">
              <a:defRPr sz="4000" b="0" i="0">
                <a:solidFill>
                  <a:schemeClr val="tx1"/>
                </a:solidFill>
                <a:latin typeface="Univers Condensed" panose="020B0506020202050204" pitchFamily="34" charset="0"/>
              </a:defRPr>
            </a:lvl1pPr>
          </a:lstStyle>
          <a:p>
            <a:r>
              <a:rPr lang="fr-CA" dirty="0"/>
              <a:t>MODIFIER LE </a:t>
            </a:r>
            <a:br>
              <a:rPr lang="fr-CA" dirty="0"/>
            </a:br>
            <a:r>
              <a:rPr lang="fr-CA" dirty="0"/>
              <a:t>STYLE DU TITRE</a:t>
            </a:r>
            <a:endParaRPr lang="fr-FR" dirty="0"/>
          </a:p>
        </p:txBody>
      </p:sp>
      <p:sp>
        <p:nvSpPr>
          <p:cNvPr id="4" name="Espace réservé de la date 3">
            <a:extLst>
              <a:ext uri="{FF2B5EF4-FFF2-40B4-BE49-F238E27FC236}">
                <a16:creationId xmlns:a16="http://schemas.microsoft.com/office/drawing/2014/main" id="{741338D4-CFE8-6F45-B125-02208C4F1439}"/>
              </a:ext>
            </a:extLst>
          </p:cNvPr>
          <p:cNvSpPr>
            <a:spLocks noGrp="1"/>
          </p:cNvSpPr>
          <p:nvPr>
            <p:ph type="dt" sz="half" idx="10"/>
          </p:nvPr>
        </p:nvSpPr>
        <p:spPr>
          <a:xfrm>
            <a:off x="8571194" y="782267"/>
            <a:ext cx="2743200" cy="365125"/>
          </a:xfrm>
        </p:spPr>
        <p:txBody>
          <a:bodyPr/>
          <a:lstStyle>
            <a:lvl1pPr algn="r">
              <a:defRPr b="0" i="0">
                <a:solidFill>
                  <a:schemeClr val="bg1"/>
                </a:solidFill>
                <a:latin typeface="Univers Condensed Light" panose="020B0306020202040204" pitchFamily="34" charset="0"/>
              </a:defRPr>
            </a:lvl1pPr>
          </a:lstStyle>
          <a:p>
            <a:fld id="{5746F2A4-BF43-4BE9-8C2F-E94932919D40}" type="datetime1">
              <a:rPr lang="fr-CA" smtClean="0"/>
              <a:t>2026-07-23</a:t>
            </a:fld>
            <a:endParaRPr lang="fr-FR" dirty="0"/>
          </a:p>
        </p:txBody>
      </p:sp>
      <p:pic>
        <p:nvPicPr>
          <p:cNvPr id="9" name="Image 8">
            <a:extLst>
              <a:ext uri="{FF2B5EF4-FFF2-40B4-BE49-F238E27FC236}">
                <a16:creationId xmlns:a16="http://schemas.microsoft.com/office/drawing/2014/main" id="{98C58334-7BFE-5B40-870C-D6AE554051F2}"/>
              </a:ext>
            </a:extLst>
          </p:cNvPr>
          <p:cNvPicPr>
            <a:picLocks noChangeAspect="1"/>
          </p:cNvPicPr>
          <p:nvPr userDrawn="1"/>
        </p:nvPicPr>
        <p:blipFill>
          <a:blip r:embed="rId3"/>
          <a:stretch>
            <a:fillRect/>
          </a:stretch>
        </p:blipFill>
        <p:spPr>
          <a:xfrm>
            <a:off x="1073325" y="1794897"/>
            <a:ext cx="1882818" cy="1569015"/>
          </a:xfrm>
          <a:prstGeom prst="rect">
            <a:avLst/>
          </a:prstGeom>
        </p:spPr>
      </p:pic>
    </p:spTree>
    <p:extLst>
      <p:ext uri="{BB962C8B-B14F-4D97-AF65-F5344CB8AC3E}">
        <p14:creationId xmlns:p14="http://schemas.microsoft.com/office/powerpoint/2010/main" val="14538859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475FAE54-81EA-9E4D-8C1E-6E6765193BF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4762"/>
            <a:ext cx="12192000" cy="6858000"/>
          </a:xfrm>
          <a:prstGeom prst="rect">
            <a:avLst/>
          </a:prstGeom>
        </p:spPr>
      </p:pic>
      <p:sp>
        <p:nvSpPr>
          <p:cNvPr id="2" name="Titre 1">
            <a:extLst>
              <a:ext uri="{FF2B5EF4-FFF2-40B4-BE49-F238E27FC236}">
                <a16:creationId xmlns:a16="http://schemas.microsoft.com/office/drawing/2014/main" id="{CC485A26-4BE3-8441-881B-C02E683DD48F}"/>
              </a:ext>
            </a:extLst>
          </p:cNvPr>
          <p:cNvSpPr>
            <a:spLocks noGrp="1"/>
          </p:cNvSpPr>
          <p:nvPr>
            <p:ph type="title" hasCustomPrompt="1"/>
          </p:nvPr>
        </p:nvSpPr>
        <p:spPr>
          <a:xfrm>
            <a:off x="831850" y="768350"/>
            <a:ext cx="10515600" cy="2852737"/>
          </a:xfrm>
        </p:spPr>
        <p:txBody>
          <a:bodyPr lIns="0" tIns="0" rIns="0" bIns="0" anchor="b"/>
          <a:lstStyle>
            <a:lvl1pPr>
              <a:defRPr sz="6000">
                <a:solidFill>
                  <a:schemeClr val="tx1"/>
                </a:solidFill>
              </a:defRPr>
            </a:lvl1pPr>
          </a:lstStyle>
          <a:p>
            <a:r>
              <a:rPr lang="fr-CA" dirty="0"/>
              <a:t>MODIFIER LE STYLE DU TITRE</a:t>
            </a:r>
            <a:endParaRPr lang="fr-FR" dirty="0"/>
          </a:p>
        </p:txBody>
      </p:sp>
      <p:sp>
        <p:nvSpPr>
          <p:cNvPr id="3" name="Espace réservé du texte 2">
            <a:extLst>
              <a:ext uri="{FF2B5EF4-FFF2-40B4-BE49-F238E27FC236}">
                <a16:creationId xmlns:a16="http://schemas.microsoft.com/office/drawing/2014/main" id="{F1F41D0B-055D-4940-8136-FE30BAE9971A}"/>
              </a:ext>
            </a:extLst>
          </p:cNvPr>
          <p:cNvSpPr>
            <a:spLocks noGrp="1"/>
          </p:cNvSpPr>
          <p:nvPr>
            <p:ph type="body" idx="1"/>
          </p:nvPr>
        </p:nvSpPr>
        <p:spPr>
          <a:xfrm>
            <a:off x="931972" y="4013656"/>
            <a:ext cx="3677520" cy="1500187"/>
          </a:xfrm>
        </p:spPr>
        <p:txBody>
          <a:bodyPr lIns="0" tIns="0" rIns="0" bIns="0"/>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a:extLst>
              <a:ext uri="{FF2B5EF4-FFF2-40B4-BE49-F238E27FC236}">
                <a16:creationId xmlns:a16="http://schemas.microsoft.com/office/drawing/2014/main" id="{87A6F854-950F-914D-A65C-8F734EDCF1A2}"/>
              </a:ext>
            </a:extLst>
          </p:cNvPr>
          <p:cNvSpPr>
            <a:spLocks noGrp="1"/>
          </p:cNvSpPr>
          <p:nvPr>
            <p:ph type="dt" sz="half" idx="10"/>
          </p:nvPr>
        </p:nvSpPr>
        <p:spPr/>
        <p:txBody>
          <a:bodyPr/>
          <a:lstStyle/>
          <a:p>
            <a:fld id="{3AA41740-4749-42D2-A792-4680D47EF351}" type="datetime1">
              <a:rPr lang="fr-CA" smtClean="0"/>
              <a:t>2026-07-23</a:t>
            </a:fld>
            <a:endParaRPr lang="fr-FR"/>
          </a:p>
        </p:txBody>
      </p:sp>
      <p:sp>
        <p:nvSpPr>
          <p:cNvPr id="5" name="Espace réservé du pied de page 4">
            <a:extLst>
              <a:ext uri="{FF2B5EF4-FFF2-40B4-BE49-F238E27FC236}">
                <a16:creationId xmlns:a16="http://schemas.microsoft.com/office/drawing/2014/main" id="{BAAC405D-C2B5-0843-B015-9BEE359148C8}"/>
              </a:ext>
            </a:extLst>
          </p:cNvPr>
          <p:cNvSpPr>
            <a:spLocks noGrp="1"/>
          </p:cNvSpPr>
          <p:nvPr>
            <p:ph type="ftr" sz="quarter" idx="11"/>
          </p:nvPr>
        </p:nvSpPr>
        <p:spPr/>
        <p:txBody>
          <a:bodyPr/>
          <a:lstStyle/>
          <a:p>
            <a:r>
              <a:rPr lang="fr-CA"/>
              <a:t>CSA S157-17 - Calcul de la résistance mécanique des éléments en aluminium © 2017 Canadian Standards Association</a:t>
            </a:r>
            <a:endParaRPr lang="fr-FR"/>
          </a:p>
        </p:txBody>
      </p:sp>
      <p:sp>
        <p:nvSpPr>
          <p:cNvPr id="6" name="Espace réservé du numéro de diapositive 5">
            <a:extLst>
              <a:ext uri="{FF2B5EF4-FFF2-40B4-BE49-F238E27FC236}">
                <a16:creationId xmlns:a16="http://schemas.microsoft.com/office/drawing/2014/main" id="{7FA09529-E96A-2349-B0C3-987B447E2E72}"/>
              </a:ext>
            </a:extLst>
          </p:cNvPr>
          <p:cNvSpPr>
            <a:spLocks noGrp="1"/>
          </p:cNvSpPr>
          <p:nvPr>
            <p:ph type="sldNum" sz="quarter" idx="12"/>
          </p:nvPr>
        </p:nvSpPr>
        <p:spPr/>
        <p:txBody>
          <a:bodyPr/>
          <a:lstStyle/>
          <a:p>
            <a:fld id="{82B63C5F-247B-BE4F-ACBC-7BDD67617F3E}" type="slidenum">
              <a:rPr lang="fr-FR" smtClean="0"/>
              <a:t>‹N°›</a:t>
            </a:fld>
            <a:endParaRPr lang="fr-FR"/>
          </a:p>
        </p:txBody>
      </p:sp>
      <p:cxnSp>
        <p:nvCxnSpPr>
          <p:cNvPr id="11" name="Connecteur droit 10">
            <a:extLst>
              <a:ext uri="{FF2B5EF4-FFF2-40B4-BE49-F238E27FC236}">
                <a16:creationId xmlns:a16="http://schemas.microsoft.com/office/drawing/2014/main" id="{42F025AC-A4F6-124F-BA13-23E7E7A541C6}"/>
              </a:ext>
            </a:extLst>
          </p:cNvPr>
          <p:cNvCxnSpPr/>
          <p:nvPr userDrawn="1"/>
        </p:nvCxnSpPr>
        <p:spPr>
          <a:xfrm flipV="1">
            <a:off x="11353800" y="6356350"/>
            <a:ext cx="0" cy="50165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Connecteur droit 11">
            <a:extLst>
              <a:ext uri="{FF2B5EF4-FFF2-40B4-BE49-F238E27FC236}">
                <a16:creationId xmlns:a16="http://schemas.microsoft.com/office/drawing/2014/main" id="{395FB047-EA4C-514E-ABA8-CEFA81336B31}"/>
              </a:ext>
            </a:extLst>
          </p:cNvPr>
          <p:cNvCxnSpPr>
            <a:cxnSpLocks/>
          </p:cNvCxnSpPr>
          <p:nvPr userDrawn="1"/>
        </p:nvCxnSpPr>
        <p:spPr>
          <a:xfrm flipV="1">
            <a:off x="831850" y="3988931"/>
            <a:ext cx="0" cy="1622729"/>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3" name="Image 12">
            <a:extLst>
              <a:ext uri="{FF2B5EF4-FFF2-40B4-BE49-F238E27FC236}">
                <a16:creationId xmlns:a16="http://schemas.microsoft.com/office/drawing/2014/main" id="{54AC500B-E805-5C40-95C1-E07C8CB2197C}"/>
              </a:ext>
            </a:extLst>
          </p:cNvPr>
          <p:cNvPicPr>
            <a:picLocks noChangeAspect="1"/>
          </p:cNvPicPr>
          <p:nvPr userDrawn="1"/>
        </p:nvPicPr>
        <p:blipFill>
          <a:blip r:embed="rId3"/>
          <a:stretch>
            <a:fillRect/>
          </a:stretch>
        </p:blipFill>
        <p:spPr>
          <a:xfrm>
            <a:off x="10972465" y="591872"/>
            <a:ext cx="762609" cy="501650"/>
          </a:xfrm>
          <a:prstGeom prst="rect">
            <a:avLst/>
          </a:prstGeom>
        </p:spPr>
      </p:pic>
    </p:spTree>
    <p:extLst>
      <p:ext uri="{BB962C8B-B14F-4D97-AF65-F5344CB8AC3E}">
        <p14:creationId xmlns:p14="http://schemas.microsoft.com/office/powerpoint/2010/main" val="3588531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re et contenu">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4" name="Espace réservé de la date 3">
            <a:extLst>
              <a:ext uri="{FF2B5EF4-FFF2-40B4-BE49-F238E27FC236}">
                <a16:creationId xmlns:a16="http://schemas.microsoft.com/office/drawing/2014/main" id="{8D8D3E17-F0B8-974F-9829-778BC75B088C}"/>
              </a:ext>
            </a:extLst>
          </p:cNvPr>
          <p:cNvSpPr>
            <a:spLocks noGrp="1"/>
          </p:cNvSpPr>
          <p:nvPr>
            <p:ph type="dt" sz="half" idx="10"/>
          </p:nvPr>
        </p:nvSpPr>
        <p:spPr/>
        <p:txBody>
          <a:bodyPr/>
          <a:lstStyle>
            <a:lvl1pPr>
              <a:defRPr>
                <a:solidFill>
                  <a:schemeClr val="bg1"/>
                </a:solidFill>
              </a:defRPr>
            </a:lvl1pPr>
          </a:lstStyle>
          <a:p>
            <a:fld id="{0BAC8E60-BC45-4DC0-B093-CC266B96FBBF}" type="datetime1">
              <a:rPr lang="fr-CA" smtClean="0"/>
              <a:t>2026-07-23</a:t>
            </a:fld>
            <a:endParaRPr lang="fr-FR" dirty="0"/>
          </a:p>
        </p:txBody>
      </p:sp>
      <p:sp>
        <p:nvSpPr>
          <p:cNvPr id="5" name="Espace réservé du pied de page 4">
            <a:extLst>
              <a:ext uri="{FF2B5EF4-FFF2-40B4-BE49-F238E27FC236}">
                <a16:creationId xmlns:a16="http://schemas.microsoft.com/office/drawing/2014/main" id="{2AD76A8A-2BFC-744C-9432-615AFDB51E51}"/>
              </a:ext>
            </a:extLst>
          </p:cNvPr>
          <p:cNvSpPr>
            <a:spLocks noGrp="1"/>
          </p:cNvSpPr>
          <p:nvPr>
            <p:ph type="ftr" sz="quarter" idx="11"/>
          </p:nvPr>
        </p:nvSpPr>
        <p:spPr/>
        <p:txBody>
          <a:bodyPr/>
          <a:lstStyle>
            <a:lvl1pPr>
              <a:defRPr>
                <a:solidFill>
                  <a:schemeClr val="bg1"/>
                </a:solidFill>
              </a:defRPr>
            </a:lvl1pPr>
          </a:lstStyle>
          <a:p>
            <a:r>
              <a:rPr lang="fr-CA"/>
              <a:t>CSA S157-17 - Calcul de la résistance mécanique des éléments en aluminium © 2017 Canadian Standards Association</a:t>
            </a:r>
            <a:endParaRPr lang="fr-FR" dirty="0"/>
          </a:p>
        </p:txBody>
      </p:sp>
      <p:sp>
        <p:nvSpPr>
          <p:cNvPr id="6" name="Espace réservé du numéro de diapositive 5">
            <a:extLst>
              <a:ext uri="{FF2B5EF4-FFF2-40B4-BE49-F238E27FC236}">
                <a16:creationId xmlns:a16="http://schemas.microsoft.com/office/drawing/2014/main" id="{DC58F119-67FD-E345-BE6F-351562CD25B3}"/>
              </a:ext>
            </a:extLst>
          </p:cNvPr>
          <p:cNvSpPr>
            <a:spLocks noGrp="1"/>
          </p:cNvSpPr>
          <p:nvPr>
            <p:ph type="sldNum" sz="quarter" idx="12"/>
          </p:nvPr>
        </p:nvSpPr>
        <p:spPr>
          <a:xfrm>
            <a:off x="10016237" y="6356350"/>
            <a:ext cx="1209805" cy="365125"/>
          </a:xfrm>
        </p:spPr>
        <p:txBody>
          <a:bodyPr/>
          <a:lstStyle>
            <a:lvl1pPr>
              <a:defRPr>
                <a:solidFill>
                  <a:schemeClr val="bg1"/>
                </a:solidFill>
              </a:defRPr>
            </a:lvl1pPr>
          </a:lstStyle>
          <a:p>
            <a:fld id="{82B63C5F-247B-BE4F-ACBC-7BDD67617F3E}" type="slidenum">
              <a:rPr lang="fr-FR" smtClean="0"/>
              <a:pPr/>
              <a:t>‹N°›</a:t>
            </a:fld>
            <a:endParaRPr lang="fr-FR" dirty="0"/>
          </a:p>
        </p:txBody>
      </p:sp>
      <p:cxnSp>
        <p:nvCxnSpPr>
          <p:cNvPr id="10" name="Connecteur droit 9">
            <a:extLst>
              <a:ext uri="{FF2B5EF4-FFF2-40B4-BE49-F238E27FC236}">
                <a16:creationId xmlns:a16="http://schemas.microsoft.com/office/drawing/2014/main" id="{92C1DEB8-92B3-2446-8919-76AF2D175738}"/>
              </a:ext>
            </a:extLst>
          </p:cNvPr>
          <p:cNvCxnSpPr/>
          <p:nvPr userDrawn="1"/>
        </p:nvCxnSpPr>
        <p:spPr>
          <a:xfrm flipV="1">
            <a:off x="11353800" y="6356350"/>
            <a:ext cx="0" cy="50165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Espace réservé du texte 2">
            <a:extLst>
              <a:ext uri="{FF2B5EF4-FFF2-40B4-BE49-F238E27FC236}">
                <a16:creationId xmlns:a16="http://schemas.microsoft.com/office/drawing/2014/main" id="{36964A97-F46D-5544-AEE2-6DB2F0276A8F}"/>
              </a:ext>
            </a:extLst>
          </p:cNvPr>
          <p:cNvSpPr>
            <a:spLocks noGrp="1"/>
          </p:cNvSpPr>
          <p:nvPr>
            <p:ph type="body" idx="1"/>
          </p:nvPr>
        </p:nvSpPr>
        <p:spPr>
          <a:xfrm>
            <a:off x="839788" y="1681163"/>
            <a:ext cx="10513982" cy="4041258"/>
          </a:xfrm>
        </p:spPr>
        <p:txBody>
          <a:bodyPr anchor="t">
            <a:normAutofit/>
          </a:bodyPr>
          <a:lstStyle>
            <a:lvl1pPr marL="0" indent="0">
              <a:buNone/>
              <a:defRPr sz="1600" b="0" i="0">
                <a:solidFill>
                  <a:schemeClr val="bg1"/>
                </a:solidFill>
                <a:latin typeface="Univers Condensed Light" panose="020B0306020202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1" name="Titre 1">
            <a:extLst>
              <a:ext uri="{FF2B5EF4-FFF2-40B4-BE49-F238E27FC236}">
                <a16:creationId xmlns:a16="http://schemas.microsoft.com/office/drawing/2014/main" id="{99B7DDE8-278E-414C-9C6E-0CA4CE2D47BF}"/>
              </a:ext>
            </a:extLst>
          </p:cNvPr>
          <p:cNvSpPr>
            <a:spLocks noGrp="1"/>
          </p:cNvSpPr>
          <p:nvPr>
            <p:ph type="title" hasCustomPrompt="1"/>
          </p:nvPr>
        </p:nvSpPr>
        <p:spPr>
          <a:xfrm>
            <a:off x="838200" y="513568"/>
            <a:ext cx="9821449" cy="926926"/>
          </a:xfrm>
        </p:spPr>
        <p:txBody>
          <a:bodyPr/>
          <a:lstStyle>
            <a:lvl1pPr>
              <a:defRPr b="0" i="0">
                <a:solidFill>
                  <a:schemeClr val="bg1"/>
                </a:solidFill>
                <a:latin typeface="Univers Condensed Light" panose="020B0306020202040204" pitchFamily="34" charset="0"/>
              </a:defRPr>
            </a:lvl1pPr>
          </a:lstStyle>
          <a:p>
            <a:r>
              <a:rPr lang="fr-CA" dirty="0"/>
              <a:t>MODIFIER LE STYLE DU TITRE</a:t>
            </a:r>
            <a:endParaRPr lang="fr-FR" dirty="0"/>
          </a:p>
        </p:txBody>
      </p:sp>
      <p:pic>
        <p:nvPicPr>
          <p:cNvPr id="2" name="Image 1">
            <a:extLst>
              <a:ext uri="{FF2B5EF4-FFF2-40B4-BE49-F238E27FC236}">
                <a16:creationId xmlns:a16="http://schemas.microsoft.com/office/drawing/2014/main" id="{A703705E-0664-DA4B-9831-5F02A9C01103}"/>
              </a:ext>
            </a:extLst>
          </p:cNvPr>
          <p:cNvPicPr>
            <a:picLocks noChangeAspect="1"/>
          </p:cNvPicPr>
          <p:nvPr userDrawn="1"/>
        </p:nvPicPr>
        <p:blipFill>
          <a:blip r:embed="rId2"/>
          <a:stretch>
            <a:fillRect/>
          </a:stretch>
        </p:blipFill>
        <p:spPr>
          <a:xfrm>
            <a:off x="10972465" y="591872"/>
            <a:ext cx="762609" cy="501650"/>
          </a:xfrm>
          <a:prstGeom prst="rect">
            <a:avLst/>
          </a:prstGeom>
        </p:spPr>
      </p:pic>
    </p:spTree>
    <p:extLst>
      <p:ext uri="{BB962C8B-B14F-4D97-AF65-F5344CB8AC3E}">
        <p14:creationId xmlns:p14="http://schemas.microsoft.com/office/powerpoint/2010/main" val="3139161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Titre et contenu">
    <p:bg>
      <p:bgPr>
        <a:solidFill>
          <a:schemeClr val="accent1"/>
        </a:solidFill>
        <a:effectLst/>
      </p:bgPr>
    </p:bg>
    <p:spTree>
      <p:nvGrpSpPr>
        <p:cNvPr id="1" name=""/>
        <p:cNvGrpSpPr/>
        <p:nvPr/>
      </p:nvGrpSpPr>
      <p:grpSpPr>
        <a:xfrm>
          <a:off x="0" y="0"/>
          <a:ext cx="0" cy="0"/>
          <a:chOff x="0" y="0"/>
          <a:chExt cx="0" cy="0"/>
        </a:xfrm>
      </p:grpSpPr>
      <p:sp>
        <p:nvSpPr>
          <p:cNvPr id="4" name="Espace réservé de la date 3">
            <a:extLst>
              <a:ext uri="{FF2B5EF4-FFF2-40B4-BE49-F238E27FC236}">
                <a16:creationId xmlns:a16="http://schemas.microsoft.com/office/drawing/2014/main" id="{8D8D3E17-F0B8-974F-9829-778BC75B088C}"/>
              </a:ext>
            </a:extLst>
          </p:cNvPr>
          <p:cNvSpPr>
            <a:spLocks noGrp="1"/>
          </p:cNvSpPr>
          <p:nvPr>
            <p:ph type="dt" sz="half" idx="10"/>
          </p:nvPr>
        </p:nvSpPr>
        <p:spPr/>
        <p:txBody>
          <a:bodyPr/>
          <a:lstStyle>
            <a:lvl1pPr>
              <a:defRPr>
                <a:solidFill>
                  <a:schemeClr val="bg1"/>
                </a:solidFill>
              </a:defRPr>
            </a:lvl1pPr>
          </a:lstStyle>
          <a:p>
            <a:fld id="{B2653365-4EC1-485A-949C-F7EDDB237AEB}" type="datetime1">
              <a:rPr lang="fr-CA" smtClean="0"/>
              <a:t>2026-07-23</a:t>
            </a:fld>
            <a:endParaRPr lang="fr-FR" dirty="0"/>
          </a:p>
        </p:txBody>
      </p:sp>
      <p:sp>
        <p:nvSpPr>
          <p:cNvPr id="5" name="Espace réservé du pied de page 4">
            <a:extLst>
              <a:ext uri="{FF2B5EF4-FFF2-40B4-BE49-F238E27FC236}">
                <a16:creationId xmlns:a16="http://schemas.microsoft.com/office/drawing/2014/main" id="{2AD76A8A-2BFC-744C-9432-615AFDB51E51}"/>
              </a:ext>
            </a:extLst>
          </p:cNvPr>
          <p:cNvSpPr>
            <a:spLocks noGrp="1"/>
          </p:cNvSpPr>
          <p:nvPr>
            <p:ph type="ftr" sz="quarter" idx="11"/>
          </p:nvPr>
        </p:nvSpPr>
        <p:spPr/>
        <p:txBody>
          <a:bodyPr/>
          <a:lstStyle>
            <a:lvl1pPr>
              <a:defRPr>
                <a:solidFill>
                  <a:schemeClr val="bg1"/>
                </a:solidFill>
              </a:defRPr>
            </a:lvl1pPr>
          </a:lstStyle>
          <a:p>
            <a:r>
              <a:rPr lang="fr-CA"/>
              <a:t>CSA S157-17 - Calcul de la résistance mécanique des éléments en aluminium © 2017 Canadian Standards Association</a:t>
            </a:r>
            <a:endParaRPr lang="fr-FR" dirty="0"/>
          </a:p>
        </p:txBody>
      </p:sp>
      <p:sp>
        <p:nvSpPr>
          <p:cNvPr id="6" name="Espace réservé du numéro de diapositive 5">
            <a:extLst>
              <a:ext uri="{FF2B5EF4-FFF2-40B4-BE49-F238E27FC236}">
                <a16:creationId xmlns:a16="http://schemas.microsoft.com/office/drawing/2014/main" id="{DC58F119-67FD-E345-BE6F-351562CD25B3}"/>
              </a:ext>
            </a:extLst>
          </p:cNvPr>
          <p:cNvSpPr>
            <a:spLocks noGrp="1"/>
          </p:cNvSpPr>
          <p:nvPr>
            <p:ph type="sldNum" sz="quarter" idx="12"/>
          </p:nvPr>
        </p:nvSpPr>
        <p:spPr>
          <a:xfrm>
            <a:off x="10016237" y="6356350"/>
            <a:ext cx="1209805" cy="365125"/>
          </a:xfrm>
        </p:spPr>
        <p:txBody>
          <a:bodyPr/>
          <a:lstStyle>
            <a:lvl1pPr>
              <a:defRPr>
                <a:solidFill>
                  <a:schemeClr val="bg1"/>
                </a:solidFill>
              </a:defRPr>
            </a:lvl1pPr>
          </a:lstStyle>
          <a:p>
            <a:fld id="{82B63C5F-247B-BE4F-ACBC-7BDD67617F3E}" type="slidenum">
              <a:rPr lang="fr-FR" smtClean="0"/>
              <a:pPr/>
              <a:t>‹N°›</a:t>
            </a:fld>
            <a:endParaRPr lang="fr-FR" dirty="0"/>
          </a:p>
        </p:txBody>
      </p:sp>
      <p:cxnSp>
        <p:nvCxnSpPr>
          <p:cNvPr id="10" name="Connecteur droit 9">
            <a:extLst>
              <a:ext uri="{FF2B5EF4-FFF2-40B4-BE49-F238E27FC236}">
                <a16:creationId xmlns:a16="http://schemas.microsoft.com/office/drawing/2014/main" id="{92C1DEB8-92B3-2446-8919-76AF2D175738}"/>
              </a:ext>
            </a:extLst>
          </p:cNvPr>
          <p:cNvCxnSpPr/>
          <p:nvPr userDrawn="1"/>
        </p:nvCxnSpPr>
        <p:spPr>
          <a:xfrm flipV="1">
            <a:off x="11353800" y="6356350"/>
            <a:ext cx="0" cy="50165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Espace réservé du texte 2">
            <a:extLst>
              <a:ext uri="{FF2B5EF4-FFF2-40B4-BE49-F238E27FC236}">
                <a16:creationId xmlns:a16="http://schemas.microsoft.com/office/drawing/2014/main" id="{36964A97-F46D-5544-AEE2-6DB2F0276A8F}"/>
              </a:ext>
            </a:extLst>
          </p:cNvPr>
          <p:cNvSpPr>
            <a:spLocks noGrp="1"/>
          </p:cNvSpPr>
          <p:nvPr>
            <p:ph type="body" idx="1"/>
          </p:nvPr>
        </p:nvSpPr>
        <p:spPr>
          <a:xfrm>
            <a:off x="839788" y="1681163"/>
            <a:ext cx="10513982" cy="4041258"/>
          </a:xfrm>
        </p:spPr>
        <p:txBody>
          <a:bodyPr anchor="t">
            <a:normAutofit/>
          </a:bodyPr>
          <a:lstStyle>
            <a:lvl1pPr marL="0" indent="0">
              <a:buNone/>
              <a:defRPr sz="1600" b="0" i="0">
                <a:solidFill>
                  <a:schemeClr val="bg1"/>
                </a:solidFill>
                <a:latin typeface="Univers Condensed Light" panose="020B0306020202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1" name="Titre 1">
            <a:extLst>
              <a:ext uri="{FF2B5EF4-FFF2-40B4-BE49-F238E27FC236}">
                <a16:creationId xmlns:a16="http://schemas.microsoft.com/office/drawing/2014/main" id="{99B7DDE8-278E-414C-9C6E-0CA4CE2D47BF}"/>
              </a:ext>
            </a:extLst>
          </p:cNvPr>
          <p:cNvSpPr>
            <a:spLocks noGrp="1"/>
          </p:cNvSpPr>
          <p:nvPr>
            <p:ph type="title" hasCustomPrompt="1"/>
          </p:nvPr>
        </p:nvSpPr>
        <p:spPr>
          <a:xfrm>
            <a:off x="838200" y="513568"/>
            <a:ext cx="9821449" cy="926926"/>
          </a:xfrm>
        </p:spPr>
        <p:txBody>
          <a:bodyPr/>
          <a:lstStyle>
            <a:lvl1pPr>
              <a:defRPr b="0" i="0">
                <a:solidFill>
                  <a:schemeClr val="bg1"/>
                </a:solidFill>
                <a:latin typeface="Univers Condensed Light" panose="020B0306020202040204" pitchFamily="34" charset="0"/>
              </a:defRPr>
            </a:lvl1pPr>
          </a:lstStyle>
          <a:p>
            <a:r>
              <a:rPr lang="fr-CA" dirty="0"/>
              <a:t>MODIFIER LE STYLE DU TITRE</a:t>
            </a:r>
            <a:endParaRPr lang="fr-FR" dirty="0"/>
          </a:p>
        </p:txBody>
      </p:sp>
      <p:pic>
        <p:nvPicPr>
          <p:cNvPr id="12" name="Image 11">
            <a:extLst>
              <a:ext uri="{FF2B5EF4-FFF2-40B4-BE49-F238E27FC236}">
                <a16:creationId xmlns:a16="http://schemas.microsoft.com/office/drawing/2014/main" id="{E2229217-D99A-1940-B66E-5A118C350DCA}"/>
              </a:ext>
            </a:extLst>
          </p:cNvPr>
          <p:cNvPicPr>
            <a:picLocks noChangeAspect="1"/>
          </p:cNvPicPr>
          <p:nvPr userDrawn="1"/>
        </p:nvPicPr>
        <p:blipFill>
          <a:blip r:embed="rId2"/>
          <a:stretch>
            <a:fillRect/>
          </a:stretch>
        </p:blipFill>
        <p:spPr>
          <a:xfrm>
            <a:off x="10972465" y="591872"/>
            <a:ext cx="762609" cy="501650"/>
          </a:xfrm>
          <a:prstGeom prst="rect">
            <a:avLst/>
          </a:prstGeom>
        </p:spPr>
      </p:pic>
    </p:spTree>
    <p:extLst>
      <p:ext uri="{BB962C8B-B14F-4D97-AF65-F5344CB8AC3E}">
        <p14:creationId xmlns:p14="http://schemas.microsoft.com/office/powerpoint/2010/main" val="1040767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re et contenu">
    <p:spTree>
      <p:nvGrpSpPr>
        <p:cNvPr id="1" name=""/>
        <p:cNvGrpSpPr/>
        <p:nvPr/>
      </p:nvGrpSpPr>
      <p:grpSpPr>
        <a:xfrm>
          <a:off x="0" y="0"/>
          <a:ext cx="0" cy="0"/>
          <a:chOff x="0" y="0"/>
          <a:chExt cx="0" cy="0"/>
        </a:xfrm>
      </p:grpSpPr>
      <p:sp>
        <p:nvSpPr>
          <p:cNvPr id="4" name="Espace réservé de la date 3">
            <a:extLst>
              <a:ext uri="{FF2B5EF4-FFF2-40B4-BE49-F238E27FC236}">
                <a16:creationId xmlns:a16="http://schemas.microsoft.com/office/drawing/2014/main" id="{8D8D3E17-F0B8-974F-9829-778BC75B088C}"/>
              </a:ext>
            </a:extLst>
          </p:cNvPr>
          <p:cNvSpPr>
            <a:spLocks noGrp="1"/>
          </p:cNvSpPr>
          <p:nvPr>
            <p:ph type="dt" sz="half" idx="10"/>
          </p:nvPr>
        </p:nvSpPr>
        <p:spPr/>
        <p:txBody>
          <a:bodyPr/>
          <a:lstStyle/>
          <a:p>
            <a:fld id="{00F0D0B3-C518-46C1-8DA2-F39EA88E76B5}" type="datetime1">
              <a:rPr lang="fr-CA" smtClean="0"/>
              <a:t>2026-07-23</a:t>
            </a:fld>
            <a:endParaRPr lang="fr-FR"/>
          </a:p>
        </p:txBody>
      </p:sp>
      <p:sp>
        <p:nvSpPr>
          <p:cNvPr id="5" name="Espace réservé du pied de page 4">
            <a:extLst>
              <a:ext uri="{FF2B5EF4-FFF2-40B4-BE49-F238E27FC236}">
                <a16:creationId xmlns:a16="http://schemas.microsoft.com/office/drawing/2014/main" id="{2AD76A8A-2BFC-744C-9432-615AFDB51E51}"/>
              </a:ext>
            </a:extLst>
          </p:cNvPr>
          <p:cNvSpPr>
            <a:spLocks noGrp="1"/>
          </p:cNvSpPr>
          <p:nvPr>
            <p:ph type="ftr" sz="quarter" idx="11"/>
          </p:nvPr>
        </p:nvSpPr>
        <p:spPr/>
        <p:txBody>
          <a:bodyPr/>
          <a:lstStyle/>
          <a:p>
            <a:r>
              <a:rPr lang="fr-CA"/>
              <a:t>CSA S157-17 - Calcul de la résistance mécanique des éléments en aluminium © 2017 Canadian Standards Association</a:t>
            </a:r>
            <a:endParaRPr lang="fr-FR"/>
          </a:p>
        </p:txBody>
      </p:sp>
      <p:sp>
        <p:nvSpPr>
          <p:cNvPr id="6" name="Espace réservé du numéro de diapositive 5">
            <a:extLst>
              <a:ext uri="{FF2B5EF4-FFF2-40B4-BE49-F238E27FC236}">
                <a16:creationId xmlns:a16="http://schemas.microsoft.com/office/drawing/2014/main" id="{DC58F119-67FD-E345-BE6F-351562CD25B3}"/>
              </a:ext>
            </a:extLst>
          </p:cNvPr>
          <p:cNvSpPr>
            <a:spLocks noGrp="1"/>
          </p:cNvSpPr>
          <p:nvPr>
            <p:ph type="sldNum" sz="quarter" idx="12"/>
          </p:nvPr>
        </p:nvSpPr>
        <p:spPr>
          <a:xfrm>
            <a:off x="10016237" y="6356350"/>
            <a:ext cx="1209805" cy="365125"/>
          </a:xfrm>
        </p:spPr>
        <p:txBody>
          <a:bodyPr/>
          <a:lstStyle/>
          <a:p>
            <a:fld id="{82B63C5F-247B-BE4F-ACBC-7BDD67617F3E}" type="slidenum">
              <a:rPr lang="fr-FR" smtClean="0"/>
              <a:t>‹N°›</a:t>
            </a:fld>
            <a:endParaRPr lang="fr-FR" dirty="0"/>
          </a:p>
        </p:txBody>
      </p:sp>
      <p:pic>
        <p:nvPicPr>
          <p:cNvPr id="8" name="Image 7">
            <a:extLst>
              <a:ext uri="{FF2B5EF4-FFF2-40B4-BE49-F238E27FC236}">
                <a16:creationId xmlns:a16="http://schemas.microsoft.com/office/drawing/2014/main" id="{007C1CAC-9D76-C045-B8F8-D9E69BBE3DEA}"/>
              </a:ext>
            </a:extLst>
          </p:cNvPr>
          <p:cNvPicPr>
            <a:picLocks noChangeAspect="1"/>
          </p:cNvPicPr>
          <p:nvPr userDrawn="1"/>
        </p:nvPicPr>
        <p:blipFill>
          <a:blip r:embed="rId2">
            <a:alphaModFix amt="50000"/>
          </a:blip>
          <a:stretch>
            <a:fillRect/>
          </a:stretch>
        </p:blipFill>
        <p:spPr>
          <a:xfrm>
            <a:off x="10982462" y="513567"/>
            <a:ext cx="825761" cy="543192"/>
          </a:xfrm>
          <a:prstGeom prst="rect">
            <a:avLst/>
          </a:prstGeom>
        </p:spPr>
      </p:pic>
      <p:cxnSp>
        <p:nvCxnSpPr>
          <p:cNvPr id="10" name="Connecteur droit 9">
            <a:extLst>
              <a:ext uri="{FF2B5EF4-FFF2-40B4-BE49-F238E27FC236}">
                <a16:creationId xmlns:a16="http://schemas.microsoft.com/office/drawing/2014/main" id="{92C1DEB8-92B3-2446-8919-76AF2D175738}"/>
              </a:ext>
            </a:extLst>
          </p:cNvPr>
          <p:cNvCxnSpPr/>
          <p:nvPr userDrawn="1"/>
        </p:nvCxnSpPr>
        <p:spPr>
          <a:xfrm flipV="1">
            <a:off x="11353800" y="6356350"/>
            <a:ext cx="0" cy="50165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Espace réservé du texte 2">
            <a:extLst>
              <a:ext uri="{FF2B5EF4-FFF2-40B4-BE49-F238E27FC236}">
                <a16:creationId xmlns:a16="http://schemas.microsoft.com/office/drawing/2014/main" id="{36964A97-F46D-5544-AEE2-6DB2F0276A8F}"/>
              </a:ext>
            </a:extLst>
          </p:cNvPr>
          <p:cNvSpPr>
            <a:spLocks noGrp="1"/>
          </p:cNvSpPr>
          <p:nvPr>
            <p:ph type="body" idx="1"/>
          </p:nvPr>
        </p:nvSpPr>
        <p:spPr>
          <a:xfrm>
            <a:off x="839788" y="1681163"/>
            <a:ext cx="10513982" cy="4041258"/>
          </a:xfrm>
        </p:spPr>
        <p:txBody>
          <a:bodyPr anchor="t">
            <a:normAutofit/>
          </a:bodyPr>
          <a:lstStyle>
            <a:lvl1pPr marL="0" indent="0">
              <a:buNone/>
              <a:defRPr sz="1600" b="0" i="0">
                <a:latin typeface="Univers Condensed Light" panose="020B0306020202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1" name="Titre 1">
            <a:extLst>
              <a:ext uri="{FF2B5EF4-FFF2-40B4-BE49-F238E27FC236}">
                <a16:creationId xmlns:a16="http://schemas.microsoft.com/office/drawing/2014/main" id="{99B7DDE8-278E-414C-9C6E-0CA4CE2D47BF}"/>
              </a:ext>
            </a:extLst>
          </p:cNvPr>
          <p:cNvSpPr>
            <a:spLocks noGrp="1"/>
          </p:cNvSpPr>
          <p:nvPr>
            <p:ph type="title" hasCustomPrompt="1"/>
          </p:nvPr>
        </p:nvSpPr>
        <p:spPr>
          <a:xfrm>
            <a:off x="838200" y="513568"/>
            <a:ext cx="9821449" cy="926926"/>
          </a:xfrm>
        </p:spPr>
        <p:txBody>
          <a:bodyPr/>
          <a:lstStyle>
            <a:lvl1pPr>
              <a:defRPr b="0" i="0">
                <a:solidFill>
                  <a:schemeClr val="accent2"/>
                </a:solidFill>
                <a:latin typeface="Univers Condensed Light" panose="020B0306020202040204" pitchFamily="34" charset="0"/>
              </a:defRPr>
            </a:lvl1pPr>
          </a:lstStyle>
          <a:p>
            <a:r>
              <a:rPr lang="fr-CA" dirty="0"/>
              <a:t>MODIFIER LE STYLE DU TITRE</a:t>
            </a:r>
            <a:endParaRPr lang="fr-FR" dirty="0"/>
          </a:p>
        </p:txBody>
      </p:sp>
    </p:spTree>
    <p:extLst>
      <p:ext uri="{BB962C8B-B14F-4D97-AF65-F5344CB8AC3E}">
        <p14:creationId xmlns:p14="http://schemas.microsoft.com/office/powerpoint/2010/main" val="680939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re et contenu">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E9C95A7-9F95-FF49-ACC2-40EA608B2247}"/>
              </a:ext>
            </a:extLst>
          </p:cNvPr>
          <p:cNvSpPr/>
          <p:nvPr userDrawn="1"/>
        </p:nvSpPr>
        <p:spPr>
          <a:xfrm>
            <a:off x="838200" y="1478071"/>
            <a:ext cx="4973877" cy="4244349"/>
          </a:xfrm>
          <a:prstGeom prst="rect">
            <a:avLst/>
          </a:prstGeom>
          <a:solidFill>
            <a:schemeClr val="accent1">
              <a:alpha val="1471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Rectangle 15">
            <a:extLst>
              <a:ext uri="{FF2B5EF4-FFF2-40B4-BE49-F238E27FC236}">
                <a16:creationId xmlns:a16="http://schemas.microsoft.com/office/drawing/2014/main" id="{7215D4DE-328B-364C-8A15-DA6F1CACE7D8}"/>
              </a:ext>
            </a:extLst>
          </p:cNvPr>
          <p:cNvSpPr/>
          <p:nvPr userDrawn="1"/>
        </p:nvSpPr>
        <p:spPr>
          <a:xfrm>
            <a:off x="6399756" y="1478071"/>
            <a:ext cx="4973877" cy="4244349"/>
          </a:xfrm>
          <a:prstGeom prst="rect">
            <a:avLst/>
          </a:prstGeom>
          <a:solidFill>
            <a:schemeClr val="accent1">
              <a:alpha val="1471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EC5D6627-CD5F-C64A-992F-99E84AE41C04}"/>
              </a:ext>
            </a:extLst>
          </p:cNvPr>
          <p:cNvSpPr>
            <a:spLocks noGrp="1"/>
          </p:cNvSpPr>
          <p:nvPr>
            <p:ph type="title" hasCustomPrompt="1"/>
          </p:nvPr>
        </p:nvSpPr>
        <p:spPr>
          <a:xfrm>
            <a:off x="838200" y="513568"/>
            <a:ext cx="9821449" cy="926926"/>
          </a:xfrm>
        </p:spPr>
        <p:txBody>
          <a:bodyPr/>
          <a:lstStyle>
            <a:lvl1pPr>
              <a:defRPr b="0" i="0">
                <a:solidFill>
                  <a:schemeClr val="accent2"/>
                </a:solidFill>
                <a:latin typeface="Univers Condensed Light" panose="020B0306020202040204" pitchFamily="34" charset="0"/>
              </a:defRPr>
            </a:lvl1pPr>
          </a:lstStyle>
          <a:p>
            <a:r>
              <a:rPr lang="fr-CA" dirty="0"/>
              <a:t>MODIFIER LE STYLE DU TITRE</a:t>
            </a:r>
            <a:endParaRPr lang="fr-FR" dirty="0"/>
          </a:p>
        </p:txBody>
      </p:sp>
      <p:sp>
        <p:nvSpPr>
          <p:cNvPr id="4" name="Espace réservé de la date 3">
            <a:extLst>
              <a:ext uri="{FF2B5EF4-FFF2-40B4-BE49-F238E27FC236}">
                <a16:creationId xmlns:a16="http://schemas.microsoft.com/office/drawing/2014/main" id="{8D8D3E17-F0B8-974F-9829-778BC75B088C}"/>
              </a:ext>
            </a:extLst>
          </p:cNvPr>
          <p:cNvSpPr>
            <a:spLocks noGrp="1"/>
          </p:cNvSpPr>
          <p:nvPr>
            <p:ph type="dt" sz="half" idx="10"/>
          </p:nvPr>
        </p:nvSpPr>
        <p:spPr/>
        <p:txBody>
          <a:bodyPr/>
          <a:lstStyle/>
          <a:p>
            <a:fld id="{07D65E22-CDC2-4BB8-84F0-94A80209521E}" type="datetime1">
              <a:rPr lang="fr-CA" smtClean="0"/>
              <a:t>2026-07-23</a:t>
            </a:fld>
            <a:endParaRPr lang="fr-FR"/>
          </a:p>
        </p:txBody>
      </p:sp>
      <p:sp>
        <p:nvSpPr>
          <p:cNvPr id="5" name="Espace réservé du pied de page 4">
            <a:extLst>
              <a:ext uri="{FF2B5EF4-FFF2-40B4-BE49-F238E27FC236}">
                <a16:creationId xmlns:a16="http://schemas.microsoft.com/office/drawing/2014/main" id="{2AD76A8A-2BFC-744C-9432-615AFDB51E51}"/>
              </a:ext>
            </a:extLst>
          </p:cNvPr>
          <p:cNvSpPr>
            <a:spLocks noGrp="1"/>
          </p:cNvSpPr>
          <p:nvPr>
            <p:ph type="ftr" sz="quarter" idx="11"/>
          </p:nvPr>
        </p:nvSpPr>
        <p:spPr/>
        <p:txBody>
          <a:bodyPr/>
          <a:lstStyle/>
          <a:p>
            <a:r>
              <a:rPr lang="fr-CA"/>
              <a:t>CSA S157-17 - Calcul de la résistance mécanique des éléments en aluminium © 2017 Canadian Standards Association</a:t>
            </a:r>
            <a:endParaRPr lang="fr-FR"/>
          </a:p>
        </p:txBody>
      </p:sp>
      <p:sp>
        <p:nvSpPr>
          <p:cNvPr id="6" name="Espace réservé du numéro de diapositive 5">
            <a:extLst>
              <a:ext uri="{FF2B5EF4-FFF2-40B4-BE49-F238E27FC236}">
                <a16:creationId xmlns:a16="http://schemas.microsoft.com/office/drawing/2014/main" id="{DC58F119-67FD-E345-BE6F-351562CD25B3}"/>
              </a:ext>
            </a:extLst>
          </p:cNvPr>
          <p:cNvSpPr>
            <a:spLocks noGrp="1"/>
          </p:cNvSpPr>
          <p:nvPr>
            <p:ph type="sldNum" sz="quarter" idx="12"/>
          </p:nvPr>
        </p:nvSpPr>
        <p:spPr>
          <a:xfrm>
            <a:off x="10016237" y="6356350"/>
            <a:ext cx="1209805" cy="365125"/>
          </a:xfrm>
        </p:spPr>
        <p:txBody>
          <a:bodyPr/>
          <a:lstStyle/>
          <a:p>
            <a:fld id="{82B63C5F-247B-BE4F-ACBC-7BDD67617F3E}" type="slidenum">
              <a:rPr lang="fr-FR" smtClean="0"/>
              <a:t>‹N°›</a:t>
            </a:fld>
            <a:endParaRPr lang="fr-FR" dirty="0"/>
          </a:p>
        </p:txBody>
      </p:sp>
      <p:pic>
        <p:nvPicPr>
          <p:cNvPr id="8" name="Image 7">
            <a:extLst>
              <a:ext uri="{FF2B5EF4-FFF2-40B4-BE49-F238E27FC236}">
                <a16:creationId xmlns:a16="http://schemas.microsoft.com/office/drawing/2014/main" id="{007C1CAC-9D76-C045-B8F8-D9E69BBE3DEA}"/>
              </a:ext>
            </a:extLst>
          </p:cNvPr>
          <p:cNvPicPr>
            <a:picLocks noChangeAspect="1"/>
          </p:cNvPicPr>
          <p:nvPr userDrawn="1"/>
        </p:nvPicPr>
        <p:blipFill>
          <a:blip r:embed="rId2">
            <a:alphaModFix amt="50000"/>
          </a:blip>
          <a:stretch>
            <a:fillRect/>
          </a:stretch>
        </p:blipFill>
        <p:spPr>
          <a:xfrm>
            <a:off x="10982462" y="513567"/>
            <a:ext cx="825761" cy="543192"/>
          </a:xfrm>
          <a:prstGeom prst="rect">
            <a:avLst/>
          </a:prstGeom>
        </p:spPr>
      </p:pic>
      <p:cxnSp>
        <p:nvCxnSpPr>
          <p:cNvPr id="10" name="Connecteur droit 9">
            <a:extLst>
              <a:ext uri="{FF2B5EF4-FFF2-40B4-BE49-F238E27FC236}">
                <a16:creationId xmlns:a16="http://schemas.microsoft.com/office/drawing/2014/main" id="{92C1DEB8-92B3-2446-8919-76AF2D175738}"/>
              </a:ext>
            </a:extLst>
          </p:cNvPr>
          <p:cNvCxnSpPr/>
          <p:nvPr userDrawn="1"/>
        </p:nvCxnSpPr>
        <p:spPr>
          <a:xfrm flipV="1">
            <a:off x="11353800" y="6356350"/>
            <a:ext cx="0" cy="50165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Espace réservé du texte 2">
            <a:extLst>
              <a:ext uri="{FF2B5EF4-FFF2-40B4-BE49-F238E27FC236}">
                <a16:creationId xmlns:a16="http://schemas.microsoft.com/office/drawing/2014/main" id="{B37026B1-C37F-C646-8B85-5D0E78FA7CF7}"/>
              </a:ext>
            </a:extLst>
          </p:cNvPr>
          <p:cNvSpPr>
            <a:spLocks noGrp="1"/>
          </p:cNvSpPr>
          <p:nvPr>
            <p:ph type="body" idx="13"/>
          </p:nvPr>
        </p:nvSpPr>
        <p:spPr>
          <a:xfrm>
            <a:off x="7371048" y="2204581"/>
            <a:ext cx="3031292" cy="723834"/>
          </a:xfrm>
        </p:spPr>
        <p:txBody>
          <a:bodyPr anchor="t">
            <a:normAutofit/>
          </a:bodyPr>
          <a:lstStyle>
            <a:lvl1pPr marL="0" indent="0" algn="ctr">
              <a:buNone/>
              <a:defRPr sz="2000" b="1" i="0">
                <a:solidFill>
                  <a:schemeClr val="accent1"/>
                </a:solidFill>
                <a:latin typeface="Univers Condensed Light" panose="020B0306020202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4" name="Espace réservé du texte 2">
            <a:extLst>
              <a:ext uri="{FF2B5EF4-FFF2-40B4-BE49-F238E27FC236}">
                <a16:creationId xmlns:a16="http://schemas.microsoft.com/office/drawing/2014/main" id="{0B65B035-F7A0-844F-A8C3-CB03CAC38D6F}"/>
              </a:ext>
            </a:extLst>
          </p:cNvPr>
          <p:cNvSpPr>
            <a:spLocks noGrp="1"/>
          </p:cNvSpPr>
          <p:nvPr>
            <p:ph type="body" idx="15"/>
          </p:nvPr>
        </p:nvSpPr>
        <p:spPr>
          <a:xfrm>
            <a:off x="6663847" y="3116306"/>
            <a:ext cx="4471791" cy="2263624"/>
          </a:xfrm>
        </p:spPr>
        <p:txBody>
          <a:bodyPr anchor="t">
            <a:normAutofit/>
          </a:bodyPr>
          <a:lstStyle>
            <a:lvl1pPr marL="0" indent="0" algn="ctr">
              <a:buNone/>
              <a:defRPr sz="1600" b="0" i="0">
                <a:latin typeface="Univers Condensed Light" panose="020B0306020202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7" name="Triangle 6">
            <a:extLst>
              <a:ext uri="{FF2B5EF4-FFF2-40B4-BE49-F238E27FC236}">
                <a16:creationId xmlns:a16="http://schemas.microsoft.com/office/drawing/2014/main" id="{5F7D0C47-EDF4-9644-9523-C3EC43CEEC36}"/>
              </a:ext>
            </a:extLst>
          </p:cNvPr>
          <p:cNvSpPr/>
          <p:nvPr userDrawn="1"/>
        </p:nvSpPr>
        <p:spPr>
          <a:xfrm rot="10800000">
            <a:off x="8505173" y="1277655"/>
            <a:ext cx="857281" cy="739035"/>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Espace réservé du texte 2">
            <a:extLst>
              <a:ext uri="{FF2B5EF4-FFF2-40B4-BE49-F238E27FC236}">
                <a16:creationId xmlns:a16="http://schemas.microsoft.com/office/drawing/2014/main" id="{50A165D2-E52A-0A4C-8534-176F6C4983F5}"/>
              </a:ext>
            </a:extLst>
          </p:cNvPr>
          <p:cNvSpPr>
            <a:spLocks noGrp="1"/>
          </p:cNvSpPr>
          <p:nvPr>
            <p:ph type="body" idx="16"/>
          </p:nvPr>
        </p:nvSpPr>
        <p:spPr>
          <a:xfrm>
            <a:off x="1822017" y="2204581"/>
            <a:ext cx="3031292" cy="723834"/>
          </a:xfrm>
        </p:spPr>
        <p:txBody>
          <a:bodyPr anchor="t">
            <a:normAutofit/>
          </a:bodyPr>
          <a:lstStyle>
            <a:lvl1pPr marL="0" indent="0" algn="ctr">
              <a:buNone/>
              <a:defRPr sz="2000" b="1" i="0">
                <a:solidFill>
                  <a:schemeClr val="accent1"/>
                </a:solidFill>
                <a:latin typeface="Univers Condensed Light" panose="020B0306020202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8" name="Espace réservé du texte 2">
            <a:extLst>
              <a:ext uri="{FF2B5EF4-FFF2-40B4-BE49-F238E27FC236}">
                <a16:creationId xmlns:a16="http://schemas.microsoft.com/office/drawing/2014/main" id="{B594B824-439A-F145-86CF-54294110EDCA}"/>
              </a:ext>
            </a:extLst>
          </p:cNvPr>
          <p:cNvSpPr>
            <a:spLocks noGrp="1"/>
          </p:cNvSpPr>
          <p:nvPr>
            <p:ph type="body" idx="17"/>
          </p:nvPr>
        </p:nvSpPr>
        <p:spPr>
          <a:xfrm>
            <a:off x="1056361" y="3116306"/>
            <a:ext cx="4517721" cy="2263624"/>
          </a:xfrm>
        </p:spPr>
        <p:txBody>
          <a:bodyPr anchor="t">
            <a:normAutofit/>
          </a:bodyPr>
          <a:lstStyle>
            <a:lvl1pPr marL="0" indent="0" algn="ctr">
              <a:buNone/>
              <a:defRPr sz="1600" b="0" i="0">
                <a:latin typeface="Univers Condensed Light" panose="020B0306020202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9" name="Triangle 18">
            <a:extLst>
              <a:ext uri="{FF2B5EF4-FFF2-40B4-BE49-F238E27FC236}">
                <a16:creationId xmlns:a16="http://schemas.microsoft.com/office/drawing/2014/main" id="{B731E492-30B7-2942-969B-44A8F8F29DE2}"/>
              </a:ext>
            </a:extLst>
          </p:cNvPr>
          <p:cNvSpPr/>
          <p:nvPr userDrawn="1"/>
        </p:nvSpPr>
        <p:spPr>
          <a:xfrm rot="10800000">
            <a:off x="2956142" y="1277655"/>
            <a:ext cx="857281" cy="739035"/>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988871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9_Titre et contenu">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E9C95A7-9F95-FF49-ACC2-40EA608B2247}"/>
              </a:ext>
            </a:extLst>
          </p:cNvPr>
          <p:cNvSpPr/>
          <p:nvPr userDrawn="1"/>
        </p:nvSpPr>
        <p:spPr>
          <a:xfrm>
            <a:off x="838200" y="1478071"/>
            <a:ext cx="4973877" cy="4244349"/>
          </a:xfrm>
          <a:prstGeom prst="rect">
            <a:avLst/>
          </a:prstGeom>
          <a:solidFill>
            <a:schemeClr val="accent1">
              <a:alpha val="1471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Rectangle 15">
            <a:extLst>
              <a:ext uri="{FF2B5EF4-FFF2-40B4-BE49-F238E27FC236}">
                <a16:creationId xmlns:a16="http://schemas.microsoft.com/office/drawing/2014/main" id="{7215D4DE-328B-364C-8A15-DA6F1CACE7D8}"/>
              </a:ext>
            </a:extLst>
          </p:cNvPr>
          <p:cNvSpPr/>
          <p:nvPr userDrawn="1"/>
        </p:nvSpPr>
        <p:spPr>
          <a:xfrm>
            <a:off x="6399756" y="1478071"/>
            <a:ext cx="4973877" cy="4244349"/>
          </a:xfrm>
          <a:prstGeom prst="rect">
            <a:avLst/>
          </a:prstGeom>
          <a:solidFill>
            <a:schemeClr val="accent1">
              <a:alpha val="1471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EC5D6627-CD5F-C64A-992F-99E84AE41C04}"/>
              </a:ext>
            </a:extLst>
          </p:cNvPr>
          <p:cNvSpPr>
            <a:spLocks noGrp="1"/>
          </p:cNvSpPr>
          <p:nvPr>
            <p:ph type="title" hasCustomPrompt="1"/>
          </p:nvPr>
        </p:nvSpPr>
        <p:spPr>
          <a:xfrm>
            <a:off x="838200" y="513568"/>
            <a:ext cx="9821449" cy="926926"/>
          </a:xfrm>
        </p:spPr>
        <p:txBody>
          <a:bodyPr/>
          <a:lstStyle>
            <a:lvl1pPr algn="l">
              <a:defRPr b="0" i="0">
                <a:solidFill>
                  <a:schemeClr val="accent2"/>
                </a:solidFill>
                <a:latin typeface="Univers Condensed Light" panose="020B0306020202040204" pitchFamily="34" charset="0"/>
              </a:defRPr>
            </a:lvl1pPr>
          </a:lstStyle>
          <a:p>
            <a:r>
              <a:rPr lang="fr-CA" dirty="0"/>
              <a:t>MODIFIER LE STYLE DU TITRE</a:t>
            </a:r>
            <a:endParaRPr lang="fr-FR" dirty="0"/>
          </a:p>
        </p:txBody>
      </p:sp>
      <p:sp>
        <p:nvSpPr>
          <p:cNvPr id="4" name="Espace réservé de la date 3">
            <a:extLst>
              <a:ext uri="{FF2B5EF4-FFF2-40B4-BE49-F238E27FC236}">
                <a16:creationId xmlns:a16="http://schemas.microsoft.com/office/drawing/2014/main" id="{8D8D3E17-F0B8-974F-9829-778BC75B088C}"/>
              </a:ext>
            </a:extLst>
          </p:cNvPr>
          <p:cNvSpPr>
            <a:spLocks noGrp="1"/>
          </p:cNvSpPr>
          <p:nvPr>
            <p:ph type="dt" sz="half" idx="10"/>
          </p:nvPr>
        </p:nvSpPr>
        <p:spPr/>
        <p:txBody>
          <a:bodyPr/>
          <a:lstStyle/>
          <a:p>
            <a:fld id="{E7430E8E-15D2-4799-B450-A45B75E0509F}" type="datetime1">
              <a:rPr lang="fr-CA" smtClean="0"/>
              <a:t>2026-07-23</a:t>
            </a:fld>
            <a:endParaRPr lang="fr-FR"/>
          </a:p>
        </p:txBody>
      </p:sp>
      <p:sp>
        <p:nvSpPr>
          <p:cNvPr id="5" name="Espace réservé du pied de page 4">
            <a:extLst>
              <a:ext uri="{FF2B5EF4-FFF2-40B4-BE49-F238E27FC236}">
                <a16:creationId xmlns:a16="http://schemas.microsoft.com/office/drawing/2014/main" id="{2AD76A8A-2BFC-744C-9432-615AFDB51E51}"/>
              </a:ext>
            </a:extLst>
          </p:cNvPr>
          <p:cNvSpPr>
            <a:spLocks noGrp="1"/>
          </p:cNvSpPr>
          <p:nvPr>
            <p:ph type="ftr" sz="quarter" idx="11"/>
          </p:nvPr>
        </p:nvSpPr>
        <p:spPr/>
        <p:txBody>
          <a:bodyPr/>
          <a:lstStyle/>
          <a:p>
            <a:r>
              <a:rPr lang="fr-CA"/>
              <a:t>CSA S157-17 - Calcul de la résistance mécanique des éléments en aluminium © 2017 Canadian Standards Association</a:t>
            </a:r>
            <a:endParaRPr lang="fr-FR"/>
          </a:p>
        </p:txBody>
      </p:sp>
      <p:sp>
        <p:nvSpPr>
          <p:cNvPr id="6" name="Espace réservé du numéro de diapositive 5">
            <a:extLst>
              <a:ext uri="{FF2B5EF4-FFF2-40B4-BE49-F238E27FC236}">
                <a16:creationId xmlns:a16="http://schemas.microsoft.com/office/drawing/2014/main" id="{DC58F119-67FD-E345-BE6F-351562CD25B3}"/>
              </a:ext>
            </a:extLst>
          </p:cNvPr>
          <p:cNvSpPr>
            <a:spLocks noGrp="1"/>
          </p:cNvSpPr>
          <p:nvPr>
            <p:ph type="sldNum" sz="quarter" idx="12"/>
          </p:nvPr>
        </p:nvSpPr>
        <p:spPr>
          <a:xfrm>
            <a:off x="10016237" y="6356350"/>
            <a:ext cx="1209805" cy="365125"/>
          </a:xfrm>
        </p:spPr>
        <p:txBody>
          <a:bodyPr/>
          <a:lstStyle/>
          <a:p>
            <a:fld id="{82B63C5F-247B-BE4F-ACBC-7BDD67617F3E}" type="slidenum">
              <a:rPr lang="fr-FR" smtClean="0"/>
              <a:t>‹N°›</a:t>
            </a:fld>
            <a:endParaRPr lang="fr-FR" dirty="0"/>
          </a:p>
        </p:txBody>
      </p:sp>
      <p:pic>
        <p:nvPicPr>
          <p:cNvPr id="8" name="Image 7">
            <a:extLst>
              <a:ext uri="{FF2B5EF4-FFF2-40B4-BE49-F238E27FC236}">
                <a16:creationId xmlns:a16="http://schemas.microsoft.com/office/drawing/2014/main" id="{007C1CAC-9D76-C045-B8F8-D9E69BBE3DEA}"/>
              </a:ext>
            </a:extLst>
          </p:cNvPr>
          <p:cNvPicPr>
            <a:picLocks noChangeAspect="1"/>
          </p:cNvPicPr>
          <p:nvPr userDrawn="1"/>
        </p:nvPicPr>
        <p:blipFill>
          <a:blip r:embed="rId2">
            <a:alphaModFix amt="50000"/>
          </a:blip>
          <a:stretch>
            <a:fillRect/>
          </a:stretch>
        </p:blipFill>
        <p:spPr>
          <a:xfrm>
            <a:off x="10982462" y="513567"/>
            <a:ext cx="825761" cy="543192"/>
          </a:xfrm>
          <a:prstGeom prst="rect">
            <a:avLst/>
          </a:prstGeom>
        </p:spPr>
      </p:pic>
      <p:cxnSp>
        <p:nvCxnSpPr>
          <p:cNvPr id="10" name="Connecteur droit 9">
            <a:extLst>
              <a:ext uri="{FF2B5EF4-FFF2-40B4-BE49-F238E27FC236}">
                <a16:creationId xmlns:a16="http://schemas.microsoft.com/office/drawing/2014/main" id="{92C1DEB8-92B3-2446-8919-76AF2D175738}"/>
              </a:ext>
            </a:extLst>
          </p:cNvPr>
          <p:cNvCxnSpPr/>
          <p:nvPr userDrawn="1"/>
        </p:nvCxnSpPr>
        <p:spPr>
          <a:xfrm flipV="1">
            <a:off x="11353800" y="6356350"/>
            <a:ext cx="0" cy="50165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Espace réservé du texte 2">
            <a:extLst>
              <a:ext uri="{FF2B5EF4-FFF2-40B4-BE49-F238E27FC236}">
                <a16:creationId xmlns:a16="http://schemas.microsoft.com/office/drawing/2014/main" id="{B37026B1-C37F-C646-8B85-5D0E78FA7CF7}"/>
              </a:ext>
            </a:extLst>
          </p:cNvPr>
          <p:cNvSpPr>
            <a:spLocks noGrp="1"/>
          </p:cNvSpPr>
          <p:nvPr>
            <p:ph type="body" idx="13"/>
          </p:nvPr>
        </p:nvSpPr>
        <p:spPr>
          <a:xfrm>
            <a:off x="7371048" y="2204581"/>
            <a:ext cx="3031292" cy="723834"/>
          </a:xfrm>
        </p:spPr>
        <p:txBody>
          <a:bodyPr anchor="t">
            <a:normAutofit/>
          </a:bodyPr>
          <a:lstStyle>
            <a:lvl1pPr marL="0" indent="0" algn="ctr">
              <a:buNone/>
              <a:defRPr sz="2000" b="1" i="0">
                <a:solidFill>
                  <a:schemeClr val="accent1"/>
                </a:solidFill>
                <a:latin typeface="Univers Condensed Light" panose="020B0306020202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4" name="Espace réservé du texte 2">
            <a:extLst>
              <a:ext uri="{FF2B5EF4-FFF2-40B4-BE49-F238E27FC236}">
                <a16:creationId xmlns:a16="http://schemas.microsoft.com/office/drawing/2014/main" id="{0B65B035-F7A0-844F-A8C3-CB03CAC38D6F}"/>
              </a:ext>
            </a:extLst>
          </p:cNvPr>
          <p:cNvSpPr>
            <a:spLocks noGrp="1"/>
          </p:cNvSpPr>
          <p:nvPr>
            <p:ph type="body" idx="15"/>
          </p:nvPr>
        </p:nvSpPr>
        <p:spPr>
          <a:xfrm>
            <a:off x="6663847" y="3116306"/>
            <a:ext cx="4471791" cy="2263624"/>
          </a:xfrm>
        </p:spPr>
        <p:txBody>
          <a:bodyPr anchor="t">
            <a:normAutofit/>
          </a:bodyPr>
          <a:lstStyle>
            <a:lvl1pPr marL="0" indent="0" algn="ctr">
              <a:buNone/>
              <a:defRPr sz="1600" b="0" i="0">
                <a:latin typeface="Univers Condensed Light" panose="020B0306020202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7" name="Triangle 6">
            <a:extLst>
              <a:ext uri="{FF2B5EF4-FFF2-40B4-BE49-F238E27FC236}">
                <a16:creationId xmlns:a16="http://schemas.microsoft.com/office/drawing/2014/main" id="{5F7D0C47-EDF4-9644-9523-C3EC43CEEC36}"/>
              </a:ext>
            </a:extLst>
          </p:cNvPr>
          <p:cNvSpPr/>
          <p:nvPr userDrawn="1"/>
        </p:nvSpPr>
        <p:spPr>
          <a:xfrm rot="10800000">
            <a:off x="8611643" y="1380024"/>
            <a:ext cx="576197" cy="496721"/>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_|_</a:t>
            </a:r>
          </a:p>
        </p:txBody>
      </p:sp>
      <p:sp>
        <p:nvSpPr>
          <p:cNvPr id="17" name="Espace réservé du texte 2">
            <a:extLst>
              <a:ext uri="{FF2B5EF4-FFF2-40B4-BE49-F238E27FC236}">
                <a16:creationId xmlns:a16="http://schemas.microsoft.com/office/drawing/2014/main" id="{50A165D2-E52A-0A4C-8534-176F6C4983F5}"/>
              </a:ext>
            </a:extLst>
          </p:cNvPr>
          <p:cNvSpPr>
            <a:spLocks noGrp="1"/>
          </p:cNvSpPr>
          <p:nvPr>
            <p:ph type="body" idx="16"/>
          </p:nvPr>
        </p:nvSpPr>
        <p:spPr>
          <a:xfrm>
            <a:off x="1822017" y="2204581"/>
            <a:ext cx="3031292" cy="723834"/>
          </a:xfrm>
        </p:spPr>
        <p:txBody>
          <a:bodyPr anchor="t">
            <a:normAutofit/>
          </a:bodyPr>
          <a:lstStyle>
            <a:lvl1pPr marL="0" indent="0" algn="ctr">
              <a:buNone/>
              <a:defRPr sz="2000" b="1" i="0">
                <a:solidFill>
                  <a:schemeClr val="accent1"/>
                </a:solidFill>
                <a:latin typeface="Univers Condensed Light" panose="020B0306020202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8" name="Espace réservé du texte 2">
            <a:extLst>
              <a:ext uri="{FF2B5EF4-FFF2-40B4-BE49-F238E27FC236}">
                <a16:creationId xmlns:a16="http://schemas.microsoft.com/office/drawing/2014/main" id="{B594B824-439A-F145-86CF-54294110EDCA}"/>
              </a:ext>
            </a:extLst>
          </p:cNvPr>
          <p:cNvSpPr>
            <a:spLocks noGrp="1"/>
          </p:cNvSpPr>
          <p:nvPr>
            <p:ph type="body" idx="17"/>
          </p:nvPr>
        </p:nvSpPr>
        <p:spPr>
          <a:xfrm>
            <a:off x="1056361" y="3116306"/>
            <a:ext cx="4517721" cy="2263624"/>
          </a:xfrm>
        </p:spPr>
        <p:txBody>
          <a:bodyPr anchor="t">
            <a:normAutofit/>
          </a:bodyPr>
          <a:lstStyle>
            <a:lvl1pPr marL="0" indent="0" algn="ctr">
              <a:buNone/>
              <a:defRPr sz="1600" b="0" i="0">
                <a:latin typeface="Univers Condensed Light" panose="020B0306020202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9" name="Triangle 18">
            <a:extLst>
              <a:ext uri="{FF2B5EF4-FFF2-40B4-BE49-F238E27FC236}">
                <a16:creationId xmlns:a16="http://schemas.microsoft.com/office/drawing/2014/main" id="{B731E492-30B7-2942-969B-44A8F8F29DE2}"/>
              </a:ext>
            </a:extLst>
          </p:cNvPr>
          <p:cNvSpPr/>
          <p:nvPr userDrawn="1"/>
        </p:nvSpPr>
        <p:spPr>
          <a:xfrm rot="10800000">
            <a:off x="2956141" y="1322290"/>
            <a:ext cx="576197" cy="496721"/>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8663245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5D6627-CD5F-C64A-992F-99E84AE41C04}"/>
              </a:ext>
            </a:extLst>
          </p:cNvPr>
          <p:cNvSpPr>
            <a:spLocks noGrp="1"/>
          </p:cNvSpPr>
          <p:nvPr>
            <p:ph type="title" hasCustomPrompt="1"/>
          </p:nvPr>
        </p:nvSpPr>
        <p:spPr>
          <a:xfrm>
            <a:off x="838200" y="513568"/>
            <a:ext cx="9821449" cy="926926"/>
          </a:xfrm>
        </p:spPr>
        <p:txBody>
          <a:bodyPr/>
          <a:lstStyle>
            <a:lvl1pPr>
              <a:defRPr b="0" i="0">
                <a:solidFill>
                  <a:schemeClr val="accent2"/>
                </a:solidFill>
                <a:latin typeface="Univers Condensed Light" panose="020B0306020202040204" pitchFamily="34" charset="0"/>
              </a:defRPr>
            </a:lvl1pPr>
          </a:lstStyle>
          <a:p>
            <a:r>
              <a:rPr lang="fr-CA" dirty="0"/>
              <a:t>MODIFIER LE STYLE DU TITRE</a:t>
            </a:r>
            <a:endParaRPr lang="fr-FR" dirty="0"/>
          </a:p>
        </p:txBody>
      </p:sp>
      <p:sp>
        <p:nvSpPr>
          <p:cNvPr id="4" name="Espace réservé de la date 3">
            <a:extLst>
              <a:ext uri="{FF2B5EF4-FFF2-40B4-BE49-F238E27FC236}">
                <a16:creationId xmlns:a16="http://schemas.microsoft.com/office/drawing/2014/main" id="{8D8D3E17-F0B8-974F-9829-778BC75B088C}"/>
              </a:ext>
            </a:extLst>
          </p:cNvPr>
          <p:cNvSpPr>
            <a:spLocks noGrp="1"/>
          </p:cNvSpPr>
          <p:nvPr>
            <p:ph type="dt" sz="half" idx="10"/>
          </p:nvPr>
        </p:nvSpPr>
        <p:spPr/>
        <p:txBody>
          <a:bodyPr/>
          <a:lstStyle/>
          <a:p>
            <a:fld id="{E676ECD5-963F-446B-AB5C-50B1E6852A4F}" type="datetime1">
              <a:rPr lang="fr-CA" smtClean="0"/>
              <a:t>2026-07-23</a:t>
            </a:fld>
            <a:endParaRPr lang="fr-FR"/>
          </a:p>
        </p:txBody>
      </p:sp>
      <p:sp>
        <p:nvSpPr>
          <p:cNvPr id="5" name="Espace réservé du pied de page 4">
            <a:extLst>
              <a:ext uri="{FF2B5EF4-FFF2-40B4-BE49-F238E27FC236}">
                <a16:creationId xmlns:a16="http://schemas.microsoft.com/office/drawing/2014/main" id="{2AD76A8A-2BFC-744C-9432-615AFDB51E51}"/>
              </a:ext>
            </a:extLst>
          </p:cNvPr>
          <p:cNvSpPr>
            <a:spLocks noGrp="1"/>
          </p:cNvSpPr>
          <p:nvPr>
            <p:ph type="ftr" sz="quarter" idx="11"/>
          </p:nvPr>
        </p:nvSpPr>
        <p:spPr/>
        <p:txBody>
          <a:bodyPr/>
          <a:lstStyle/>
          <a:p>
            <a:r>
              <a:rPr lang="fr-CA"/>
              <a:t>CSA S157-17 - Calcul de la résistance mécanique des éléments en aluminium © 2017 Canadian Standards Association</a:t>
            </a:r>
            <a:endParaRPr lang="fr-FR"/>
          </a:p>
        </p:txBody>
      </p:sp>
      <p:sp>
        <p:nvSpPr>
          <p:cNvPr id="6" name="Espace réservé du numéro de diapositive 5">
            <a:extLst>
              <a:ext uri="{FF2B5EF4-FFF2-40B4-BE49-F238E27FC236}">
                <a16:creationId xmlns:a16="http://schemas.microsoft.com/office/drawing/2014/main" id="{DC58F119-67FD-E345-BE6F-351562CD25B3}"/>
              </a:ext>
            </a:extLst>
          </p:cNvPr>
          <p:cNvSpPr>
            <a:spLocks noGrp="1"/>
          </p:cNvSpPr>
          <p:nvPr>
            <p:ph type="sldNum" sz="quarter" idx="12"/>
          </p:nvPr>
        </p:nvSpPr>
        <p:spPr>
          <a:xfrm>
            <a:off x="10016237" y="6356350"/>
            <a:ext cx="1209805" cy="365125"/>
          </a:xfrm>
        </p:spPr>
        <p:txBody>
          <a:bodyPr/>
          <a:lstStyle/>
          <a:p>
            <a:fld id="{82B63C5F-247B-BE4F-ACBC-7BDD67617F3E}" type="slidenum">
              <a:rPr lang="fr-FR" smtClean="0"/>
              <a:t>‹N°›</a:t>
            </a:fld>
            <a:endParaRPr lang="fr-FR" dirty="0"/>
          </a:p>
        </p:txBody>
      </p:sp>
      <p:cxnSp>
        <p:nvCxnSpPr>
          <p:cNvPr id="10" name="Connecteur droit 9">
            <a:extLst>
              <a:ext uri="{FF2B5EF4-FFF2-40B4-BE49-F238E27FC236}">
                <a16:creationId xmlns:a16="http://schemas.microsoft.com/office/drawing/2014/main" id="{92C1DEB8-92B3-2446-8919-76AF2D175738}"/>
              </a:ext>
            </a:extLst>
          </p:cNvPr>
          <p:cNvCxnSpPr/>
          <p:nvPr userDrawn="1"/>
        </p:nvCxnSpPr>
        <p:spPr>
          <a:xfrm flipV="1">
            <a:off x="11353800" y="6356350"/>
            <a:ext cx="0" cy="50165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Espace réservé du texte 2">
            <a:extLst>
              <a:ext uri="{FF2B5EF4-FFF2-40B4-BE49-F238E27FC236}">
                <a16:creationId xmlns:a16="http://schemas.microsoft.com/office/drawing/2014/main" id="{B37026B1-C37F-C646-8B85-5D0E78FA7CF7}"/>
              </a:ext>
            </a:extLst>
          </p:cNvPr>
          <p:cNvSpPr>
            <a:spLocks noGrp="1"/>
          </p:cNvSpPr>
          <p:nvPr>
            <p:ph type="body" idx="13"/>
          </p:nvPr>
        </p:nvSpPr>
        <p:spPr>
          <a:xfrm>
            <a:off x="7528149" y="1681163"/>
            <a:ext cx="3031292" cy="723834"/>
          </a:xfrm>
        </p:spPr>
        <p:txBody>
          <a:bodyPr anchor="t">
            <a:normAutofit/>
          </a:bodyPr>
          <a:lstStyle>
            <a:lvl1pPr marL="0" indent="0" algn="ctr">
              <a:buNone/>
              <a:defRPr sz="2000" b="1" i="0">
                <a:solidFill>
                  <a:schemeClr val="accent1"/>
                </a:solidFill>
                <a:latin typeface="Univers Condensed Light" panose="020B0306020202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cxnSp>
        <p:nvCxnSpPr>
          <p:cNvPr id="12" name="Connecteur droit 11">
            <a:extLst>
              <a:ext uri="{FF2B5EF4-FFF2-40B4-BE49-F238E27FC236}">
                <a16:creationId xmlns:a16="http://schemas.microsoft.com/office/drawing/2014/main" id="{BC3F537B-88F2-794F-87AB-E5E1B8C615F2}"/>
              </a:ext>
            </a:extLst>
          </p:cNvPr>
          <p:cNvCxnSpPr>
            <a:cxnSpLocks/>
          </p:cNvCxnSpPr>
          <p:nvPr userDrawn="1"/>
        </p:nvCxnSpPr>
        <p:spPr>
          <a:xfrm flipV="1">
            <a:off x="6092868" y="1696667"/>
            <a:ext cx="0" cy="4025754"/>
          </a:xfrm>
          <a:prstGeom prst="line">
            <a:avLst/>
          </a:prstGeom>
          <a:ln w="127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3" name="Espace réservé du texte 2">
            <a:extLst>
              <a:ext uri="{FF2B5EF4-FFF2-40B4-BE49-F238E27FC236}">
                <a16:creationId xmlns:a16="http://schemas.microsoft.com/office/drawing/2014/main" id="{CF81FB56-C8DF-4149-9D62-10C91BC192BA}"/>
              </a:ext>
            </a:extLst>
          </p:cNvPr>
          <p:cNvSpPr>
            <a:spLocks noGrp="1"/>
          </p:cNvSpPr>
          <p:nvPr>
            <p:ph type="body" idx="14"/>
          </p:nvPr>
        </p:nvSpPr>
        <p:spPr>
          <a:xfrm>
            <a:off x="839788" y="2645668"/>
            <a:ext cx="4834502" cy="3076752"/>
          </a:xfrm>
        </p:spPr>
        <p:txBody>
          <a:bodyPr anchor="t">
            <a:normAutofit/>
          </a:bodyPr>
          <a:lstStyle>
            <a:lvl1pPr marL="0" indent="0" algn="ctr">
              <a:buNone/>
              <a:defRPr sz="1600" b="0" i="0">
                <a:latin typeface="Univers Condensed Light" panose="020B0306020202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4" name="Espace réservé du texte 2">
            <a:extLst>
              <a:ext uri="{FF2B5EF4-FFF2-40B4-BE49-F238E27FC236}">
                <a16:creationId xmlns:a16="http://schemas.microsoft.com/office/drawing/2014/main" id="{0B65B035-F7A0-844F-A8C3-CB03CAC38D6F}"/>
              </a:ext>
            </a:extLst>
          </p:cNvPr>
          <p:cNvSpPr>
            <a:spLocks noGrp="1"/>
          </p:cNvSpPr>
          <p:nvPr>
            <p:ph type="body" idx="15"/>
          </p:nvPr>
        </p:nvSpPr>
        <p:spPr>
          <a:xfrm>
            <a:off x="6517712" y="2645667"/>
            <a:ext cx="4855921" cy="3076753"/>
          </a:xfrm>
        </p:spPr>
        <p:txBody>
          <a:bodyPr anchor="t">
            <a:normAutofit/>
          </a:bodyPr>
          <a:lstStyle>
            <a:lvl1pPr marL="0" indent="0" algn="ctr">
              <a:buNone/>
              <a:defRPr sz="1600" b="0" i="0">
                <a:latin typeface="Univers Condensed Light" panose="020B0306020202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5" name="Espace réservé du texte 2">
            <a:extLst>
              <a:ext uri="{FF2B5EF4-FFF2-40B4-BE49-F238E27FC236}">
                <a16:creationId xmlns:a16="http://schemas.microsoft.com/office/drawing/2014/main" id="{31FC9D24-432A-A74E-A0A5-091D7661378F}"/>
              </a:ext>
            </a:extLst>
          </p:cNvPr>
          <p:cNvSpPr>
            <a:spLocks noGrp="1"/>
          </p:cNvSpPr>
          <p:nvPr>
            <p:ph type="body" idx="16"/>
          </p:nvPr>
        </p:nvSpPr>
        <p:spPr>
          <a:xfrm>
            <a:off x="1841333" y="1681163"/>
            <a:ext cx="3031292" cy="723834"/>
          </a:xfrm>
        </p:spPr>
        <p:txBody>
          <a:bodyPr anchor="t">
            <a:normAutofit/>
          </a:bodyPr>
          <a:lstStyle>
            <a:lvl1pPr marL="0" indent="0" algn="ctr">
              <a:buNone/>
              <a:defRPr sz="2000" b="1" i="0">
                <a:solidFill>
                  <a:schemeClr val="accent1"/>
                </a:solidFill>
                <a:latin typeface="Univers Condensed Light" panose="020B0306020202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pic>
        <p:nvPicPr>
          <p:cNvPr id="17" name="Image 16">
            <a:extLst>
              <a:ext uri="{FF2B5EF4-FFF2-40B4-BE49-F238E27FC236}">
                <a16:creationId xmlns:a16="http://schemas.microsoft.com/office/drawing/2014/main" id="{E4413C52-968B-8649-96C9-33D5794859E5}"/>
              </a:ext>
            </a:extLst>
          </p:cNvPr>
          <p:cNvPicPr>
            <a:picLocks noChangeAspect="1"/>
          </p:cNvPicPr>
          <p:nvPr userDrawn="1"/>
        </p:nvPicPr>
        <p:blipFill>
          <a:blip r:embed="rId2">
            <a:alphaModFix amt="50000"/>
          </a:blip>
          <a:stretch>
            <a:fillRect/>
          </a:stretch>
        </p:blipFill>
        <p:spPr>
          <a:xfrm>
            <a:off x="10982462" y="513567"/>
            <a:ext cx="825761" cy="543192"/>
          </a:xfrm>
          <a:prstGeom prst="rect">
            <a:avLst/>
          </a:prstGeom>
        </p:spPr>
      </p:pic>
    </p:spTree>
    <p:extLst>
      <p:ext uri="{BB962C8B-B14F-4D97-AF65-F5344CB8AC3E}">
        <p14:creationId xmlns:p14="http://schemas.microsoft.com/office/powerpoint/2010/main" val="24757268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itre et contenu">
    <p:spTree>
      <p:nvGrpSpPr>
        <p:cNvPr id="1" name=""/>
        <p:cNvGrpSpPr/>
        <p:nvPr/>
      </p:nvGrpSpPr>
      <p:grpSpPr>
        <a:xfrm>
          <a:off x="0" y="0"/>
          <a:ext cx="0" cy="0"/>
          <a:chOff x="0" y="0"/>
          <a:chExt cx="0" cy="0"/>
        </a:xfrm>
      </p:grpSpPr>
      <p:sp>
        <p:nvSpPr>
          <p:cNvPr id="4" name="Espace réservé de la date 3">
            <a:extLst>
              <a:ext uri="{FF2B5EF4-FFF2-40B4-BE49-F238E27FC236}">
                <a16:creationId xmlns:a16="http://schemas.microsoft.com/office/drawing/2014/main" id="{8D8D3E17-F0B8-974F-9829-778BC75B088C}"/>
              </a:ext>
            </a:extLst>
          </p:cNvPr>
          <p:cNvSpPr>
            <a:spLocks noGrp="1"/>
          </p:cNvSpPr>
          <p:nvPr>
            <p:ph type="dt" sz="half" idx="10"/>
          </p:nvPr>
        </p:nvSpPr>
        <p:spPr/>
        <p:txBody>
          <a:bodyPr/>
          <a:lstStyle/>
          <a:p>
            <a:fld id="{0062310B-CA76-43E5-A06F-94F08C0DF2C9}" type="datetime1">
              <a:rPr lang="fr-CA" smtClean="0"/>
              <a:t>2026-07-23</a:t>
            </a:fld>
            <a:endParaRPr lang="fr-FR"/>
          </a:p>
        </p:txBody>
      </p:sp>
      <p:sp>
        <p:nvSpPr>
          <p:cNvPr id="5" name="Espace réservé du pied de page 4">
            <a:extLst>
              <a:ext uri="{FF2B5EF4-FFF2-40B4-BE49-F238E27FC236}">
                <a16:creationId xmlns:a16="http://schemas.microsoft.com/office/drawing/2014/main" id="{2AD76A8A-2BFC-744C-9432-615AFDB51E51}"/>
              </a:ext>
            </a:extLst>
          </p:cNvPr>
          <p:cNvSpPr>
            <a:spLocks noGrp="1"/>
          </p:cNvSpPr>
          <p:nvPr>
            <p:ph type="ftr" sz="quarter" idx="11"/>
          </p:nvPr>
        </p:nvSpPr>
        <p:spPr/>
        <p:txBody>
          <a:bodyPr/>
          <a:lstStyle/>
          <a:p>
            <a:r>
              <a:rPr lang="fr-CA"/>
              <a:t>CSA S157-17 - Calcul de la résistance mécanique des éléments en aluminium © 2017 Canadian Standards Association</a:t>
            </a:r>
            <a:endParaRPr lang="fr-FR"/>
          </a:p>
        </p:txBody>
      </p:sp>
      <p:sp>
        <p:nvSpPr>
          <p:cNvPr id="6" name="Espace réservé du numéro de diapositive 5">
            <a:extLst>
              <a:ext uri="{FF2B5EF4-FFF2-40B4-BE49-F238E27FC236}">
                <a16:creationId xmlns:a16="http://schemas.microsoft.com/office/drawing/2014/main" id="{DC58F119-67FD-E345-BE6F-351562CD25B3}"/>
              </a:ext>
            </a:extLst>
          </p:cNvPr>
          <p:cNvSpPr>
            <a:spLocks noGrp="1"/>
          </p:cNvSpPr>
          <p:nvPr>
            <p:ph type="sldNum" sz="quarter" idx="12"/>
          </p:nvPr>
        </p:nvSpPr>
        <p:spPr>
          <a:xfrm>
            <a:off x="10016237" y="6356350"/>
            <a:ext cx="1209805" cy="365125"/>
          </a:xfrm>
        </p:spPr>
        <p:txBody>
          <a:bodyPr/>
          <a:lstStyle/>
          <a:p>
            <a:fld id="{82B63C5F-247B-BE4F-ACBC-7BDD67617F3E}" type="slidenum">
              <a:rPr lang="fr-FR" smtClean="0"/>
              <a:t>‹N°›</a:t>
            </a:fld>
            <a:endParaRPr lang="fr-FR" dirty="0"/>
          </a:p>
        </p:txBody>
      </p:sp>
      <p:cxnSp>
        <p:nvCxnSpPr>
          <p:cNvPr id="10" name="Connecteur droit 9">
            <a:extLst>
              <a:ext uri="{FF2B5EF4-FFF2-40B4-BE49-F238E27FC236}">
                <a16:creationId xmlns:a16="http://schemas.microsoft.com/office/drawing/2014/main" id="{92C1DEB8-92B3-2446-8919-76AF2D175738}"/>
              </a:ext>
            </a:extLst>
          </p:cNvPr>
          <p:cNvCxnSpPr/>
          <p:nvPr userDrawn="1"/>
        </p:nvCxnSpPr>
        <p:spPr>
          <a:xfrm flipV="1">
            <a:off x="11353800" y="6356350"/>
            <a:ext cx="0" cy="50165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Espace réservé du texte 2">
            <a:extLst>
              <a:ext uri="{FF2B5EF4-FFF2-40B4-BE49-F238E27FC236}">
                <a16:creationId xmlns:a16="http://schemas.microsoft.com/office/drawing/2014/main" id="{36964A97-F46D-5544-AEE2-6DB2F0276A8F}"/>
              </a:ext>
            </a:extLst>
          </p:cNvPr>
          <p:cNvSpPr>
            <a:spLocks noGrp="1"/>
          </p:cNvSpPr>
          <p:nvPr>
            <p:ph type="body" idx="1"/>
          </p:nvPr>
        </p:nvSpPr>
        <p:spPr>
          <a:xfrm>
            <a:off x="839788" y="1681163"/>
            <a:ext cx="10513982" cy="4041258"/>
          </a:xfrm>
        </p:spPr>
        <p:txBody>
          <a:bodyPr anchor="t">
            <a:normAutofit/>
          </a:bodyPr>
          <a:lstStyle>
            <a:lvl1pPr marL="0" indent="0">
              <a:buNone/>
              <a:defRPr sz="1600" b="0" i="0">
                <a:latin typeface="Univers Condensed Light" panose="020B0306020202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1" name="Titre 1">
            <a:extLst>
              <a:ext uri="{FF2B5EF4-FFF2-40B4-BE49-F238E27FC236}">
                <a16:creationId xmlns:a16="http://schemas.microsoft.com/office/drawing/2014/main" id="{99B7DDE8-278E-414C-9C6E-0CA4CE2D47BF}"/>
              </a:ext>
            </a:extLst>
          </p:cNvPr>
          <p:cNvSpPr>
            <a:spLocks noGrp="1"/>
          </p:cNvSpPr>
          <p:nvPr>
            <p:ph type="title" hasCustomPrompt="1"/>
          </p:nvPr>
        </p:nvSpPr>
        <p:spPr>
          <a:xfrm>
            <a:off x="838200" y="513568"/>
            <a:ext cx="9821449" cy="926926"/>
          </a:xfrm>
        </p:spPr>
        <p:txBody>
          <a:bodyPr/>
          <a:lstStyle>
            <a:lvl1pPr>
              <a:defRPr b="0" i="0">
                <a:solidFill>
                  <a:schemeClr val="accent2"/>
                </a:solidFill>
                <a:latin typeface="Univers Condensed Light" panose="020B0306020202040204" pitchFamily="34" charset="0"/>
              </a:defRPr>
            </a:lvl1pPr>
          </a:lstStyle>
          <a:p>
            <a:r>
              <a:rPr lang="fr-CA" dirty="0"/>
              <a:t>MODIFIER LE STYLE DU TITRE</a:t>
            </a:r>
            <a:endParaRPr lang="fr-FR" dirty="0"/>
          </a:p>
        </p:txBody>
      </p:sp>
      <p:pic>
        <p:nvPicPr>
          <p:cNvPr id="12" name="Image 11">
            <a:extLst>
              <a:ext uri="{FF2B5EF4-FFF2-40B4-BE49-F238E27FC236}">
                <a16:creationId xmlns:a16="http://schemas.microsoft.com/office/drawing/2014/main" id="{B65EDFE5-2417-4B43-8977-E21C6A2B4E65}"/>
              </a:ext>
            </a:extLst>
          </p:cNvPr>
          <p:cNvPicPr>
            <a:picLocks noChangeAspect="1"/>
          </p:cNvPicPr>
          <p:nvPr userDrawn="1"/>
        </p:nvPicPr>
        <p:blipFill>
          <a:blip r:embed="rId2">
            <a:alphaModFix amt="50000"/>
          </a:blip>
          <a:stretch>
            <a:fillRect/>
          </a:stretch>
        </p:blipFill>
        <p:spPr>
          <a:xfrm>
            <a:off x="10982462" y="513567"/>
            <a:ext cx="825761" cy="543192"/>
          </a:xfrm>
          <a:prstGeom prst="rect">
            <a:avLst/>
          </a:prstGeom>
        </p:spPr>
      </p:pic>
    </p:spTree>
    <p:extLst>
      <p:ext uri="{BB962C8B-B14F-4D97-AF65-F5344CB8AC3E}">
        <p14:creationId xmlns:p14="http://schemas.microsoft.com/office/powerpoint/2010/main" val="685533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5D6627-CD5F-C64A-992F-99E84AE41C04}"/>
              </a:ext>
            </a:extLst>
          </p:cNvPr>
          <p:cNvSpPr>
            <a:spLocks noGrp="1"/>
          </p:cNvSpPr>
          <p:nvPr>
            <p:ph type="title" hasCustomPrompt="1"/>
          </p:nvPr>
        </p:nvSpPr>
        <p:spPr>
          <a:xfrm>
            <a:off x="838200" y="513568"/>
            <a:ext cx="9821449" cy="926926"/>
          </a:xfrm>
        </p:spPr>
        <p:txBody>
          <a:bodyPr/>
          <a:lstStyle>
            <a:lvl1pPr>
              <a:defRPr b="0" i="0">
                <a:solidFill>
                  <a:schemeClr val="accent2"/>
                </a:solidFill>
                <a:latin typeface="Univers Condensed Light" panose="020B0306020202040204" pitchFamily="34" charset="0"/>
              </a:defRPr>
            </a:lvl1pPr>
          </a:lstStyle>
          <a:p>
            <a:r>
              <a:rPr lang="fr-CA" dirty="0"/>
              <a:t>MODIFIER LE STYLE DU TITRE</a:t>
            </a:r>
            <a:endParaRPr lang="fr-FR" dirty="0"/>
          </a:p>
        </p:txBody>
      </p:sp>
      <p:sp>
        <p:nvSpPr>
          <p:cNvPr id="4" name="Espace réservé de la date 3">
            <a:extLst>
              <a:ext uri="{FF2B5EF4-FFF2-40B4-BE49-F238E27FC236}">
                <a16:creationId xmlns:a16="http://schemas.microsoft.com/office/drawing/2014/main" id="{8D8D3E17-F0B8-974F-9829-778BC75B088C}"/>
              </a:ext>
            </a:extLst>
          </p:cNvPr>
          <p:cNvSpPr>
            <a:spLocks noGrp="1"/>
          </p:cNvSpPr>
          <p:nvPr>
            <p:ph type="dt" sz="half" idx="10"/>
          </p:nvPr>
        </p:nvSpPr>
        <p:spPr/>
        <p:txBody>
          <a:bodyPr/>
          <a:lstStyle/>
          <a:p>
            <a:fld id="{61B2DD16-C28B-4938-A63C-8F9EE0B0D79A}" type="datetime1">
              <a:rPr lang="fr-CA" smtClean="0"/>
              <a:t>2026-07-23</a:t>
            </a:fld>
            <a:endParaRPr lang="fr-FR"/>
          </a:p>
        </p:txBody>
      </p:sp>
      <p:sp>
        <p:nvSpPr>
          <p:cNvPr id="5" name="Espace réservé du pied de page 4">
            <a:extLst>
              <a:ext uri="{FF2B5EF4-FFF2-40B4-BE49-F238E27FC236}">
                <a16:creationId xmlns:a16="http://schemas.microsoft.com/office/drawing/2014/main" id="{2AD76A8A-2BFC-744C-9432-615AFDB51E51}"/>
              </a:ext>
            </a:extLst>
          </p:cNvPr>
          <p:cNvSpPr>
            <a:spLocks noGrp="1"/>
          </p:cNvSpPr>
          <p:nvPr>
            <p:ph type="ftr" sz="quarter" idx="11"/>
          </p:nvPr>
        </p:nvSpPr>
        <p:spPr/>
        <p:txBody>
          <a:bodyPr/>
          <a:lstStyle/>
          <a:p>
            <a:r>
              <a:rPr lang="fr-CA"/>
              <a:t>CSA S157-17 - Calcul de la résistance mécanique des éléments en aluminium © 2017 Canadian Standards Association</a:t>
            </a:r>
            <a:endParaRPr lang="fr-FR"/>
          </a:p>
        </p:txBody>
      </p:sp>
      <p:sp>
        <p:nvSpPr>
          <p:cNvPr id="6" name="Espace réservé du numéro de diapositive 5">
            <a:extLst>
              <a:ext uri="{FF2B5EF4-FFF2-40B4-BE49-F238E27FC236}">
                <a16:creationId xmlns:a16="http://schemas.microsoft.com/office/drawing/2014/main" id="{DC58F119-67FD-E345-BE6F-351562CD25B3}"/>
              </a:ext>
            </a:extLst>
          </p:cNvPr>
          <p:cNvSpPr>
            <a:spLocks noGrp="1"/>
          </p:cNvSpPr>
          <p:nvPr>
            <p:ph type="sldNum" sz="quarter" idx="12"/>
          </p:nvPr>
        </p:nvSpPr>
        <p:spPr>
          <a:xfrm>
            <a:off x="10016237" y="6356350"/>
            <a:ext cx="1209805" cy="365125"/>
          </a:xfrm>
        </p:spPr>
        <p:txBody>
          <a:bodyPr/>
          <a:lstStyle/>
          <a:p>
            <a:fld id="{82B63C5F-247B-BE4F-ACBC-7BDD67617F3E}" type="slidenum">
              <a:rPr lang="fr-FR" smtClean="0"/>
              <a:t>‹N°›</a:t>
            </a:fld>
            <a:endParaRPr lang="fr-FR" dirty="0"/>
          </a:p>
        </p:txBody>
      </p:sp>
      <p:cxnSp>
        <p:nvCxnSpPr>
          <p:cNvPr id="10" name="Connecteur droit 9">
            <a:extLst>
              <a:ext uri="{FF2B5EF4-FFF2-40B4-BE49-F238E27FC236}">
                <a16:creationId xmlns:a16="http://schemas.microsoft.com/office/drawing/2014/main" id="{92C1DEB8-92B3-2446-8919-76AF2D175738}"/>
              </a:ext>
            </a:extLst>
          </p:cNvPr>
          <p:cNvCxnSpPr/>
          <p:nvPr userDrawn="1"/>
        </p:nvCxnSpPr>
        <p:spPr>
          <a:xfrm flipV="1">
            <a:off x="11353800" y="6356350"/>
            <a:ext cx="0" cy="50165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Espace réservé du texte 2">
            <a:extLst>
              <a:ext uri="{FF2B5EF4-FFF2-40B4-BE49-F238E27FC236}">
                <a16:creationId xmlns:a16="http://schemas.microsoft.com/office/drawing/2014/main" id="{36964A97-F46D-5544-AEE2-6DB2F0276A8F}"/>
              </a:ext>
            </a:extLst>
          </p:cNvPr>
          <p:cNvSpPr>
            <a:spLocks noGrp="1"/>
          </p:cNvSpPr>
          <p:nvPr>
            <p:ph type="body" idx="1"/>
          </p:nvPr>
        </p:nvSpPr>
        <p:spPr>
          <a:xfrm>
            <a:off x="839788" y="1681163"/>
            <a:ext cx="4834502" cy="4041258"/>
          </a:xfrm>
        </p:spPr>
        <p:txBody>
          <a:bodyPr anchor="t">
            <a:normAutofit/>
          </a:bodyPr>
          <a:lstStyle>
            <a:lvl1pPr marL="0" indent="0">
              <a:buNone/>
              <a:defRPr sz="1600" b="0" i="0">
                <a:latin typeface="Univers Condensed Light" panose="020B0306020202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1" name="Espace réservé du texte 2">
            <a:extLst>
              <a:ext uri="{FF2B5EF4-FFF2-40B4-BE49-F238E27FC236}">
                <a16:creationId xmlns:a16="http://schemas.microsoft.com/office/drawing/2014/main" id="{B37026B1-C37F-C646-8B85-5D0E78FA7CF7}"/>
              </a:ext>
            </a:extLst>
          </p:cNvPr>
          <p:cNvSpPr>
            <a:spLocks noGrp="1"/>
          </p:cNvSpPr>
          <p:nvPr>
            <p:ph type="body" idx="13"/>
          </p:nvPr>
        </p:nvSpPr>
        <p:spPr>
          <a:xfrm>
            <a:off x="6517712" y="1681163"/>
            <a:ext cx="4855921" cy="4041258"/>
          </a:xfrm>
        </p:spPr>
        <p:txBody>
          <a:bodyPr anchor="t">
            <a:normAutofit/>
          </a:bodyPr>
          <a:lstStyle>
            <a:lvl1pPr marL="0" indent="0">
              <a:buNone/>
              <a:defRPr sz="1600" b="0" i="0">
                <a:latin typeface="Univers Condensed Light" panose="020B0306020202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cxnSp>
        <p:nvCxnSpPr>
          <p:cNvPr id="12" name="Connecteur droit 11">
            <a:extLst>
              <a:ext uri="{FF2B5EF4-FFF2-40B4-BE49-F238E27FC236}">
                <a16:creationId xmlns:a16="http://schemas.microsoft.com/office/drawing/2014/main" id="{BC3F537B-88F2-794F-87AB-E5E1B8C615F2}"/>
              </a:ext>
            </a:extLst>
          </p:cNvPr>
          <p:cNvCxnSpPr>
            <a:cxnSpLocks/>
          </p:cNvCxnSpPr>
          <p:nvPr userDrawn="1"/>
        </p:nvCxnSpPr>
        <p:spPr>
          <a:xfrm flipV="1">
            <a:off x="6092868" y="1696667"/>
            <a:ext cx="0" cy="4025754"/>
          </a:xfrm>
          <a:prstGeom prst="line">
            <a:avLst/>
          </a:prstGeom>
          <a:ln w="127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pic>
        <p:nvPicPr>
          <p:cNvPr id="13" name="Image 12">
            <a:extLst>
              <a:ext uri="{FF2B5EF4-FFF2-40B4-BE49-F238E27FC236}">
                <a16:creationId xmlns:a16="http://schemas.microsoft.com/office/drawing/2014/main" id="{B79B7EA8-5CD5-6C44-9203-014E37721A8A}"/>
              </a:ext>
            </a:extLst>
          </p:cNvPr>
          <p:cNvPicPr>
            <a:picLocks noChangeAspect="1"/>
          </p:cNvPicPr>
          <p:nvPr userDrawn="1"/>
        </p:nvPicPr>
        <p:blipFill>
          <a:blip r:embed="rId2">
            <a:alphaModFix amt="50000"/>
          </a:blip>
          <a:stretch>
            <a:fillRect/>
          </a:stretch>
        </p:blipFill>
        <p:spPr>
          <a:xfrm>
            <a:off x="10982462" y="513567"/>
            <a:ext cx="825761" cy="543192"/>
          </a:xfrm>
          <a:prstGeom prst="rect">
            <a:avLst/>
          </a:prstGeom>
        </p:spPr>
      </p:pic>
    </p:spTree>
    <p:extLst>
      <p:ext uri="{BB962C8B-B14F-4D97-AF65-F5344CB8AC3E}">
        <p14:creationId xmlns:p14="http://schemas.microsoft.com/office/powerpoint/2010/main" val="28783272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5D6627-CD5F-C64A-992F-99E84AE41C04}"/>
              </a:ext>
            </a:extLst>
          </p:cNvPr>
          <p:cNvSpPr>
            <a:spLocks noGrp="1"/>
          </p:cNvSpPr>
          <p:nvPr>
            <p:ph type="title" hasCustomPrompt="1"/>
          </p:nvPr>
        </p:nvSpPr>
        <p:spPr>
          <a:xfrm>
            <a:off x="838200" y="513567"/>
            <a:ext cx="9821449" cy="1177121"/>
          </a:xfrm>
        </p:spPr>
        <p:txBody>
          <a:bodyPr/>
          <a:lstStyle>
            <a:lvl1pPr>
              <a:defRPr b="0" i="0">
                <a:solidFill>
                  <a:schemeClr val="accent1"/>
                </a:solidFill>
                <a:latin typeface="Univers Condensed Light" panose="020B0306020202040204" pitchFamily="34" charset="0"/>
              </a:defRPr>
            </a:lvl1pPr>
          </a:lstStyle>
          <a:p>
            <a:r>
              <a:rPr lang="fr-CA" dirty="0"/>
              <a:t>MODIFIER LE STYLE DU TITRE</a:t>
            </a:r>
            <a:endParaRPr lang="fr-FR" dirty="0"/>
          </a:p>
        </p:txBody>
      </p:sp>
      <p:sp>
        <p:nvSpPr>
          <p:cNvPr id="3" name="Espace réservé du contenu 2">
            <a:extLst>
              <a:ext uri="{FF2B5EF4-FFF2-40B4-BE49-F238E27FC236}">
                <a16:creationId xmlns:a16="http://schemas.microsoft.com/office/drawing/2014/main" id="{D31AC519-0FF4-2C47-A1DF-3B437A8E7FD7}"/>
              </a:ext>
            </a:extLst>
          </p:cNvPr>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8D3E17-F0B8-974F-9829-778BC75B088C}"/>
              </a:ext>
            </a:extLst>
          </p:cNvPr>
          <p:cNvSpPr>
            <a:spLocks noGrp="1"/>
          </p:cNvSpPr>
          <p:nvPr>
            <p:ph type="dt" sz="half" idx="10"/>
          </p:nvPr>
        </p:nvSpPr>
        <p:spPr/>
        <p:txBody>
          <a:bodyPr/>
          <a:lstStyle/>
          <a:p>
            <a:fld id="{CFFFF9B2-6193-4D28-ADAA-25F5D254C161}" type="datetime1">
              <a:rPr lang="fr-CA" smtClean="0"/>
              <a:t>2026-07-23</a:t>
            </a:fld>
            <a:endParaRPr lang="fr-FR"/>
          </a:p>
        </p:txBody>
      </p:sp>
      <p:sp>
        <p:nvSpPr>
          <p:cNvPr id="5" name="Espace réservé du pied de page 4">
            <a:extLst>
              <a:ext uri="{FF2B5EF4-FFF2-40B4-BE49-F238E27FC236}">
                <a16:creationId xmlns:a16="http://schemas.microsoft.com/office/drawing/2014/main" id="{2AD76A8A-2BFC-744C-9432-615AFDB51E51}"/>
              </a:ext>
            </a:extLst>
          </p:cNvPr>
          <p:cNvSpPr>
            <a:spLocks noGrp="1"/>
          </p:cNvSpPr>
          <p:nvPr>
            <p:ph type="ftr" sz="quarter" idx="11"/>
          </p:nvPr>
        </p:nvSpPr>
        <p:spPr/>
        <p:txBody>
          <a:bodyPr/>
          <a:lstStyle/>
          <a:p>
            <a:r>
              <a:rPr lang="fr-CA"/>
              <a:t>CSA S157-17 - Calcul de la résistance mécanique des éléments en aluminium © 2017 Canadian Standards Association</a:t>
            </a:r>
            <a:endParaRPr lang="fr-FR"/>
          </a:p>
        </p:txBody>
      </p:sp>
      <p:sp>
        <p:nvSpPr>
          <p:cNvPr id="6" name="Espace réservé du numéro de diapositive 5">
            <a:extLst>
              <a:ext uri="{FF2B5EF4-FFF2-40B4-BE49-F238E27FC236}">
                <a16:creationId xmlns:a16="http://schemas.microsoft.com/office/drawing/2014/main" id="{DC58F119-67FD-E345-BE6F-351562CD25B3}"/>
              </a:ext>
            </a:extLst>
          </p:cNvPr>
          <p:cNvSpPr>
            <a:spLocks noGrp="1"/>
          </p:cNvSpPr>
          <p:nvPr>
            <p:ph type="sldNum" sz="quarter" idx="12"/>
          </p:nvPr>
        </p:nvSpPr>
        <p:spPr>
          <a:xfrm>
            <a:off x="10016237" y="6356350"/>
            <a:ext cx="1209805" cy="365125"/>
          </a:xfrm>
        </p:spPr>
        <p:txBody>
          <a:bodyPr/>
          <a:lstStyle/>
          <a:p>
            <a:fld id="{82B63C5F-247B-BE4F-ACBC-7BDD67617F3E}" type="slidenum">
              <a:rPr lang="fr-FR" smtClean="0"/>
              <a:t>‹N°›</a:t>
            </a:fld>
            <a:endParaRPr lang="fr-FR" dirty="0"/>
          </a:p>
        </p:txBody>
      </p:sp>
      <p:cxnSp>
        <p:nvCxnSpPr>
          <p:cNvPr id="10" name="Connecteur droit 9">
            <a:extLst>
              <a:ext uri="{FF2B5EF4-FFF2-40B4-BE49-F238E27FC236}">
                <a16:creationId xmlns:a16="http://schemas.microsoft.com/office/drawing/2014/main" id="{92C1DEB8-92B3-2446-8919-76AF2D175738}"/>
              </a:ext>
            </a:extLst>
          </p:cNvPr>
          <p:cNvCxnSpPr/>
          <p:nvPr userDrawn="1"/>
        </p:nvCxnSpPr>
        <p:spPr>
          <a:xfrm flipV="1">
            <a:off x="11353800" y="6356350"/>
            <a:ext cx="0" cy="50165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1" name="Image 10">
            <a:extLst>
              <a:ext uri="{FF2B5EF4-FFF2-40B4-BE49-F238E27FC236}">
                <a16:creationId xmlns:a16="http://schemas.microsoft.com/office/drawing/2014/main" id="{02F56093-0B37-7A44-B520-FC71B0BCB40D}"/>
              </a:ext>
            </a:extLst>
          </p:cNvPr>
          <p:cNvPicPr>
            <a:picLocks noChangeAspect="1"/>
          </p:cNvPicPr>
          <p:nvPr userDrawn="1"/>
        </p:nvPicPr>
        <p:blipFill>
          <a:blip r:embed="rId2">
            <a:alphaModFix amt="50000"/>
          </a:blip>
          <a:stretch>
            <a:fillRect/>
          </a:stretch>
        </p:blipFill>
        <p:spPr>
          <a:xfrm>
            <a:off x="10982462" y="513567"/>
            <a:ext cx="825761" cy="543192"/>
          </a:xfrm>
          <a:prstGeom prst="rect">
            <a:avLst/>
          </a:prstGeom>
        </p:spPr>
      </p:pic>
    </p:spTree>
    <p:extLst>
      <p:ext uri="{BB962C8B-B14F-4D97-AF65-F5344CB8AC3E}">
        <p14:creationId xmlns:p14="http://schemas.microsoft.com/office/powerpoint/2010/main" val="6085326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4CE5DBB-7011-E340-B4D3-3C1206A40A8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B9DB32F-F724-924E-A326-04C2000AAF42}"/>
              </a:ext>
            </a:extLst>
          </p:cNvPr>
          <p:cNvSpPr>
            <a:spLocks noGrp="1"/>
          </p:cNvSpPr>
          <p:nvPr>
            <p:ph type="dt" sz="half" idx="10"/>
          </p:nvPr>
        </p:nvSpPr>
        <p:spPr/>
        <p:txBody>
          <a:bodyPr/>
          <a:lstStyle/>
          <a:p>
            <a:fld id="{B5CECC30-7D2B-48EB-AE6F-54F773884033}" type="datetime1">
              <a:rPr lang="fr-CA" smtClean="0"/>
              <a:t>2026-07-23</a:t>
            </a:fld>
            <a:endParaRPr lang="fr-FR"/>
          </a:p>
        </p:txBody>
      </p:sp>
      <p:sp>
        <p:nvSpPr>
          <p:cNvPr id="4" name="Espace réservé du pied de page 3">
            <a:extLst>
              <a:ext uri="{FF2B5EF4-FFF2-40B4-BE49-F238E27FC236}">
                <a16:creationId xmlns:a16="http://schemas.microsoft.com/office/drawing/2014/main" id="{002554ED-4516-1A4E-9663-9F9E9615FF9A}"/>
              </a:ext>
            </a:extLst>
          </p:cNvPr>
          <p:cNvSpPr>
            <a:spLocks noGrp="1"/>
          </p:cNvSpPr>
          <p:nvPr>
            <p:ph type="ftr" sz="quarter" idx="11"/>
          </p:nvPr>
        </p:nvSpPr>
        <p:spPr>
          <a:xfrm>
            <a:off x="9167262" y="6356350"/>
            <a:ext cx="1567543" cy="365125"/>
          </a:xfrm>
        </p:spPr>
        <p:txBody>
          <a:bodyPr lIns="0" tIns="0" rIns="0"/>
          <a:lstStyle>
            <a:lvl1pPr algn="r">
              <a:defRPr sz="1000"/>
            </a:lvl1pPr>
          </a:lstStyle>
          <a:p>
            <a:r>
              <a:rPr lang="fr-CA"/>
              <a:t>CSA S157-17 - Calcul de la résistance mécanique des éléments en aluminium © 2017 Canadian Standards Association</a:t>
            </a:r>
            <a:endParaRPr lang="fr-FR" dirty="0"/>
          </a:p>
        </p:txBody>
      </p:sp>
      <p:sp>
        <p:nvSpPr>
          <p:cNvPr id="5" name="Espace réservé du numéro de diapositive 4">
            <a:extLst>
              <a:ext uri="{FF2B5EF4-FFF2-40B4-BE49-F238E27FC236}">
                <a16:creationId xmlns:a16="http://schemas.microsoft.com/office/drawing/2014/main" id="{C9C4AA1B-0BC1-4F41-9A04-9BEEF67A8075}"/>
              </a:ext>
            </a:extLst>
          </p:cNvPr>
          <p:cNvSpPr>
            <a:spLocks noGrp="1"/>
          </p:cNvSpPr>
          <p:nvPr>
            <p:ph type="sldNum" sz="quarter" idx="12"/>
          </p:nvPr>
        </p:nvSpPr>
        <p:spPr>
          <a:xfrm>
            <a:off x="10734805" y="6356350"/>
            <a:ext cx="450929" cy="365125"/>
          </a:xfrm>
        </p:spPr>
        <p:txBody>
          <a:bodyPr/>
          <a:lstStyle/>
          <a:p>
            <a:fld id="{82B63C5F-247B-BE4F-ACBC-7BDD67617F3E}" type="slidenum">
              <a:rPr lang="fr-FR" smtClean="0"/>
              <a:t>‹N°›</a:t>
            </a:fld>
            <a:endParaRPr lang="fr-FR"/>
          </a:p>
        </p:txBody>
      </p:sp>
      <p:pic>
        <p:nvPicPr>
          <p:cNvPr id="6" name="Image 5">
            <a:extLst>
              <a:ext uri="{FF2B5EF4-FFF2-40B4-BE49-F238E27FC236}">
                <a16:creationId xmlns:a16="http://schemas.microsoft.com/office/drawing/2014/main" id="{0ED367A1-3852-CC40-BE66-9532F17E770E}"/>
              </a:ext>
            </a:extLst>
          </p:cNvPr>
          <p:cNvPicPr>
            <a:picLocks noChangeAspect="1"/>
          </p:cNvPicPr>
          <p:nvPr userDrawn="1"/>
        </p:nvPicPr>
        <p:blipFill>
          <a:blip r:embed="rId2">
            <a:alphaModFix amt="50000"/>
          </a:blip>
          <a:stretch>
            <a:fillRect/>
          </a:stretch>
        </p:blipFill>
        <p:spPr>
          <a:xfrm>
            <a:off x="10982462" y="513567"/>
            <a:ext cx="825761" cy="543192"/>
          </a:xfrm>
          <a:prstGeom prst="rect">
            <a:avLst/>
          </a:prstGeom>
        </p:spPr>
      </p:pic>
    </p:spTree>
    <p:extLst>
      <p:ext uri="{BB962C8B-B14F-4D97-AF65-F5344CB8AC3E}">
        <p14:creationId xmlns:p14="http://schemas.microsoft.com/office/powerpoint/2010/main" val="3190968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1E1E9DF-01F9-7F45-87F6-D5DCCCAFB69C}"/>
              </a:ext>
            </a:extLst>
          </p:cNvPr>
          <p:cNvSpPr>
            <a:spLocks noGrp="1"/>
          </p:cNvSpPr>
          <p:nvPr>
            <p:ph type="dt" sz="half" idx="10"/>
          </p:nvPr>
        </p:nvSpPr>
        <p:spPr/>
        <p:txBody>
          <a:bodyPr/>
          <a:lstStyle/>
          <a:p>
            <a:fld id="{59675220-82CA-4C0E-B891-BE36470B98EB}" type="datetime1">
              <a:rPr lang="fr-CA" smtClean="0"/>
              <a:t>2026-07-23</a:t>
            </a:fld>
            <a:endParaRPr lang="fr-FR"/>
          </a:p>
        </p:txBody>
      </p:sp>
      <p:sp>
        <p:nvSpPr>
          <p:cNvPr id="3" name="Espace réservé du pied de page 2">
            <a:extLst>
              <a:ext uri="{FF2B5EF4-FFF2-40B4-BE49-F238E27FC236}">
                <a16:creationId xmlns:a16="http://schemas.microsoft.com/office/drawing/2014/main" id="{BE58F0DA-0180-8F40-B25C-D6ED59B7FF8B}"/>
              </a:ext>
            </a:extLst>
          </p:cNvPr>
          <p:cNvSpPr>
            <a:spLocks noGrp="1"/>
          </p:cNvSpPr>
          <p:nvPr>
            <p:ph type="ftr" sz="quarter" idx="11"/>
          </p:nvPr>
        </p:nvSpPr>
        <p:spPr/>
        <p:txBody>
          <a:bodyPr/>
          <a:lstStyle/>
          <a:p>
            <a:r>
              <a:rPr lang="fr-CA"/>
              <a:t>CSA S157-17 - Calcul de la résistance mécanique des éléments en aluminium © 2017 Canadian Standards Association</a:t>
            </a:r>
            <a:endParaRPr lang="fr-FR"/>
          </a:p>
        </p:txBody>
      </p:sp>
      <p:sp>
        <p:nvSpPr>
          <p:cNvPr id="4" name="Espace réservé du numéro de diapositive 3">
            <a:extLst>
              <a:ext uri="{FF2B5EF4-FFF2-40B4-BE49-F238E27FC236}">
                <a16:creationId xmlns:a16="http://schemas.microsoft.com/office/drawing/2014/main" id="{DD97702D-1024-C544-AABC-F7808C319E19}"/>
              </a:ext>
            </a:extLst>
          </p:cNvPr>
          <p:cNvSpPr>
            <a:spLocks noGrp="1"/>
          </p:cNvSpPr>
          <p:nvPr>
            <p:ph type="sldNum" sz="quarter" idx="12"/>
          </p:nvPr>
        </p:nvSpPr>
        <p:spPr/>
        <p:txBody>
          <a:bodyPr/>
          <a:lstStyle/>
          <a:p>
            <a:fld id="{82B63C5F-247B-BE4F-ACBC-7BDD67617F3E}" type="slidenum">
              <a:rPr lang="fr-FR" smtClean="0"/>
              <a:t>‹N°›</a:t>
            </a:fld>
            <a:endParaRPr lang="fr-FR"/>
          </a:p>
        </p:txBody>
      </p:sp>
      <p:pic>
        <p:nvPicPr>
          <p:cNvPr id="5" name="Image 4">
            <a:extLst>
              <a:ext uri="{FF2B5EF4-FFF2-40B4-BE49-F238E27FC236}">
                <a16:creationId xmlns:a16="http://schemas.microsoft.com/office/drawing/2014/main" id="{702217F6-A8CB-D749-9C66-CBD361A89232}"/>
              </a:ext>
            </a:extLst>
          </p:cNvPr>
          <p:cNvPicPr>
            <a:picLocks noChangeAspect="1"/>
          </p:cNvPicPr>
          <p:nvPr userDrawn="1"/>
        </p:nvPicPr>
        <p:blipFill>
          <a:blip r:embed="rId2">
            <a:alphaModFix amt="50000"/>
          </a:blip>
          <a:stretch>
            <a:fillRect/>
          </a:stretch>
        </p:blipFill>
        <p:spPr>
          <a:xfrm>
            <a:off x="10982462" y="513567"/>
            <a:ext cx="825761" cy="543192"/>
          </a:xfrm>
          <a:prstGeom prst="rect">
            <a:avLst/>
          </a:prstGeom>
        </p:spPr>
      </p:pic>
    </p:spTree>
    <p:extLst>
      <p:ext uri="{BB962C8B-B14F-4D97-AF65-F5344CB8AC3E}">
        <p14:creationId xmlns:p14="http://schemas.microsoft.com/office/powerpoint/2010/main" val="42333470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87601C-DE0B-3643-A648-4AADECB51663}"/>
              </a:ext>
            </a:extLst>
          </p:cNvPr>
          <p:cNvSpPr>
            <a:spLocks noGrp="1"/>
          </p:cNvSpPr>
          <p:nvPr>
            <p:ph type="title"/>
          </p:nvPr>
        </p:nvSpPr>
        <p:spPr>
          <a:xfrm>
            <a:off x="838200" y="538358"/>
            <a:ext cx="3932237" cy="1271392"/>
          </a:xfrm>
        </p:spPr>
        <p:txBody>
          <a:bodyPr anchor="b"/>
          <a:lstStyle>
            <a:lvl1pPr>
              <a:defRPr sz="3200"/>
            </a:lvl1pPr>
          </a:lstStyle>
          <a:p>
            <a:r>
              <a:rPr lang="fr-FR"/>
              <a:t>Modifiez le style du titre</a:t>
            </a:r>
            <a:endParaRPr lang="fr-FR" dirty="0"/>
          </a:p>
        </p:txBody>
      </p:sp>
      <p:sp>
        <p:nvSpPr>
          <p:cNvPr id="3" name="Espace réservé du contenu 2">
            <a:extLst>
              <a:ext uri="{FF2B5EF4-FFF2-40B4-BE49-F238E27FC236}">
                <a16:creationId xmlns:a16="http://schemas.microsoft.com/office/drawing/2014/main" id="{1A55EED1-ED74-9547-B415-544D159C03B3}"/>
              </a:ext>
            </a:extLst>
          </p:cNvPr>
          <p:cNvSpPr>
            <a:spLocks noGrp="1"/>
          </p:cNvSpPr>
          <p:nvPr>
            <p:ph idx="1"/>
          </p:nvPr>
        </p:nvSpPr>
        <p:spPr>
          <a:xfrm>
            <a:off x="5183188" y="2049462"/>
            <a:ext cx="6172200" cy="3811588"/>
          </a:xfrm>
        </p:spPr>
        <p:txBody>
          <a:bodyPr/>
          <a:lstStyle>
            <a:lvl1pPr>
              <a:defRPr sz="2400"/>
            </a:lvl1pPr>
            <a:lvl2pPr>
              <a:defRPr sz="1800">
                <a:solidFill>
                  <a:schemeClr val="tx1">
                    <a:lumMod val="50000"/>
                    <a:lumOff val="50000"/>
                  </a:schemeClr>
                </a:solidFill>
              </a:defRPr>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p:txBody>
      </p:sp>
      <p:sp>
        <p:nvSpPr>
          <p:cNvPr id="4" name="Espace réservé du texte 3">
            <a:extLst>
              <a:ext uri="{FF2B5EF4-FFF2-40B4-BE49-F238E27FC236}">
                <a16:creationId xmlns:a16="http://schemas.microsoft.com/office/drawing/2014/main" id="{156C9FB3-B36B-DD4F-987F-C0086E3E40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a:extLst>
              <a:ext uri="{FF2B5EF4-FFF2-40B4-BE49-F238E27FC236}">
                <a16:creationId xmlns:a16="http://schemas.microsoft.com/office/drawing/2014/main" id="{CACDC0FE-A4DC-C24C-9854-0D10A928411A}"/>
              </a:ext>
            </a:extLst>
          </p:cNvPr>
          <p:cNvSpPr>
            <a:spLocks noGrp="1"/>
          </p:cNvSpPr>
          <p:nvPr>
            <p:ph type="dt" sz="half" idx="10"/>
          </p:nvPr>
        </p:nvSpPr>
        <p:spPr/>
        <p:txBody>
          <a:bodyPr/>
          <a:lstStyle/>
          <a:p>
            <a:fld id="{CC185CD8-F568-4E8E-BF97-F3D34541B385}" type="datetime1">
              <a:rPr lang="fr-CA" smtClean="0"/>
              <a:t>2026-07-23</a:t>
            </a:fld>
            <a:endParaRPr lang="fr-FR"/>
          </a:p>
        </p:txBody>
      </p:sp>
      <p:sp>
        <p:nvSpPr>
          <p:cNvPr id="6" name="Espace réservé du pied de page 5">
            <a:extLst>
              <a:ext uri="{FF2B5EF4-FFF2-40B4-BE49-F238E27FC236}">
                <a16:creationId xmlns:a16="http://schemas.microsoft.com/office/drawing/2014/main" id="{B16AE2BC-4E58-244A-A799-A94358A064FD}"/>
              </a:ext>
            </a:extLst>
          </p:cNvPr>
          <p:cNvSpPr>
            <a:spLocks noGrp="1"/>
          </p:cNvSpPr>
          <p:nvPr>
            <p:ph type="ftr" sz="quarter" idx="11"/>
          </p:nvPr>
        </p:nvSpPr>
        <p:spPr/>
        <p:txBody>
          <a:bodyPr/>
          <a:lstStyle/>
          <a:p>
            <a:r>
              <a:rPr lang="fr-CA"/>
              <a:t>CSA S157-17 - Calcul de la résistance mécanique des éléments en aluminium © 2017 Canadian Standards Association</a:t>
            </a:r>
            <a:endParaRPr lang="fr-FR"/>
          </a:p>
        </p:txBody>
      </p:sp>
      <p:sp>
        <p:nvSpPr>
          <p:cNvPr id="7" name="Espace réservé du numéro de diapositive 6">
            <a:extLst>
              <a:ext uri="{FF2B5EF4-FFF2-40B4-BE49-F238E27FC236}">
                <a16:creationId xmlns:a16="http://schemas.microsoft.com/office/drawing/2014/main" id="{207D588B-8009-584E-9D14-116A674DBF37}"/>
              </a:ext>
            </a:extLst>
          </p:cNvPr>
          <p:cNvSpPr>
            <a:spLocks noGrp="1"/>
          </p:cNvSpPr>
          <p:nvPr>
            <p:ph type="sldNum" sz="quarter" idx="12"/>
          </p:nvPr>
        </p:nvSpPr>
        <p:spPr/>
        <p:txBody>
          <a:bodyPr/>
          <a:lstStyle/>
          <a:p>
            <a:fld id="{82B63C5F-247B-BE4F-ACBC-7BDD67617F3E}" type="slidenum">
              <a:rPr lang="fr-FR" smtClean="0"/>
              <a:t>‹N°›</a:t>
            </a:fld>
            <a:endParaRPr lang="fr-FR"/>
          </a:p>
        </p:txBody>
      </p:sp>
      <p:pic>
        <p:nvPicPr>
          <p:cNvPr id="8" name="Image 7">
            <a:extLst>
              <a:ext uri="{FF2B5EF4-FFF2-40B4-BE49-F238E27FC236}">
                <a16:creationId xmlns:a16="http://schemas.microsoft.com/office/drawing/2014/main" id="{458373AF-3EBA-5F41-B9C9-5E5812245C88}"/>
              </a:ext>
            </a:extLst>
          </p:cNvPr>
          <p:cNvPicPr>
            <a:picLocks noChangeAspect="1"/>
          </p:cNvPicPr>
          <p:nvPr userDrawn="1"/>
        </p:nvPicPr>
        <p:blipFill>
          <a:blip r:embed="rId2">
            <a:alphaModFix amt="50000"/>
          </a:blip>
          <a:stretch>
            <a:fillRect/>
          </a:stretch>
        </p:blipFill>
        <p:spPr>
          <a:xfrm>
            <a:off x="10982462" y="513567"/>
            <a:ext cx="825761" cy="543192"/>
          </a:xfrm>
          <a:prstGeom prst="rect">
            <a:avLst/>
          </a:prstGeom>
        </p:spPr>
      </p:pic>
    </p:spTree>
    <p:extLst>
      <p:ext uri="{BB962C8B-B14F-4D97-AF65-F5344CB8AC3E}">
        <p14:creationId xmlns:p14="http://schemas.microsoft.com/office/powerpoint/2010/main" val="39978052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mage avec légende">
    <p:spTree>
      <p:nvGrpSpPr>
        <p:cNvPr id="1" name=""/>
        <p:cNvGrpSpPr/>
        <p:nvPr/>
      </p:nvGrpSpPr>
      <p:grpSpPr>
        <a:xfrm>
          <a:off x="0" y="0"/>
          <a:ext cx="0" cy="0"/>
          <a:chOff x="0" y="0"/>
          <a:chExt cx="0" cy="0"/>
        </a:xfrm>
      </p:grpSpPr>
      <p:sp>
        <p:nvSpPr>
          <p:cNvPr id="3" name="Espace réservé pour une image  2">
            <a:extLst>
              <a:ext uri="{FF2B5EF4-FFF2-40B4-BE49-F238E27FC236}">
                <a16:creationId xmlns:a16="http://schemas.microsoft.com/office/drawing/2014/main" id="{47A6D958-F017-2141-A0EE-C9E024D55043}"/>
              </a:ext>
            </a:extLst>
          </p:cNvPr>
          <p:cNvSpPr>
            <a:spLocks noGrp="1"/>
          </p:cNvSpPr>
          <p:nvPr>
            <p:ph type="pic" idx="1"/>
          </p:nvPr>
        </p:nvSpPr>
        <p:spPr>
          <a:xfrm>
            <a:off x="5183188" y="1"/>
            <a:ext cx="6172200" cy="58610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p>
        </p:txBody>
      </p:sp>
      <p:sp>
        <p:nvSpPr>
          <p:cNvPr id="5" name="Espace réservé de la date 4">
            <a:extLst>
              <a:ext uri="{FF2B5EF4-FFF2-40B4-BE49-F238E27FC236}">
                <a16:creationId xmlns:a16="http://schemas.microsoft.com/office/drawing/2014/main" id="{CAF3F121-A669-DB46-921E-0CF6D0952CAF}"/>
              </a:ext>
            </a:extLst>
          </p:cNvPr>
          <p:cNvSpPr>
            <a:spLocks noGrp="1"/>
          </p:cNvSpPr>
          <p:nvPr>
            <p:ph type="dt" sz="half" idx="10"/>
          </p:nvPr>
        </p:nvSpPr>
        <p:spPr/>
        <p:txBody>
          <a:bodyPr/>
          <a:lstStyle/>
          <a:p>
            <a:fld id="{8EFD9DAD-AB57-442F-BEC0-3E309B6BE6A0}" type="datetime1">
              <a:rPr lang="fr-CA" smtClean="0"/>
              <a:t>2026-07-23</a:t>
            </a:fld>
            <a:endParaRPr lang="fr-FR"/>
          </a:p>
        </p:txBody>
      </p:sp>
      <p:sp>
        <p:nvSpPr>
          <p:cNvPr id="6" name="Espace réservé du pied de page 5">
            <a:extLst>
              <a:ext uri="{FF2B5EF4-FFF2-40B4-BE49-F238E27FC236}">
                <a16:creationId xmlns:a16="http://schemas.microsoft.com/office/drawing/2014/main" id="{7A2216F8-5E6E-C548-8138-7BB69D0B9BCB}"/>
              </a:ext>
            </a:extLst>
          </p:cNvPr>
          <p:cNvSpPr>
            <a:spLocks noGrp="1"/>
          </p:cNvSpPr>
          <p:nvPr>
            <p:ph type="ftr" sz="quarter" idx="11"/>
          </p:nvPr>
        </p:nvSpPr>
        <p:spPr/>
        <p:txBody>
          <a:bodyPr/>
          <a:lstStyle/>
          <a:p>
            <a:r>
              <a:rPr lang="fr-CA"/>
              <a:t>CSA S157-17 - Calcul de la résistance mécanique des éléments en aluminium © 2017 Canadian Standards Association</a:t>
            </a:r>
            <a:endParaRPr lang="fr-FR"/>
          </a:p>
        </p:txBody>
      </p:sp>
      <p:sp>
        <p:nvSpPr>
          <p:cNvPr id="7" name="Espace réservé du numéro de diapositive 6">
            <a:extLst>
              <a:ext uri="{FF2B5EF4-FFF2-40B4-BE49-F238E27FC236}">
                <a16:creationId xmlns:a16="http://schemas.microsoft.com/office/drawing/2014/main" id="{06C60801-8D6B-204F-B3D3-638F9D2B068E}"/>
              </a:ext>
            </a:extLst>
          </p:cNvPr>
          <p:cNvSpPr>
            <a:spLocks noGrp="1"/>
          </p:cNvSpPr>
          <p:nvPr>
            <p:ph type="sldNum" sz="quarter" idx="12"/>
          </p:nvPr>
        </p:nvSpPr>
        <p:spPr/>
        <p:txBody>
          <a:bodyPr/>
          <a:lstStyle/>
          <a:p>
            <a:fld id="{82B63C5F-247B-BE4F-ACBC-7BDD67617F3E}" type="slidenum">
              <a:rPr lang="fr-FR" smtClean="0"/>
              <a:t>‹N°›</a:t>
            </a:fld>
            <a:endParaRPr lang="fr-FR"/>
          </a:p>
        </p:txBody>
      </p:sp>
      <p:sp>
        <p:nvSpPr>
          <p:cNvPr id="8" name="Titre 1">
            <a:extLst>
              <a:ext uri="{FF2B5EF4-FFF2-40B4-BE49-F238E27FC236}">
                <a16:creationId xmlns:a16="http://schemas.microsoft.com/office/drawing/2014/main" id="{E196B9EC-2EA2-6241-AF9A-3CB6BBAF6937}"/>
              </a:ext>
            </a:extLst>
          </p:cNvPr>
          <p:cNvSpPr>
            <a:spLocks noGrp="1"/>
          </p:cNvSpPr>
          <p:nvPr>
            <p:ph type="title"/>
          </p:nvPr>
        </p:nvSpPr>
        <p:spPr>
          <a:xfrm>
            <a:off x="838200" y="538358"/>
            <a:ext cx="3932237" cy="1271392"/>
          </a:xfrm>
        </p:spPr>
        <p:txBody>
          <a:bodyPr anchor="b"/>
          <a:lstStyle>
            <a:lvl1pPr>
              <a:defRPr sz="3200"/>
            </a:lvl1pPr>
          </a:lstStyle>
          <a:p>
            <a:r>
              <a:rPr lang="fr-FR"/>
              <a:t>Modifiez le style du titre</a:t>
            </a:r>
            <a:endParaRPr lang="fr-FR" dirty="0"/>
          </a:p>
        </p:txBody>
      </p:sp>
      <p:sp>
        <p:nvSpPr>
          <p:cNvPr id="9" name="Espace réservé du texte 3">
            <a:extLst>
              <a:ext uri="{FF2B5EF4-FFF2-40B4-BE49-F238E27FC236}">
                <a16:creationId xmlns:a16="http://schemas.microsoft.com/office/drawing/2014/main" id="{84AA4F01-856B-524B-8D0B-A853319D08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Tree>
    <p:extLst>
      <p:ext uri="{BB962C8B-B14F-4D97-AF65-F5344CB8AC3E}">
        <p14:creationId xmlns:p14="http://schemas.microsoft.com/office/powerpoint/2010/main" val="12359797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cSld name="Page contenu 2-photo C_ceiAl">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7921FF2-BA9D-C74F-AEF3-5503DD29DA62}"/>
              </a:ext>
            </a:extLst>
          </p:cNvPr>
          <p:cNvSpPr/>
          <p:nvPr/>
        </p:nvSpPr>
        <p:spPr>
          <a:xfrm>
            <a:off x="1" y="706412"/>
            <a:ext cx="539751" cy="159027"/>
          </a:xfrm>
          <a:prstGeom prst="rect">
            <a:avLst/>
          </a:prstGeom>
          <a:solidFill>
            <a:srgbClr val="E05B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5" name="Picture 4">
            <a:extLst>
              <a:ext uri="{FF2B5EF4-FFF2-40B4-BE49-F238E27FC236}">
                <a16:creationId xmlns:a16="http://schemas.microsoft.com/office/drawing/2014/main" id="{5AA4920D-9036-2C4E-A9D3-DAA753E9D410}"/>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9048381" y="6103215"/>
            <a:ext cx="2632200" cy="508595"/>
          </a:xfrm>
          <a:prstGeom prst="rect">
            <a:avLst/>
          </a:prstGeom>
        </p:spPr>
      </p:pic>
      <p:sp>
        <p:nvSpPr>
          <p:cNvPr id="4" name="Text Placeholder 26">
            <a:extLst>
              <a:ext uri="{FF2B5EF4-FFF2-40B4-BE49-F238E27FC236}">
                <a16:creationId xmlns:a16="http://schemas.microsoft.com/office/drawing/2014/main" id="{EE06723F-8396-904B-AB63-381D44E44E12}"/>
              </a:ext>
            </a:extLst>
          </p:cNvPr>
          <p:cNvSpPr>
            <a:spLocks noGrp="1"/>
          </p:cNvSpPr>
          <p:nvPr>
            <p:ph type="body" sz="quarter" idx="10"/>
          </p:nvPr>
        </p:nvSpPr>
        <p:spPr>
          <a:xfrm>
            <a:off x="539752" y="0"/>
            <a:ext cx="11652249" cy="6858000"/>
          </a:xfrm>
          <a:prstGeom prst="rect">
            <a:avLst/>
          </a:prstGeom>
        </p:spPr>
        <p:txBody>
          <a:bodyPr lIns="360000" tIns="720000" rIns="720000"/>
          <a:lstStyle>
            <a:lvl1pPr marL="0" indent="0">
              <a:buFontTx/>
              <a:buNone/>
              <a:defRPr sz="2000" b="1">
                <a:solidFill>
                  <a:srgbClr val="007CB5"/>
                </a:solidFill>
                <a:latin typeface="Helvetica" pitchFamily="2" charset="0"/>
              </a:defRPr>
            </a:lvl1pPr>
            <a:lvl2pPr marL="0" indent="0">
              <a:buFontTx/>
              <a:buNone/>
              <a:defRPr sz="2000">
                <a:solidFill>
                  <a:srgbClr val="828889"/>
                </a:solidFill>
                <a:latin typeface="Helvetica" pitchFamily="2" charset="0"/>
              </a:defRPr>
            </a:lvl2pPr>
            <a:lvl3pPr marL="0" indent="0">
              <a:buFontTx/>
              <a:buNone/>
              <a:defRPr sz="1200" b="1">
                <a:solidFill>
                  <a:srgbClr val="007CB5"/>
                </a:solidFill>
                <a:latin typeface="Helvetica" pitchFamily="2" charset="0"/>
              </a:defRPr>
            </a:lvl3pPr>
            <a:lvl4pPr marL="0" indent="0">
              <a:buFontTx/>
              <a:buNone/>
              <a:defRPr sz="1200">
                <a:solidFill>
                  <a:srgbClr val="828889"/>
                </a:solidFill>
                <a:latin typeface="Helvetica" pitchFamily="2" charset="0"/>
              </a:defRPr>
            </a:lvl4pPr>
            <a:lvl5pPr marL="359991" indent="-179996">
              <a:buFont typeface="Arial" panose="020B0604020202020204" pitchFamily="34" charset="0"/>
              <a:buChar char="•"/>
              <a:defRPr sz="1200">
                <a:solidFill>
                  <a:srgbClr val="828889"/>
                </a:solidFill>
                <a:latin typeface="Helvetica" pitchFamily="2" charset="0"/>
              </a:defRPr>
            </a:lvl5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Tree>
    <p:extLst>
      <p:ext uri="{BB962C8B-B14F-4D97-AF65-F5344CB8AC3E}">
        <p14:creationId xmlns:p14="http://schemas.microsoft.com/office/powerpoint/2010/main" val="22500754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025DB3E-96BA-F649-9361-4CBAFE5D0CFE}"/>
              </a:ext>
            </a:extLst>
          </p:cNvPr>
          <p:cNvSpPr>
            <a:spLocks noGrp="1"/>
          </p:cNvSpPr>
          <p:nvPr>
            <p:ph type="title"/>
          </p:nvPr>
        </p:nvSpPr>
        <p:spPr>
          <a:xfrm>
            <a:off x="838200" y="513567"/>
            <a:ext cx="9896605" cy="1177121"/>
          </a:xfrm>
          <a:prstGeom prst="rect">
            <a:avLst/>
          </a:prstGeom>
        </p:spPr>
        <p:txBody>
          <a:bodyPr vert="horz" lIns="0" tIns="0" rIns="0" bIns="0" rtlCol="0" anchor="t">
            <a:normAutofit/>
          </a:bodyPr>
          <a:lstStyle/>
          <a:p>
            <a:r>
              <a:rPr lang="fr-CA" dirty="0"/>
              <a:t>MODIFIER LE STYLE DU TITRE</a:t>
            </a:r>
            <a:endParaRPr lang="fr-FR" dirty="0"/>
          </a:p>
        </p:txBody>
      </p:sp>
      <p:sp>
        <p:nvSpPr>
          <p:cNvPr id="3" name="Espace réservé du texte 2">
            <a:extLst>
              <a:ext uri="{FF2B5EF4-FFF2-40B4-BE49-F238E27FC236}">
                <a16:creationId xmlns:a16="http://schemas.microsoft.com/office/drawing/2014/main" id="{A536AE04-C6AA-2D40-9AF7-5A85C0688360}"/>
              </a:ext>
            </a:extLst>
          </p:cNvPr>
          <p:cNvSpPr>
            <a:spLocks noGrp="1"/>
          </p:cNvSpPr>
          <p:nvPr>
            <p:ph type="body" idx="1"/>
          </p:nvPr>
        </p:nvSpPr>
        <p:spPr>
          <a:xfrm>
            <a:off x="838200" y="1825625"/>
            <a:ext cx="10515600" cy="4351338"/>
          </a:xfrm>
          <a:prstGeom prst="rect">
            <a:avLst/>
          </a:prstGeom>
        </p:spPr>
        <p:txBody>
          <a:bodyPr vert="horz" lIns="0" tIns="0" rIns="0" bIns="0" rtlCol="0">
            <a:normAutofit/>
          </a:bodyPr>
          <a:lstStyle/>
          <a:p>
            <a:pPr lvl="0"/>
            <a:r>
              <a:rPr lang="fr-CA" dirty="0"/>
              <a:t>Cliquez pour modifier les styles du texte du masque</a:t>
            </a:r>
          </a:p>
          <a:p>
            <a:pPr lvl="1"/>
            <a:r>
              <a:rPr lang="fr-CA" dirty="0"/>
              <a:t>Deuxième niveau</a:t>
            </a:r>
          </a:p>
          <a:p>
            <a:pPr lvl="2"/>
            <a:r>
              <a:rPr lang="fr-CA" dirty="0"/>
              <a:t>Troisième niveau</a:t>
            </a:r>
          </a:p>
          <a:p>
            <a:pPr lvl="3"/>
            <a:r>
              <a:rPr lang="fr-CA" dirty="0"/>
              <a:t>Quatrième niveau</a:t>
            </a:r>
          </a:p>
          <a:p>
            <a:pPr lvl="4"/>
            <a:r>
              <a:rPr lang="fr-CA" dirty="0"/>
              <a:t>Cinquième niveau</a:t>
            </a:r>
            <a:endParaRPr lang="fr-FR" dirty="0"/>
          </a:p>
        </p:txBody>
      </p:sp>
      <p:sp>
        <p:nvSpPr>
          <p:cNvPr id="4" name="Espace réservé de la date 3">
            <a:extLst>
              <a:ext uri="{FF2B5EF4-FFF2-40B4-BE49-F238E27FC236}">
                <a16:creationId xmlns:a16="http://schemas.microsoft.com/office/drawing/2014/main" id="{BF0172DD-8208-ED41-876D-CC58E0CAE6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Univers Condensed Light" panose="020B0306020202040204" pitchFamily="34" charset="0"/>
              </a:defRPr>
            </a:lvl1pPr>
          </a:lstStyle>
          <a:p>
            <a:fld id="{7493A626-DE00-41F1-9FE3-F32463C6FFD0}" type="datetime1">
              <a:rPr lang="fr-CA" smtClean="0"/>
              <a:t>2026-07-23</a:t>
            </a:fld>
            <a:endParaRPr lang="fr-FR"/>
          </a:p>
        </p:txBody>
      </p:sp>
      <p:sp>
        <p:nvSpPr>
          <p:cNvPr id="5" name="Espace réservé du pied de page 4">
            <a:extLst>
              <a:ext uri="{FF2B5EF4-FFF2-40B4-BE49-F238E27FC236}">
                <a16:creationId xmlns:a16="http://schemas.microsoft.com/office/drawing/2014/main" id="{06971A4D-0AD9-064F-B043-3462635321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Univers Condensed Light" panose="020B0306020202040204" pitchFamily="34" charset="0"/>
              </a:defRPr>
            </a:lvl1pPr>
          </a:lstStyle>
          <a:p>
            <a:r>
              <a:rPr lang="fr-CA"/>
              <a:t>CSA S157-17 - Calcul de la résistance mécanique des éléments en aluminium © 2017 Canadian Standards Association</a:t>
            </a:r>
            <a:endParaRPr lang="fr-FR" dirty="0"/>
          </a:p>
        </p:txBody>
      </p:sp>
      <p:sp>
        <p:nvSpPr>
          <p:cNvPr id="6" name="Espace réservé du numéro de diapositive 5">
            <a:extLst>
              <a:ext uri="{FF2B5EF4-FFF2-40B4-BE49-F238E27FC236}">
                <a16:creationId xmlns:a16="http://schemas.microsoft.com/office/drawing/2014/main" id="{63BABB3F-F220-D849-928A-D836963E0A1A}"/>
              </a:ext>
            </a:extLst>
          </p:cNvPr>
          <p:cNvSpPr>
            <a:spLocks noGrp="1"/>
          </p:cNvSpPr>
          <p:nvPr>
            <p:ph type="sldNum" sz="quarter" idx="4"/>
          </p:nvPr>
        </p:nvSpPr>
        <p:spPr>
          <a:xfrm>
            <a:off x="8610599" y="6356350"/>
            <a:ext cx="2575135" cy="365125"/>
          </a:xfrm>
          <a:prstGeom prst="rect">
            <a:avLst/>
          </a:prstGeom>
        </p:spPr>
        <p:txBody>
          <a:bodyPr vert="horz" lIns="91440" tIns="45720" rIns="91440" bIns="45720" rtlCol="0" anchor="ctr"/>
          <a:lstStyle>
            <a:lvl1pPr algn="r">
              <a:defRPr sz="1200" b="0" i="0">
                <a:solidFill>
                  <a:schemeClr val="accent2"/>
                </a:solidFill>
                <a:latin typeface="Univers Condensed Light" panose="020B0306020202040204" pitchFamily="34" charset="0"/>
              </a:defRPr>
            </a:lvl1pPr>
          </a:lstStyle>
          <a:p>
            <a:fld id="{82B63C5F-247B-BE4F-ACBC-7BDD67617F3E}" type="slidenum">
              <a:rPr lang="fr-FR" smtClean="0"/>
              <a:pPr/>
              <a:t>‹N°›</a:t>
            </a:fld>
            <a:endParaRPr lang="fr-FR"/>
          </a:p>
        </p:txBody>
      </p:sp>
      <p:cxnSp>
        <p:nvCxnSpPr>
          <p:cNvPr id="8" name="Connecteur droit 7">
            <a:extLst>
              <a:ext uri="{FF2B5EF4-FFF2-40B4-BE49-F238E27FC236}">
                <a16:creationId xmlns:a16="http://schemas.microsoft.com/office/drawing/2014/main" id="{53CB125F-1831-744A-AC8D-D030A10E2F3F}"/>
              </a:ext>
            </a:extLst>
          </p:cNvPr>
          <p:cNvCxnSpPr/>
          <p:nvPr userDrawn="1"/>
        </p:nvCxnSpPr>
        <p:spPr>
          <a:xfrm flipV="1">
            <a:off x="11353800" y="6356350"/>
            <a:ext cx="0" cy="50165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5679180"/>
      </p:ext>
    </p:extLst>
  </p:cSld>
  <p:clrMap bg1="lt1" tx1="dk1" bg2="lt2" tx2="dk2" accent1="accent1" accent2="accent2" accent3="accent3" accent4="accent4" accent5="accent5" accent6="accent6" hlink="hlink" folHlink="folHlink"/>
  <p:sldLayoutIdLst>
    <p:sldLayoutId id="2147483660" r:id="rId1"/>
    <p:sldLayoutId id="2147483651" r:id="rId2"/>
    <p:sldLayoutId id="2147483667" r:id="rId3"/>
    <p:sldLayoutId id="2147483666" r:id="rId4"/>
    <p:sldLayoutId id="2147483663" r:id="rId5"/>
    <p:sldLayoutId id="2147483664" r:id="rId6"/>
    <p:sldLayoutId id="2147483670" r:id="rId7"/>
    <p:sldLayoutId id="2147483665" r:id="rId8"/>
    <p:sldLayoutId id="2147483661" r:id="rId9"/>
    <p:sldLayoutId id="2147483662" r:id="rId10"/>
    <p:sldLayoutId id="2147483650" r:id="rId11"/>
    <p:sldLayoutId id="2147483654" r:id="rId12"/>
    <p:sldLayoutId id="2147483655" r:id="rId13"/>
    <p:sldLayoutId id="2147483656" r:id="rId14"/>
    <p:sldLayoutId id="2147483657" r:id="rId15"/>
    <p:sldLayoutId id="2147483671" r:id="rId16"/>
  </p:sldLayoutIdLst>
  <p:hf hdr="0" dt="0"/>
  <p:txStyles>
    <p:titleStyle>
      <a:lvl1pPr algn="l" defTabSz="914400" rtl="0" eaLnBrk="1" latinLnBrk="0" hangingPunct="1">
        <a:lnSpc>
          <a:spcPct val="90000"/>
        </a:lnSpc>
        <a:spcBef>
          <a:spcPct val="0"/>
        </a:spcBef>
        <a:buNone/>
        <a:defRPr sz="3600" b="0" i="0" kern="1200">
          <a:solidFill>
            <a:schemeClr val="accent1"/>
          </a:solidFill>
          <a:latin typeface="Univers Condensed Light" panose="020B030602020204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Univers Condensed Light" panose="020B030602020204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accent1"/>
          </a:solidFill>
          <a:latin typeface="Univers Condensed Light" panose="020B030602020204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Univers Condensed Light" panose="020B030602020204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Univers Condensed Light" panose="020B030602020204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Univers Condensed Light" panose="020B030602020204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XblulGNR-FA" TargetMode="External"/><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17.jpe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33.png"/><Relationship Id="rId4" Type="http://schemas.openxmlformats.org/officeDocument/2006/relationships/image" Target="../media/image32.png"/></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35.png"/></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37.png"/></Relationships>
</file>

<file path=ppt/slides/_rels/slide1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40.png"/><Relationship Id="rId4" Type="http://schemas.openxmlformats.org/officeDocument/2006/relationships/image" Target="../media/image39.jpeg"/></Relationships>
</file>

<file path=ppt/slides/_rels/slide1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42.jpeg"/></Relationships>
</file>

<file path=ppt/slides/_rels/slide2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image" Target="../media/image58.png"/><Relationship Id="rId3" Type="http://schemas.openxmlformats.org/officeDocument/2006/relationships/image" Target="../media/image48.png"/><Relationship Id="rId7" Type="http://schemas.openxmlformats.org/officeDocument/2006/relationships/image" Target="../media/image52.png"/><Relationship Id="rId12" Type="http://schemas.openxmlformats.org/officeDocument/2006/relationships/image" Target="../media/image57.png"/><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image" Target="../media/image51.png"/><Relationship Id="rId11" Type="http://schemas.openxmlformats.org/officeDocument/2006/relationships/image" Target="../media/image56.png"/><Relationship Id="rId5" Type="http://schemas.openxmlformats.org/officeDocument/2006/relationships/image" Target="../media/image50.png"/><Relationship Id="rId10" Type="http://schemas.openxmlformats.org/officeDocument/2006/relationships/image" Target="../media/image55.png"/><Relationship Id="rId4" Type="http://schemas.openxmlformats.org/officeDocument/2006/relationships/image" Target="../media/image49.png"/><Relationship Id="rId9" Type="http://schemas.openxmlformats.org/officeDocument/2006/relationships/image" Target="../media/image54.png"/></Relationships>
</file>

<file path=ppt/slides/_rels/slide2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5.xml"/><Relationship Id="rId1" Type="http://schemas.openxmlformats.org/officeDocument/2006/relationships/slideLayout" Target="../slideLayouts/slideLayout3.xml"/><Relationship Id="rId4" Type="http://schemas.openxmlformats.org/officeDocument/2006/relationships/image" Target="../media/image60.png"/></Relationships>
</file>

<file path=ppt/slides/_rels/slide2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8.xml"/><Relationship Id="rId1" Type="http://schemas.openxmlformats.org/officeDocument/2006/relationships/slideLayout" Target="../slideLayouts/slideLayout3.xml"/><Relationship Id="rId4" Type="http://schemas.openxmlformats.org/officeDocument/2006/relationships/hyperlink" Target="https://www.ec.gc.ca/ges-ghg/default.asp?Lang=Fr&amp;n=82BA1E22-1"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image" Target="../media/image70.tiff"/><Relationship Id="rId5" Type="http://schemas.openxmlformats.org/officeDocument/2006/relationships/image" Target="../media/image69.png"/><Relationship Id="rId4" Type="http://schemas.openxmlformats.org/officeDocument/2006/relationships/image" Target="../media/image68.jpeg"/></Relationships>
</file>

<file path=ppt/slides/_rels/slide34.xml.rels><?xml version="1.0" encoding="UTF-8" standalone="yes"?>
<Relationships xmlns="http://schemas.openxmlformats.org/package/2006/relationships"><Relationship Id="rId8" Type="http://schemas.openxmlformats.org/officeDocument/2006/relationships/image" Target="../media/image76.jpeg"/><Relationship Id="rId13" Type="http://schemas.openxmlformats.org/officeDocument/2006/relationships/image" Target="../media/image81.jpeg"/><Relationship Id="rId3" Type="http://schemas.openxmlformats.org/officeDocument/2006/relationships/image" Target="../media/image71.jpeg"/><Relationship Id="rId7" Type="http://schemas.openxmlformats.org/officeDocument/2006/relationships/image" Target="../media/image75.jpeg"/><Relationship Id="rId12" Type="http://schemas.openxmlformats.org/officeDocument/2006/relationships/image" Target="../media/image80.jpeg"/><Relationship Id="rId2" Type="http://schemas.openxmlformats.org/officeDocument/2006/relationships/notesSlide" Target="../notesSlides/notesSlide33.xml"/><Relationship Id="rId1" Type="http://schemas.openxmlformats.org/officeDocument/2006/relationships/slideLayout" Target="../slideLayouts/slideLayout3.xml"/><Relationship Id="rId6" Type="http://schemas.openxmlformats.org/officeDocument/2006/relationships/image" Target="../media/image74.jpeg"/><Relationship Id="rId11" Type="http://schemas.openxmlformats.org/officeDocument/2006/relationships/image" Target="../media/image79.jpeg"/><Relationship Id="rId5" Type="http://schemas.openxmlformats.org/officeDocument/2006/relationships/image" Target="../media/image73.jpeg"/><Relationship Id="rId10" Type="http://schemas.openxmlformats.org/officeDocument/2006/relationships/image" Target="../media/image78.jpeg"/><Relationship Id="rId4" Type="http://schemas.openxmlformats.org/officeDocument/2006/relationships/image" Target="../media/image72.jpeg"/><Relationship Id="rId9" Type="http://schemas.openxmlformats.org/officeDocument/2006/relationships/image" Target="../media/image77.jpeg"/><Relationship Id="rId14" Type="http://schemas.openxmlformats.org/officeDocument/2006/relationships/image" Target="../media/image82.jpeg"/></Relationships>
</file>

<file path=ppt/slides/_rels/slide35.xml.rels><?xml version="1.0" encoding="UTF-8" standalone="yes"?>
<Relationships xmlns="http://schemas.openxmlformats.org/package/2006/relationships"><Relationship Id="rId3" Type="http://schemas.openxmlformats.org/officeDocument/2006/relationships/hyperlink" Target="https://www.atelierlatrouvaille.com/a-carbure-de-silice-et-produits-de-polissage-pour-pierres/1504-f-oxyde-d-alumine.html" TargetMode="External"/><Relationship Id="rId7" Type="http://schemas.openxmlformats.org/officeDocument/2006/relationships/hyperlink" Target="https://www.alcircle.com/news/top-five-aluminium-sheet-plate-and-strip-manufacturers-in-the-u-s-27869?srsltid=AfmBOopmbOrGTr9tO4bVZBe0rqQRVaIpa8rQvwHcwhJyRB2XDEH9ZFv6" TargetMode="External"/><Relationship Id="rId2" Type="http://schemas.openxmlformats.org/officeDocument/2006/relationships/notesSlide" Target="../notesSlides/notesSlide34.xml"/><Relationship Id="rId1" Type="http://schemas.openxmlformats.org/officeDocument/2006/relationships/slideLayout" Target="../slideLayouts/slideLayout3.xml"/><Relationship Id="rId6" Type="http://schemas.openxmlformats.org/officeDocument/2006/relationships/hyperlink" Target="https://www.wagstaff.com/Wagstaff/Products/Ingot-Casting/LHC.htm" TargetMode="External"/><Relationship Id="rId5" Type="http://schemas.openxmlformats.org/officeDocument/2006/relationships/hyperlink" Target="https://www.lightmetalage.com/news/industry-news/casthouse/arvida-casthouse-upgrades-with-revolutionary-billet-casting-technology/" TargetMode="External"/><Relationship Id="rId4" Type="http://schemas.openxmlformats.org/officeDocument/2006/relationships/hyperlink" Target="https://roanne-fonderie.fr/wp-content/uploads/2015/03/Roanne-fonderie-alliage-aluminium-Moulage-sable-moulage-31-610x600.jpg" TargetMode="External"/></Relationships>
</file>

<file path=ppt/slides/_rels/slide36.xml.rels><?xml version="1.0" encoding="UTF-8" standalone="yes"?>
<Relationships xmlns="http://schemas.openxmlformats.org/package/2006/relationships"><Relationship Id="rId8" Type="http://schemas.openxmlformats.org/officeDocument/2006/relationships/image" Target="../media/image88.jpeg"/><Relationship Id="rId3" Type="http://schemas.openxmlformats.org/officeDocument/2006/relationships/image" Target="../media/image83.png"/><Relationship Id="rId7" Type="http://schemas.openxmlformats.org/officeDocument/2006/relationships/image" Target="../media/image87.jpeg"/><Relationship Id="rId2" Type="http://schemas.openxmlformats.org/officeDocument/2006/relationships/notesSlide" Target="../notesSlides/notesSlide35.xml"/><Relationship Id="rId1" Type="http://schemas.openxmlformats.org/officeDocument/2006/relationships/slideLayout" Target="../slideLayouts/slideLayout3.xml"/><Relationship Id="rId6" Type="http://schemas.openxmlformats.org/officeDocument/2006/relationships/image" Target="../media/image86.png"/><Relationship Id="rId5" Type="http://schemas.openxmlformats.org/officeDocument/2006/relationships/image" Target="../media/image85.jpeg"/><Relationship Id="rId4" Type="http://schemas.openxmlformats.org/officeDocument/2006/relationships/image" Target="../media/image84.jpeg"/></Relationships>
</file>

<file path=ppt/slides/_rels/slide37.xml.rels><?xml version="1.0" encoding="UTF-8" standalone="yes"?>
<Relationships xmlns="http://schemas.openxmlformats.org/package/2006/relationships"><Relationship Id="rId3" Type="http://schemas.openxmlformats.org/officeDocument/2006/relationships/hyperlink" Target="https://www.lsxceleration.com/dart-ls-next-gen-iii-aluminum-engine-block-31937221-9-450-deck-4-125-bore/" TargetMode="External"/><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37.xml"/><Relationship Id="rId1" Type="http://schemas.openxmlformats.org/officeDocument/2006/relationships/slideLayout" Target="../slideLayouts/slideLayout3.xml"/><Relationship Id="rId4" Type="http://schemas.openxmlformats.org/officeDocument/2006/relationships/image" Target="../media/image90.png"/></Relationships>
</file>

<file path=ppt/slides/_rels/slide39.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38.xml"/><Relationship Id="rId1" Type="http://schemas.openxmlformats.org/officeDocument/2006/relationships/slideLayout" Target="../slideLayouts/slideLayout3.xml"/><Relationship Id="rId4" Type="http://schemas.openxmlformats.org/officeDocument/2006/relationships/image" Target="../media/image92.png"/></Relationships>
</file>

<file path=ppt/slides/_rels/slide40.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5.png"/><Relationship Id="rId7" Type="http://schemas.openxmlformats.org/officeDocument/2006/relationships/image" Target="../media/image99.png"/><Relationship Id="rId12" Type="http://schemas.openxmlformats.org/officeDocument/2006/relationships/image" Target="../media/image104.png"/><Relationship Id="rId2" Type="http://schemas.openxmlformats.org/officeDocument/2006/relationships/notesSlide" Target="../notesSlides/notesSlide42.xml"/><Relationship Id="rId1" Type="http://schemas.openxmlformats.org/officeDocument/2006/relationships/slideLayout" Target="../slideLayouts/slideLayout3.xml"/><Relationship Id="rId6" Type="http://schemas.openxmlformats.org/officeDocument/2006/relationships/image" Target="../media/image98.png"/><Relationship Id="rId11" Type="http://schemas.openxmlformats.org/officeDocument/2006/relationships/image" Target="../media/image103.png"/><Relationship Id="rId5" Type="http://schemas.openxmlformats.org/officeDocument/2006/relationships/image" Target="../media/image97.png"/><Relationship Id="rId10" Type="http://schemas.openxmlformats.org/officeDocument/2006/relationships/image" Target="../media/image102.png"/><Relationship Id="rId4" Type="http://schemas.openxmlformats.org/officeDocument/2006/relationships/image" Target="../media/image96.jpeg"/><Relationship Id="rId9" Type="http://schemas.openxmlformats.org/officeDocument/2006/relationships/image" Target="../media/image101.png"/></Relationships>
</file>

<file path=ppt/slides/_rels/slide44.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52.xml"/><Relationship Id="rId1" Type="http://schemas.openxmlformats.org/officeDocument/2006/relationships/slideLayout" Target="../slideLayouts/slideLayout3.xml"/><Relationship Id="rId5" Type="http://schemas.openxmlformats.org/officeDocument/2006/relationships/hyperlink" Target="https://commons.wikimedia.org/wiki/File:6061_Aluminum_Heat_Treating_Process.svg" TargetMode="External"/><Relationship Id="rId4" Type="http://schemas.openxmlformats.org/officeDocument/2006/relationships/image" Target="../media/image110.png"/></Relationships>
</file>

<file path=ppt/slides/_rels/slide54.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5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normAutofit fontScale="90000"/>
          </a:bodyPr>
          <a:lstStyle/>
          <a:p>
            <a:r>
              <a:rPr lang="fr-CA" dirty="0"/>
              <a:t>Introduction au matériau aluminium</a:t>
            </a:r>
            <a:br>
              <a:rPr lang="fr-CA" dirty="0"/>
            </a:br>
            <a:r>
              <a:rPr lang="fr-CA" dirty="0"/>
              <a:t>révision 2025</a:t>
            </a:r>
            <a:br>
              <a:rPr lang="fr-CA" dirty="0"/>
            </a:br>
            <a:r>
              <a:rPr lang="fr-CA" dirty="0"/>
              <a:t>(partie 1)</a:t>
            </a:r>
          </a:p>
        </p:txBody>
      </p:sp>
      <p:sp>
        <p:nvSpPr>
          <p:cNvPr id="3" name="Titre 1"/>
          <p:cNvSpPr txBox="1">
            <a:spLocks/>
          </p:cNvSpPr>
          <p:nvPr/>
        </p:nvSpPr>
        <p:spPr>
          <a:xfrm>
            <a:off x="1093157" y="5036667"/>
            <a:ext cx="2703592" cy="1569015"/>
          </a:xfrm>
          <a:prstGeom prst="rect">
            <a:avLst/>
          </a:prstGeom>
        </p:spPr>
        <p:txBody>
          <a:bodyPr vert="horz" lIns="0" tIns="0" rIns="0" bIns="0" rtlCol="0" anchor="t">
            <a:normAutofit/>
          </a:bodyPr>
          <a:lstStyle>
            <a:lvl1pPr algn="l" defTabSz="914400" rtl="0" eaLnBrk="1" latinLnBrk="0" hangingPunct="1">
              <a:lnSpc>
                <a:spcPct val="90000"/>
              </a:lnSpc>
              <a:spcBef>
                <a:spcPct val="0"/>
              </a:spcBef>
              <a:buNone/>
              <a:defRPr sz="4000" b="0" i="0" kern="1200">
                <a:solidFill>
                  <a:schemeClr val="tx1"/>
                </a:solidFill>
                <a:latin typeface="Univers Condensed" panose="020B0506020202050204" pitchFamily="34" charset="0"/>
                <a:ea typeface="+mj-ea"/>
                <a:cs typeface="+mj-cs"/>
              </a:defRPr>
            </a:lvl1pPr>
          </a:lstStyle>
          <a:p>
            <a:endParaRPr lang="fr-CA" sz="2400" dirty="0">
              <a:solidFill>
                <a:schemeClr val="accent2"/>
              </a:solidFill>
            </a:endParaRPr>
          </a:p>
        </p:txBody>
      </p:sp>
    </p:spTree>
    <p:extLst>
      <p:ext uri="{BB962C8B-B14F-4D97-AF65-F5344CB8AC3E}">
        <p14:creationId xmlns:p14="http://schemas.microsoft.com/office/powerpoint/2010/main" val="19582426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a:t>
            </a:fld>
            <a:endParaRPr lang="fr-FR" dirty="0"/>
          </a:p>
        </p:txBody>
      </p:sp>
      <p:sp>
        <p:nvSpPr>
          <p:cNvPr id="5" name="Titre 4"/>
          <p:cNvSpPr>
            <a:spLocks noGrp="1"/>
          </p:cNvSpPr>
          <p:nvPr>
            <p:ph type="title"/>
          </p:nvPr>
        </p:nvSpPr>
        <p:spPr/>
        <p:txBody>
          <a:bodyPr/>
          <a:lstStyle/>
          <a:p>
            <a:r>
              <a:rPr lang="fr-CA" dirty="0"/>
              <a:t>Déroulement de la formation</a:t>
            </a:r>
          </a:p>
        </p:txBody>
      </p:sp>
      <p:sp>
        <p:nvSpPr>
          <p:cNvPr id="6" name="Rectangle 3"/>
          <p:cNvSpPr txBox="1">
            <a:spLocks noChangeArrowheads="1"/>
          </p:cNvSpPr>
          <p:nvPr/>
        </p:nvSpPr>
        <p:spPr>
          <a:xfrm>
            <a:off x="900000" y="1620000"/>
            <a:ext cx="5400000" cy="4433838"/>
          </a:xfrm>
          <a:prstGeom prst="rect">
            <a:avLst/>
          </a:prstGeom>
        </p:spPr>
        <p:txBody>
          <a:bodyPr vert="horz">
            <a:noAutofit/>
          </a:bodyPr>
          <a:lstStyle/>
          <a:p>
            <a:pPr marL="637794" lvl="1" indent="-342900" defTabSz="6858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Introduction			</a:t>
            </a:r>
          </a:p>
          <a:p>
            <a:pPr marL="637794" lvl="1" indent="-342900" defTabSz="6858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Histoire	</a:t>
            </a:r>
          </a:p>
          <a:p>
            <a:pPr marL="637794" lvl="1" indent="-342900" defTabSz="6858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Statistiques</a:t>
            </a:r>
          </a:p>
          <a:p>
            <a:pPr marL="637794" lvl="1" indent="-342900" defTabSz="6858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Émission CO</a:t>
            </a:r>
            <a:r>
              <a:rPr lang="fr-FR" sz="2100" baseline="-25000" dirty="0">
                <a:solidFill>
                  <a:schemeClr val="bg1"/>
                </a:solidFill>
                <a:latin typeface="Univers Condensed Light" panose="020B0306020202040204"/>
                <a:cs typeface="Calibri"/>
              </a:rPr>
              <a:t>2</a:t>
            </a:r>
            <a:r>
              <a:rPr lang="fr-FR" sz="2100" dirty="0">
                <a:solidFill>
                  <a:schemeClr val="bg1"/>
                </a:solidFill>
                <a:latin typeface="Univers Condensed Light" panose="020B0306020202040204"/>
                <a:cs typeface="Calibri"/>
              </a:rPr>
              <a:t>			</a:t>
            </a:r>
          </a:p>
          <a:p>
            <a:pPr marL="637794" lvl="1" indent="-342900" defTabSz="6858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Comment est produit l’aluminium</a:t>
            </a:r>
          </a:p>
          <a:p>
            <a:pPr marL="637794" lvl="1" indent="-342900" defTabSz="6858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Comment est transformé l’aluminium</a:t>
            </a:r>
          </a:p>
          <a:p>
            <a:pPr marL="637794" lvl="1" indent="-3429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Économie circulaire</a:t>
            </a:r>
          </a:p>
          <a:p>
            <a:pPr marL="637794" lvl="1" indent="-342900" defTabSz="6858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Série d’alliages de corroyage </a:t>
            </a:r>
          </a:p>
          <a:p>
            <a:pPr marL="637794" lvl="1" indent="-3429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Série d’alliages de fonderie</a:t>
            </a:r>
          </a:p>
          <a:p>
            <a:pPr marL="637794" lvl="1" indent="-342900" defTabSz="6858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États métallurgiques				      </a:t>
            </a:r>
          </a:p>
        </p:txBody>
      </p:sp>
      <p:sp>
        <p:nvSpPr>
          <p:cNvPr id="8" name="Rectangle 3"/>
          <p:cNvSpPr txBox="1">
            <a:spLocks noChangeArrowheads="1"/>
          </p:cNvSpPr>
          <p:nvPr/>
        </p:nvSpPr>
        <p:spPr>
          <a:xfrm>
            <a:off x="6120000" y="1620000"/>
            <a:ext cx="5400000" cy="4433838"/>
          </a:xfrm>
          <a:prstGeom prst="rect">
            <a:avLst/>
          </a:prstGeom>
        </p:spPr>
        <p:txBody>
          <a:bodyPr vert="horz">
            <a:noAutofit/>
          </a:bodyPr>
          <a:lstStyle/>
          <a:p>
            <a:pPr marL="637794" lvl="1" indent="-3429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Structure cristalline de l’Al </a:t>
            </a:r>
          </a:p>
          <a:p>
            <a:pPr marL="637794" lvl="1" indent="-3429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Effet de l’ajout d’éléments d’alliage</a:t>
            </a:r>
          </a:p>
          <a:p>
            <a:pPr marL="637794" lvl="1" indent="-342900" defTabSz="6858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Effet de l’écrouissage	</a:t>
            </a:r>
          </a:p>
          <a:p>
            <a:pPr marL="637794" lvl="1" indent="-342900" defTabSz="6858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Effet de la précipitation</a:t>
            </a:r>
          </a:p>
          <a:p>
            <a:pPr marL="637794" lvl="1" indent="-342900" defTabSz="6858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Effet du soudage sur les alliages d’aluminium</a:t>
            </a:r>
          </a:p>
          <a:p>
            <a:pPr marL="637794" lvl="1" indent="-3429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Procédés d’assemblage</a:t>
            </a:r>
          </a:p>
          <a:p>
            <a:pPr marL="637794" lvl="1" indent="-3429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Traitement de surface </a:t>
            </a:r>
          </a:p>
          <a:p>
            <a:pPr marL="637794" lvl="1" indent="-3429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Propriétés physiques	</a:t>
            </a:r>
          </a:p>
          <a:p>
            <a:pPr marL="637794" lvl="1" indent="-3429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Résistance à la fatigue</a:t>
            </a:r>
          </a:p>
          <a:p>
            <a:pPr marL="637794" lvl="1" indent="-3429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Résistance à la corrosion	</a:t>
            </a:r>
          </a:p>
          <a:p>
            <a:pPr marL="637794" lvl="1" indent="-342900">
              <a:spcBef>
                <a:spcPct val="20000"/>
              </a:spcBef>
              <a:buClr>
                <a:schemeClr val="bg1"/>
              </a:buClr>
              <a:buSzPct val="85000"/>
              <a:buFont typeface="Courier New" panose="02070309020205020404" pitchFamily="49" charset="0"/>
              <a:buChar char="o"/>
              <a:defRPr/>
            </a:pPr>
            <a:r>
              <a:rPr lang="fr-FR" sz="2100" dirty="0">
                <a:solidFill>
                  <a:schemeClr val="bg1"/>
                </a:solidFill>
                <a:latin typeface="Univers Condensed Light" panose="020B0306020202040204"/>
                <a:cs typeface="Calibri"/>
              </a:rPr>
              <a:t>Applications en génie civil</a:t>
            </a:r>
          </a:p>
          <a:p>
            <a:pPr marL="637794" lvl="1" indent="-342900">
              <a:spcBef>
                <a:spcPct val="20000"/>
              </a:spcBef>
              <a:buClr>
                <a:schemeClr val="bg1"/>
              </a:buClr>
              <a:buSzPct val="85000"/>
              <a:buFont typeface="Courier New" panose="02070309020205020404" pitchFamily="49" charset="0"/>
              <a:buChar char="o"/>
              <a:defRPr/>
            </a:pPr>
            <a:endParaRPr lang="fr-FR" sz="2100" dirty="0">
              <a:solidFill>
                <a:schemeClr val="bg1"/>
              </a:solidFill>
              <a:latin typeface="Univers Condensed Light" panose="020B0306020202040204"/>
              <a:cs typeface="Calibri"/>
            </a:endParaRPr>
          </a:p>
          <a:p>
            <a:pPr marL="637794" lvl="1" indent="-342900">
              <a:spcBef>
                <a:spcPct val="20000"/>
              </a:spcBef>
              <a:buClr>
                <a:schemeClr val="bg1"/>
              </a:buClr>
              <a:buSzPct val="85000"/>
              <a:buFont typeface="Courier New" panose="02070309020205020404" pitchFamily="49" charset="0"/>
              <a:buChar char="o"/>
              <a:defRPr/>
            </a:pPr>
            <a:endParaRPr lang="fr-FR" sz="2100" dirty="0">
              <a:solidFill>
                <a:schemeClr val="bg1"/>
              </a:solidFill>
              <a:latin typeface="Univers Condensed Light" panose="020B0306020202040204"/>
              <a:cs typeface="Calibri"/>
            </a:endParaRPr>
          </a:p>
          <a:p>
            <a:pPr marL="342900" lvl="1" indent="-342900" defTabSz="685800">
              <a:spcBef>
                <a:spcPct val="20000"/>
              </a:spcBef>
              <a:buClr>
                <a:schemeClr val="bg1"/>
              </a:buClr>
              <a:buSzPct val="85000"/>
              <a:buFont typeface="Courier New" panose="02070309020205020404" pitchFamily="49" charset="0"/>
              <a:buChar char="o"/>
              <a:defRPr/>
            </a:pPr>
            <a:endParaRPr lang="fr-FR" sz="2100" dirty="0">
              <a:solidFill>
                <a:schemeClr val="bg1"/>
              </a:solidFill>
              <a:latin typeface="Univers Condensed Light" panose="020B0306020202040204"/>
              <a:cs typeface="Calibri"/>
            </a:endParaRPr>
          </a:p>
        </p:txBody>
      </p:sp>
      <p:sp>
        <p:nvSpPr>
          <p:cNvPr id="9" name="ZoneTexte 8"/>
          <p:cNvSpPr txBox="1"/>
          <p:nvPr/>
        </p:nvSpPr>
        <p:spPr>
          <a:xfrm>
            <a:off x="6776171" y="576921"/>
            <a:ext cx="3780000" cy="396000"/>
          </a:xfrm>
          <a:prstGeom prst="rect">
            <a:avLst/>
          </a:prstGeom>
          <a:solidFill>
            <a:schemeClr val="bg2">
              <a:lumMod val="75000"/>
            </a:schemeClr>
          </a:solidFill>
          <a:ln>
            <a:solidFill>
              <a:schemeClr val="bg2">
                <a:lumMod val="90000"/>
              </a:schemeClr>
            </a:solidFill>
          </a:ln>
        </p:spPr>
        <p:txBody>
          <a:bodyPr wrap="square" rtlCol="0">
            <a:spAutoFit/>
          </a:bodyPr>
          <a:lstStyle/>
          <a:p>
            <a:r>
              <a:rPr lang="fr-FR" sz="2000" b="1" dirty="0">
                <a:solidFill>
                  <a:schemeClr val="bg1"/>
                </a:solidFill>
                <a:latin typeface="Univers Condensed Light" panose="020B0306020202040204"/>
                <a:hlinkClick r:id="rId3"/>
              </a:rPr>
              <a:t>Ce n’est pas sorcier – L’ALUMINIUM</a:t>
            </a:r>
            <a:endParaRPr lang="fr-FR" sz="2000" b="1" dirty="0">
              <a:solidFill>
                <a:schemeClr val="bg1"/>
              </a:solidFill>
              <a:latin typeface="Univers Condensed Light" panose="020B0306020202040204"/>
            </a:endParaRPr>
          </a:p>
        </p:txBody>
      </p:sp>
    </p:spTree>
    <p:extLst>
      <p:ext uri="{BB962C8B-B14F-4D97-AF65-F5344CB8AC3E}">
        <p14:creationId xmlns:p14="http://schemas.microsoft.com/office/powerpoint/2010/main" val="31730532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ZoneTexte 12"/>
          <p:cNvSpPr txBox="1"/>
          <p:nvPr/>
        </p:nvSpPr>
        <p:spPr>
          <a:xfrm>
            <a:off x="4771942" y="6028808"/>
            <a:ext cx="3960000" cy="646331"/>
          </a:xfrm>
          <a:prstGeom prst="rect">
            <a:avLst/>
          </a:prstGeom>
          <a:noFill/>
        </p:spPr>
        <p:txBody>
          <a:bodyPr wrap="square" rtlCol="0">
            <a:spAutoFit/>
          </a:bodyPr>
          <a:lstStyle/>
          <a:p>
            <a:r>
              <a:rPr lang="fr-FR" dirty="0">
                <a:solidFill>
                  <a:schemeClr val="bg1"/>
                </a:solidFill>
                <a:latin typeface="Helvetica" panose="020B0604020202020204" pitchFamily="34" charset="0"/>
                <a:cs typeface="Helvetica" panose="020B0604020202020204" pitchFamily="34" charset="0"/>
              </a:rPr>
              <a:t>Millenium (foot) Bridge Gateshead</a:t>
            </a:r>
          </a:p>
          <a:p>
            <a:r>
              <a:rPr lang="fr-FR" dirty="0">
                <a:solidFill>
                  <a:schemeClr val="bg1"/>
                </a:solidFill>
                <a:latin typeface="Helvetica" panose="020B0604020202020204" pitchFamily="34" charset="0"/>
                <a:cs typeface="Helvetica" panose="020B0604020202020204" pitchFamily="34" charset="0"/>
              </a:rPr>
              <a:t>Platelage en aluminium léger </a:t>
            </a:r>
          </a:p>
        </p:txBody>
      </p:sp>
      <p:pic>
        <p:nvPicPr>
          <p:cNvPr id="5" name="Image 4"/>
          <p:cNvPicPr>
            <a:picLocks noChangeAspect="1"/>
          </p:cNvPicPr>
          <p:nvPr/>
        </p:nvPicPr>
        <p:blipFill>
          <a:blip r:embed="rId3"/>
          <a:stretch>
            <a:fillRect/>
          </a:stretch>
        </p:blipFill>
        <p:spPr>
          <a:xfrm>
            <a:off x="4771942" y="1158294"/>
            <a:ext cx="6914579" cy="4870514"/>
          </a:xfrm>
          <a:prstGeom prst="rect">
            <a:avLst/>
          </a:prstGeom>
        </p:spPr>
      </p:pic>
      <p:sp>
        <p:nvSpPr>
          <p:cNvPr id="4" name="Titre 3">
            <a:extLst>
              <a:ext uri="{FF2B5EF4-FFF2-40B4-BE49-F238E27FC236}">
                <a16:creationId xmlns:a16="http://schemas.microsoft.com/office/drawing/2014/main" id="{D33BE3CA-A25C-4847-50CE-7FBBC81F5D0F}"/>
              </a:ext>
            </a:extLst>
          </p:cNvPr>
          <p:cNvSpPr>
            <a:spLocks noGrp="1"/>
          </p:cNvSpPr>
          <p:nvPr>
            <p:ph type="title"/>
          </p:nvPr>
        </p:nvSpPr>
        <p:spPr/>
        <p:txBody>
          <a:bodyPr/>
          <a:lstStyle/>
          <a:p>
            <a:r>
              <a:rPr lang="fr-FR" dirty="0"/>
              <a:t>Introduction</a:t>
            </a:r>
          </a:p>
        </p:txBody>
      </p:sp>
      <p:sp>
        <p:nvSpPr>
          <p:cNvPr id="14" name="ZoneTexte 13">
            <a:extLst>
              <a:ext uri="{FF2B5EF4-FFF2-40B4-BE49-F238E27FC236}">
                <a16:creationId xmlns:a16="http://schemas.microsoft.com/office/drawing/2014/main" id="{2955482C-0CEC-B351-E964-99E8E03C911C}"/>
              </a:ext>
            </a:extLst>
          </p:cNvPr>
          <p:cNvSpPr txBox="1"/>
          <p:nvPr/>
        </p:nvSpPr>
        <p:spPr>
          <a:xfrm>
            <a:off x="576000" y="6030000"/>
            <a:ext cx="3960000" cy="648000"/>
          </a:xfrm>
          <a:prstGeom prst="rect">
            <a:avLst/>
          </a:prstGeom>
          <a:noFill/>
        </p:spPr>
        <p:txBody>
          <a:bodyPr wrap="square" rtlCol="0">
            <a:spAutoFit/>
          </a:bodyPr>
          <a:lstStyle/>
          <a:p>
            <a:r>
              <a:rPr lang="fr-FR" dirty="0">
                <a:solidFill>
                  <a:schemeClr val="bg1"/>
                </a:solidFill>
                <a:latin typeface="Helvetica" panose="020B0604020202020204" pitchFamily="34" charset="0"/>
                <a:cs typeface="Helvetica" panose="020B0604020202020204" pitchFamily="34" charset="0"/>
              </a:rPr>
              <a:t>Place Ville-Marie</a:t>
            </a:r>
          </a:p>
          <a:p>
            <a:r>
              <a:rPr lang="fr-FR" dirty="0">
                <a:solidFill>
                  <a:schemeClr val="bg1"/>
                </a:solidFill>
                <a:latin typeface="Helvetica" panose="020B0604020202020204" pitchFamily="34" charset="0"/>
                <a:cs typeface="Helvetica" panose="020B0604020202020204" pitchFamily="34" charset="0"/>
              </a:rPr>
              <a:t>Murs rideaux</a:t>
            </a:r>
          </a:p>
        </p:txBody>
      </p:sp>
      <p:sp>
        <p:nvSpPr>
          <p:cNvPr id="8" name="ZoneTexte 7"/>
          <p:cNvSpPr txBox="1"/>
          <p:nvPr/>
        </p:nvSpPr>
        <p:spPr>
          <a:xfrm>
            <a:off x="8229231" y="5692565"/>
            <a:ext cx="3563888" cy="338554"/>
          </a:xfrm>
          <a:prstGeom prst="rect">
            <a:avLst/>
          </a:prstGeom>
          <a:noFill/>
        </p:spPr>
        <p:txBody>
          <a:bodyPr wrap="square" rtlCol="0">
            <a:spAutoFit/>
          </a:bodyPr>
          <a:lstStyle/>
          <a:p>
            <a:r>
              <a:rPr lang="fr-FR" sz="800" i="1" dirty="0">
                <a:solidFill>
                  <a:schemeClr val="bg1"/>
                </a:solidFill>
              </a:rPr>
              <a:t>M Stacey, 2016. « Aluminium flexible and light aluminium :</a:t>
            </a:r>
            <a:r>
              <a:rPr lang="fr-FR" sz="800" i="1" dirty="0" err="1">
                <a:solidFill>
                  <a:schemeClr val="bg1"/>
                </a:solidFill>
              </a:rPr>
              <a:t>towards</a:t>
            </a:r>
            <a:r>
              <a:rPr lang="fr-FR" sz="800" i="1" dirty="0">
                <a:solidFill>
                  <a:schemeClr val="bg1"/>
                </a:solidFill>
              </a:rPr>
              <a:t> </a:t>
            </a:r>
            <a:r>
              <a:rPr lang="fr-FR" sz="800" i="1" dirty="0" err="1">
                <a:solidFill>
                  <a:schemeClr val="bg1"/>
                </a:solidFill>
              </a:rPr>
              <a:t>sustainable</a:t>
            </a:r>
            <a:r>
              <a:rPr lang="fr-FR" sz="800" i="1" dirty="0">
                <a:solidFill>
                  <a:schemeClr val="bg1"/>
                </a:solidFill>
              </a:rPr>
              <a:t> </a:t>
            </a:r>
            <a:r>
              <a:rPr lang="fr-FR" sz="800" i="1" dirty="0" err="1">
                <a:solidFill>
                  <a:schemeClr val="bg1"/>
                </a:solidFill>
              </a:rPr>
              <a:t>cities</a:t>
            </a:r>
            <a:r>
              <a:rPr lang="fr-FR" sz="800" i="1" dirty="0">
                <a:solidFill>
                  <a:schemeClr val="bg1"/>
                </a:solidFill>
              </a:rPr>
              <a:t> Part I et II ». International Aluminium Institute.</a:t>
            </a:r>
          </a:p>
        </p:txBody>
      </p:sp>
      <p:pic>
        <p:nvPicPr>
          <p:cNvPr id="7" name="Image 6" descr="Une image contenant plein air, ciel, Bâtiment commercial, Tour de grande hauteur&#10;&#10;Le contenu généré par l’IA peut être incorrect.">
            <a:extLst>
              <a:ext uri="{FF2B5EF4-FFF2-40B4-BE49-F238E27FC236}">
                <a16:creationId xmlns:a16="http://schemas.microsoft.com/office/drawing/2014/main" id="{E52239CC-B49D-5A16-17FB-27CC602ED3EF}"/>
              </a:ext>
            </a:extLst>
          </p:cNvPr>
          <p:cNvPicPr>
            <a:picLocks noChangeAspect="1"/>
          </p:cNvPicPr>
          <p:nvPr/>
        </p:nvPicPr>
        <p:blipFill>
          <a:blip r:embed="rId4" cstate="screen">
            <a:extLst>
              <a:ext uri="{28A0092B-C50C-407E-A947-70E740481C1C}">
                <a14:useLocalDpi xmlns:a14="http://schemas.microsoft.com/office/drawing/2010/main"/>
              </a:ext>
            </a:extLst>
          </a:blip>
          <a:srcRect t="-317"/>
          <a:stretch>
            <a:fillRect/>
          </a:stretch>
        </p:blipFill>
        <p:spPr>
          <a:xfrm rot="5400000">
            <a:off x="-18000" y="1566000"/>
            <a:ext cx="5040000" cy="3861054"/>
          </a:xfrm>
          <a:prstGeom prst="rect">
            <a:avLst/>
          </a:prstGeom>
        </p:spPr>
      </p:pic>
      <p:sp>
        <p:nvSpPr>
          <p:cNvPr id="3" name="ZoneTexte 2">
            <a:extLst>
              <a:ext uri="{FF2B5EF4-FFF2-40B4-BE49-F238E27FC236}">
                <a16:creationId xmlns:a16="http://schemas.microsoft.com/office/drawing/2014/main" id="{7FECC945-10ED-0D40-A68C-E67FCB14A41B}"/>
              </a:ext>
            </a:extLst>
          </p:cNvPr>
          <p:cNvSpPr txBox="1"/>
          <p:nvPr/>
        </p:nvSpPr>
        <p:spPr>
          <a:xfrm>
            <a:off x="3010576" y="5813364"/>
            <a:ext cx="1491114" cy="215444"/>
          </a:xfrm>
          <a:prstGeom prst="rect">
            <a:avLst/>
          </a:prstGeom>
          <a:noFill/>
        </p:spPr>
        <p:txBody>
          <a:bodyPr wrap="none" rtlCol="0">
            <a:spAutoFit/>
          </a:bodyPr>
          <a:lstStyle/>
          <a:p>
            <a:r>
              <a:rPr lang="fr-FR" sz="800" dirty="0">
                <a:solidFill>
                  <a:schemeClr val="bg1"/>
                </a:solidFill>
              </a:rPr>
              <a:t>Photo courtoisie d’</a:t>
            </a:r>
            <a:r>
              <a:rPr lang="fr-FR" sz="800" dirty="0" err="1">
                <a:solidFill>
                  <a:schemeClr val="bg1"/>
                </a:solidFill>
              </a:rPr>
              <a:t>AluQuébec</a:t>
            </a:r>
            <a:endParaRPr lang="fr-FR" sz="800" dirty="0">
              <a:solidFill>
                <a:schemeClr val="bg1"/>
              </a:solidFill>
            </a:endParaRPr>
          </a:p>
        </p:txBody>
      </p:sp>
    </p:spTree>
    <p:extLst>
      <p:ext uri="{BB962C8B-B14F-4D97-AF65-F5344CB8AC3E}">
        <p14:creationId xmlns:p14="http://schemas.microsoft.com/office/powerpoint/2010/main" val="1043458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t>4</a:t>
            </a:fld>
            <a:endParaRPr lang="fr-FR" dirty="0"/>
          </a:p>
        </p:txBody>
      </p:sp>
      <p:sp>
        <p:nvSpPr>
          <p:cNvPr id="5" name="Titre 4"/>
          <p:cNvSpPr>
            <a:spLocks noGrp="1"/>
          </p:cNvSpPr>
          <p:nvPr>
            <p:ph type="title"/>
          </p:nvPr>
        </p:nvSpPr>
        <p:spPr/>
        <p:txBody>
          <a:bodyPr/>
          <a:lstStyle/>
          <a:p>
            <a:r>
              <a:rPr lang="fr-CA" dirty="0"/>
              <a:t>Introduction – Avantages</a:t>
            </a:r>
            <a:endParaRPr lang="fr-CA" sz="4000" dirty="0">
              <a:solidFill>
                <a:schemeClr val="accent1"/>
              </a:solidFill>
            </a:endParaRPr>
          </a:p>
        </p:txBody>
      </p:sp>
      <p:sp>
        <p:nvSpPr>
          <p:cNvPr id="6" name="Espace réservé du contenu 1"/>
          <p:cNvSpPr txBox="1">
            <a:spLocks/>
          </p:cNvSpPr>
          <p:nvPr/>
        </p:nvSpPr>
        <p:spPr>
          <a:xfrm>
            <a:off x="838800" y="1681200"/>
            <a:ext cx="10526487" cy="3323098"/>
          </a:xfrm>
          <a:prstGeom prst="rect">
            <a:avLst/>
          </a:prstGeom>
        </p:spPr>
        <p:txBody>
          <a:bodyPr vert="horz" lIns="0" tIns="0" rIns="0" bIns="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tx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357188" lvl="1" indent="-317500">
              <a:buClr>
                <a:schemeClr val="accent1"/>
              </a:buClr>
              <a:buFont typeface="Courier New" panose="02070309020205020404" pitchFamily="49" charset="0"/>
              <a:buChar char="o"/>
              <a:defRPr/>
            </a:pPr>
            <a:r>
              <a:rPr lang="fr-FR" sz="2400" b="0" kern="0" dirty="0">
                <a:solidFill>
                  <a:schemeClr val="bg1"/>
                </a:solidFill>
              </a:rPr>
              <a:t>La légèreté en comparaison avec d’autres métaux et surtout le rapport résistance/poids et rigidité/poids:</a:t>
            </a:r>
          </a:p>
          <a:p>
            <a:pPr marL="814388" lvl="3" indent="-317500">
              <a:buClr>
                <a:schemeClr val="accent1"/>
              </a:buClr>
              <a:buFont typeface="Courier New" panose="02070309020205020404" pitchFamily="49" charset="0"/>
              <a:buChar char="o"/>
              <a:defRPr/>
            </a:pPr>
            <a:r>
              <a:rPr lang="fr-FR" sz="2000" b="0" kern="0" dirty="0">
                <a:solidFill>
                  <a:schemeClr val="bg1"/>
                </a:solidFill>
              </a:rPr>
              <a:t>Allègement des fondations;</a:t>
            </a:r>
          </a:p>
          <a:p>
            <a:pPr marL="814388" lvl="3" indent="-317500">
              <a:buClr>
                <a:schemeClr val="accent1"/>
              </a:buClr>
              <a:buFont typeface="Courier New" panose="02070309020205020404" pitchFamily="49" charset="0"/>
              <a:buChar char="o"/>
              <a:defRPr/>
            </a:pPr>
            <a:r>
              <a:rPr lang="fr-FR" sz="2000" b="0" kern="0" dirty="0">
                <a:solidFill>
                  <a:schemeClr val="bg1"/>
                </a:solidFill>
              </a:rPr>
              <a:t>Sollicitation sismiques divisée par 2 passerelles acier/bois et par 5-6 passerelles acier/béton</a:t>
            </a:r>
          </a:p>
          <a:p>
            <a:pPr marL="814388" lvl="3" indent="-317500">
              <a:buClr>
                <a:schemeClr val="accent1"/>
              </a:buClr>
              <a:buFont typeface="Courier New" panose="02070309020205020404" pitchFamily="49" charset="0"/>
              <a:buChar char="o"/>
              <a:defRPr/>
            </a:pPr>
            <a:r>
              <a:rPr lang="fr-FR" sz="2000" b="0" kern="0" dirty="0">
                <a:solidFill>
                  <a:schemeClr val="bg1"/>
                </a:solidFill>
              </a:rPr>
              <a:t>Minimise renforcement de structures existantes;</a:t>
            </a:r>
          </a:p>
          <a:p>
            <a:pPr marL="357188" indent="-317500">
              <a:buClr>
                <a:schemeClr val="accent1"/>
              </a:buClr>
              <a:buFont typeface="Courier New" panose="02070309020205020404" pitchFamily="49" charset="0"/>
              <a:buChar char="o"/>
            </a:pPr>
            <a:endParaRPr lang="fr-FR" sz="2400" dirty="0">
              <a:solidFill>
                <a:schemeClr val="bg1"/>
              </a:solidFill>
            </a:endParaRPr>
          </a:p>
        </p:txBody>
      </p:sp>
      <p:pic>
        <p:nvPicPr>
          <p:cNvPr id="7" name="Image 6">
            <a:extLst>
              <a:ext uri="{FF2B5EF4-FFF2-40B4-BE49-F238E27FC236}">
                <a16:creationId xmlns:a16="http://schemas.microsoft.com/office/drawing/2014/main" id="{BD636E16-F278-DC48-8EAA-F3D3B83D239F}"/>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1705947" y="3466849"/>
            <a:ext cx="4211377" cy="2674057"/>
          </a:xfrm>
          <a:prstGeom prst="rect">
            <a:avLst/>
          </a:prstGeom>
          <a:ln>
            <a:solidFill>
              <a:schemeClr val="tx1">
                <a:lumMod val="50000"/>
                <a:lumOff val="50000"/>
              </a:schemeClr>
            </a:solidFill>
          </a:ln>
        </p:spPr>
      </p:pic>
      <p:pic>
        <p:nvPicPr>
          <p:cNvPr id="8" name="Picture 2" descr="RÃ©sultats de recherche d'images pour Â«Â Tar River, Rocky Mount, NC maadiÂ Â»">
            <a:extLst>
              <a:ext uri="{FF2B5EF4-FFF2-40B4-BE49-F238E27FC236}">
                <a16:creationId xmlns:a16="http://schemas.microsoft.com/office/drawing/2014/main" id="{509687B6-3994-A139-8174-CF59AC868FF6}"/>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350093" y="3466850"/>
            <a:ext cx="4157475" cy="2674057"/>
          </a:xfrm>
          <a:prstGeom prst="rect">
            <a:avLst/>
          </a:prstGeom>
          <a:noFill/>
          <a:extLst>
            <a:ext uri="{909E8E84-426E-40DD-AFC4-6F175D3DCCD1}">
              <a14:hiddenFill xmlns:a14="http://schemas.microsoft.com/office/drawing/2010/main">
                <a:solidFill>
                  <a:srgbClr val="FFFFFF"/>
                </a:solidFill>
              </a14:hiddenFill>
            </a:ext>
          </a:extLst>
        </p:spPr>
      </p:pic>
      <p:sp>
        <p:nvSpPr>
          <p:cNvPr id="9" name="ZoneTexte 8">
            <a:extLst>
              <a:ext uri="{FF2B5EF4-FFF2-40B4-BE49-F238E27FC236}">
                <a16:creationId xmlns:a16="http://schemas.microsoft.com/office/drawing/2014/main" id="{9FC5389F-A77C-8641-DF29-DE2F2C1DE2C0}"/>
              </a:ext>
            </a:extLst>
          </p:cNvPr>
          <p:cNvSpPr txBox="1"/>
          <p:nvPr/>
        </p:nvSpPr>
        <p:spPr>
          <a:xfrm>
            <a:off x="5463273" y="6140906"/>
            <a:ext cx="1665841" cy="215444"/>
          </a:xfrm>
          <a:prstGeom prst="rect">
            <a:avLst/>
          </a:prstGeom>
          <a:noFill/>
        </p:spPr>
        <p:txBody>
          <a:bodyPr wrap="none" rtlCol="0">
            <a:spAutoFit/>
          </a:bodyPr>
          <a:lstStyle/>
          <a:p>
            <a:r>
              <a:rPr lang="fr-FR" sz="800" dirty="0">
                <a:solidFill>
                  <a:schemeClr val="bg1"/>
                </a:solidFill>
              </a:rPr>
              <a:t>Photos courtoisie de  </a:t>
            </a:r>
            <a:r>
              <a:rPr lang="sv-SE" sz="800" dirty="0">
                <a:solidFill>
                  <a:schemeClr val="bg1"/>
                </a:solidFill>
              </a:rPr>
              <a:t>MAADI Group</a:t>
            </a:r>
          </a:p>
        </p:txBody>
      </p:sp>
    </p:spTree>
    <p:extLst>
      <p:ext uri="{BB962C8B-B14F-4D97-AF65-F5344CB8AC3E}">
        <p14:creationId xmlns:p14="http://schemas.microsoft.com/office/powerpoint/2010/main" val="40362897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t>5</a:t>
            </a:fld>
            <a:endParaRPr lang="fr-FR" dirty="0"/>
          </a:p>
        </p:txBody>
      </p:sp>
      <p:sp>
        <p:nvSpPr>
          <p:cNvPr id="5" name="Titre 4"/>
          <p:cNvSpPr>
            <a:spLocks noGrp="1"/>
          </p:cNvSpPr>
          <p:nvPr>
            <p:ph type="title"/>
          </p:nvPr>
        </p:nvSpPr>
        <p:spPr/>
        <p:txBody>
          <a:bodyPr/>
          <a:lstStyle/>
          <a:p>
            <a:r>
              <a:rPr lang="fr-CA" dirty="0"/>
              <a:t>Introduction – Avantages</a:t>
            </a:r>
            <a:endParaRPr lang="fr-CA" sz="4000" dirty="0">
              <a:solidFill>
                <a:schemeClr val="accent1"/>
              </a:solidFill>
            </a:endParaRPr>
          </a:p>
        </p:txBody>
      </p:sp>
      <p:sp>
        <p:nvSpPr>
          <p:cNvPr id="6" name="Espace réservé du contenu 1"/>
          <p:cNvSpPr txBox="1">
            <a:spLocks/>
          </p:cNvSpPr>
          <p:nvPr/>
        </p:nvSpPr>
        <p:spPr>
          <a:xfrm>
            <a:off x="838800" y="1681200"/>
            <a:ext cx="7713529" cy="3323098"/>
          </a:xfrm>
          <a:prstGeom prst="rect">
            <a:avLst/>
          </a:prstGeom>
        </p:spPr>
        <p:txBody>
          <a:bodyPr vert="horz" lIns="0" tIns="0" rIns="0" bIns="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tx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366713" lvl="1" indent="-366713">
              <a:buClr>
                <a:schemeClr val="accent1"/>
              </a:buClr>
              <a:buFont typeface="Courier New" panose="02070309020205020404" pitchFamily="49" charset="0"/>
              <a:buChar char="o"/>
              <a:defRPr/>
            </a:pPr>
            <a:r>
              <a:rPr lang="fr-FR" sz="2400" b="0" kern="0" dirty="0">
                <a:solidFill>
                  <a:schemeClr val="bg1"/>
                </a:solidFill>
              </a:rPr>
              <a:t>Un faible point de fusion (p/r acier), ce qui permet le moulage de pièces (gravité, basse pression, haute pression);</a:t>
            </a:r>
          </a:p>
          <a:p>
            <a:pPr marL="366713" lvl="1" indent="-366713">
              <a:buClr>
                <a:schemeClr val="accent1"/>
              </a:buClr>
              <a:buFont typeface="Courier New" panose="02070309020205020404" pitchFamily="49" charset="0"/>
              <a:buChar char="o"/>
              <a:defRPr/>
            </a:pPr>
            <a:r>
              <a:rPr lang="fr-FR" sz="2400" b="0" kern="0" dirty="0">
                <a:solidFill>
                  <a:schemeClr val="bg1"/>
                </a:solidFill>
              </a:rPr>
              <a:t>Une formabilité tant à froid qu’à chaud facilitant la fabrication par des procédés de formage, d’extrusion, etc.;</a:t>
            </a:r>
          </a:p>
          <a:p>
            <a:pPr marL="366713" lvl="1" indent="-366713">
              <a:buClr>
                <a:schemeClr val="accent1"/>
              </a:buClr>
              <a:buFont typeface="Courier New" panose="02070309020205020404" pitchFamily="49" charset="0"/>
              <a:buChar char="o"/>
              <a:defRPr/>
            </a:pPr>
            <a:r>
              <a:rPr lang="fr-FR" sz="2400" b="0" kern="0" dirty="0">
                <a:solidFill>
                  <a:schemeClr val="bg1"/>
                </a:solidFill>
              </a:rPr>
              <a:t>La très grande variété des produits disponibles tant en feuille, en plaque, qu’extrudés;</a:t>
            </a:r>
          </a:p>
          <a:p>
            <a:pPr marL="366713" lvl="1" indent="-366713">
              <a:buClr>
                <a:schemeClr val="accent1"/>
              </a:buClr>
              <a:buFont typeface="Courier New" panose="02070309020205020404" pitchFamily="49" charset="0"/>
              <a:buChar char="o"/>
              <a:defRPr/>
            </a:pPr>
            <a:r>
              <a:rPr lang="fr-FR" sz="2400" kern="0" dirty="0">
                <a:solidFill>
                  <a:srgbClr val="FF0000"/>
                </a:solidFill>
              </a:rPr>
              <a:t>L’excellente résistance à la corrosion atmosphérique, pas besoin de couche de protection pour assurer l’intégrité structurale.</a:t>
            </a:r>
          </a:p>
          <a:p>
            <a:pPr marL="366713" indent="-366713">
              <a:buClr>
                <a:schemeClr val="accent1"/>
              </a:buClr>
              <a:buFont typeface="Courier New" panose="02070309020205020404" pitchFamily="49" charset="0"/>
              <a:buChar char="o"/>
            </a:pPr>
            <a:endParaRPr lang="fr-FR" sz="2400" dirty="0">
              <a:solidFill>
                <a:schemeClr val="bg1"/>
              </a:solidFill>
            </a:endParaRPr>
          </a:p>
        </p:txBody>
      </p:sp>
      <p:pic>
        <p:nvPicPr>
          <p:cNvPr id="7" name="Image 6">
            <a:extLst>
              <a:ext uri="{FF2B5EF4-FFF2-40B4-BE49-F238E27FC236}">
                <a16:creationId xmlns:a16="http://schemas.microsoft.com/office/drawing/2014/main" id="{DEE151CC-8996-65CA-4ADA-4B2F0CB224D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552329" y="1816229"/>
            <a:ext cx="3387491" cy="2540618"/>
          </a:xfrm>
          <a:prstGeom prst="rect">
            <a:avLst/>
          </a:prstGeom>
        </p:spPr>
      </p:pic>
      <p:sp>
        <p:nvSpPr>
          <p:cNvPr id="8" name="ZoneTexte 7">
            <a:extLst>
              <a:ext uri="{FF2B5EF4-FFF2-40B4-BE49-F238E27FC236}">
                <a16:creationId xmlns:a16="http://schemas.microsoft.com/office/drawing/2014/main" id="{0925F6EC-7C19-DB41-226B-F0FA04649F80}"/>
              </a:ext>
            </a:extLst>
          </p:cNvPr>
          <p:cNvSpPr txBox="1"/>
          <p:nvPr/>
        </p:nvSpPr>
        <p:spPr>
          <a:xfrm>
            <a:off x="8552329" y="4384154"/>
            <a:ext cx="1438214" cy="215444"/>
          </a:xfrm>
          <a:prstGeom prst="rect">
            <a:avLst/>
          </a:prstGeom>
          <a:noFill/>
        </p:spPr>
        <p:txBody>
          <a:bodyPr wrap="none" rtlCol="0">
            <a:spAutoFit/>
          </a:bodyPr>
          <a:lstStyle/>
          <a:p>
            <a:r>
              <a:rPr lang="fr-FR" sz="800" dirty="0">
                <a:solidFill>
                  <a:schemeClr val="bg1"/>
                </a:solidFill>
              </a:rPr>
              <a:t>Photo courtoisie de M. </a:t>
            </a:r>
            <a:r>
              <a:rPr lang="fr-FR" sz="800" dirty="0" err="1">
                <a:solidFill>
                  <a:schemeClr val="bg1"/>
                </a:solidFill>
              </a:rPr>
              <a:t>Fafard</a:t>
            </a:r>
            <a:endParaRPr lang="fr-FR" sz="800" dirty="0">
              <a:solidFill>
                <a:schemeClr val="bg1"/>
              </a:solidFill>
            </a:endParaRPr>
          </a:p>
        </p:txBody>
      </p:sp>
    </p:spTree>
    <p:extLst>
      <p:ext uri="{BB962C8B-B14F-4D97-AF65-F5344CB8AC3E}">
        <p14:creationId xmlns:p14="http://schemas.microsoft.com/office/powerpoint/2010/main" val="24862231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E5C52FB4-C7C5-714A-8E7F-6830A7B2D4BC}"/>
              </a:ext>
            </a:extLst>
          </p:cNvPr>
          <p:cNvSpPr>
            <a:spLocks noGrp="1"/>
          </p:cNvSpPr>
          <p:nvPr>
            <p:ph type="sldNum" sz="quarter" idx="12"/>
          </p:nvPr>
        </p:nvSpPr>
        <p:spPr/>
        <p:txBody>
          <a:bodyPr/>
          <a:lstStyle/>
          <a:p>
            <a:fld id="{82B63C5F-247B-BE4F-ACBC-7BDD67617F3E}" type="slidenum">
              <a:rPr lang="fr-FR" smtClean="0"/>
              <a:pPr/>
              <a:t>6</a:t>
            </a:fld>
            <a:endParaRPr lang="fr-FR" dirty="0"/>
          </a:p>
        </p:txBody>
      </p:sp>
      <p:sp>
        <p:nvSpPr>
          <p:cNvPr id="4" name="Espace réservé du texte 3">
            <a:extLst>
              <a:ext uri="{FF2B5EF4-FFF2-40B4-BE49-F238E27FC236}">
                <a16:creationId xmlns:a16="http://schemas.microsoft.com/office/drawing/2014/main" id="{CC1BF6E9-4B62-BA26-CBB2-2014689A4235}"/>
              </a:ext>
            </a:extLst>
          </p:cNvPr>
          <p:cNvSpPr>
            <a:spLocks noGrp="1"/>
          </p:cNvSpPr>
          <p:nvPr>
            <p:ph type="body" idx="1"/>
          </p:nvPr>
        </p:nvSpPr>
        <p:spPr/>
        <p:txBody>
          <a:bodyPr>
            <a:normAutofit/>
          </a:bodyPr>
          <a:lstStyle/>
          <a:p>
            <a:pPr marL="342900" indent="-342900">
              <a:buClr>
                <a:schemeClr val="accent1"/>
              </a:buClr>
              <a:buFont typeface="Courier New" panose="02070309020205020404" pitchFamily="49" charset="0"/>
              <a:buChar char="o"/>
            </a:pPr>
            <a:r>
              <a:rPr lang="fr-CA" sz="2400" dirty="0"/>
              <a:t>Un matériau qui s’autorépare</a:t>
            </a:r>
          </a:p>
          <a:p>
            <a:pPr marL="800100" lvl="1" indent="-342900">
              <a:buClr>
                <a:schemeClr val="accent1"/>
              </a:buClr>
              <a:buFont typeface="Courier New" panose="02070309020205020404" pitchFamily="49" charset="0"/>
              <a:buChar char="o"/>
            </a:pPr>
            <a:r>
              <a:rPr lang="fr-CA" b="0" dirty="0">
                <a:solidFill>
                  <a:schemeClr val="bg1"/>
                </a:solidFill>
              </a:rPr>
              <a:t>L'aluminium s'oxyde </a:t>
            </a:r>
            <a:r>
              <a:rPr lang="fr-CA" dirty="0">
                <a:solidFill>
                  <a:schemeClr val="bg1"/>
                </a:solidFill>
              </a:rPr>
              <a:t>instantanément au contact de l'air</a:t>
            </a:r>
            <a:r>
              <a:rPr lang="fr-CA" b="0" dirty="0">
                <a:solidFill>
                  <a:schemeClr val="bg1"/>
                </a:solidFill>
              </a:rPr>
              <a:t>. Cette réaction, contrairement au cas du fer, conduit à la formation d'</a:t>
            </a:r>
            <a:r>
              <a:rPr lang="fr-CA" dirty="0">
                <a:solidFill>
                  <a:schemeClr val="bg1"/>
                </a:solidFill>
              </a:rPr>
              <a:t>alumine</a:t>
            </a:r>
            <a:r>
              <a:rPr lang="fr-CA" b="0" dirty="0">
                <a:solidFill>
                  <a:schemeClr val="bg1"/>
                </a:solidFill>
              </a:rPr>
              <a:t> sous forme d'une fine couche superficielle qui sert de tampon </a:t>
            </a:r>
            <a:r>
              <a:rPr lang="fr-CA" dirty="0">
                <a:solidFill>
                  <a:schemeClr val="bg1"/>
                </a:solidFill>
              </a:rPr>
              <a:t>imperméable</a:t>
            </a:r>
            <a:r>
              <a:rPr lang="fr-CA" b="0" dirty="0">
                <a:solidFill>
                  <a:schemeClr val="bg1"/>
                </a:solidFill>
              </a:rPr>
              <a:t> entre l'air et le métal. L'aluminium est ainsi </a:t>
            </a:r>
            <a:r>
              <a:rPr lang="fr-CA" dirty="0">
                <a:solidFill>
                  <a:schemeClr val="bg1"/>
                </a:solidFill>
              </a:rPr>
              <a:t>auto-protégé</a:t>
            </a:r>
            <a:r>
              <a:rPr lang="fr-CA" b="0" dirty="0">
                <a:solidFill>
                  <a:schemeClr val="bg1"/>
                </a:solidFill>
              </a:rPr>
              <a:t>;</a:t>
            </a:r>
          </a:p>
          <a:p>
            <a:pPr marL="800100" lvl="1" indent="-342900">
              <a:buFont typeface="Courier New" panose="02070309020205020404" pitchFamily="49" charset="0"/>
              <a:buChar char="o"/>
            </a:pPr>
            <a:r>
              <a:rPr lang="fr-CA" dirty="0">
                <a:solidFill>
                  <a:srgbClr val="FF0000"/>
                </a:solidFill>
              </a:rPr>
              <a:t>L’aluminium : un matériau qui ne nécessite aucun entretien.</a:t>
            </a:r>
            <a:endParaRPr lang="fr-FR" dirty="0">
              <a:solidFill>
                <a:srgbClr val="FF0000"/>
              </a:solidFill>
            </a:endParaRPr>
          </a:p>
        </p:txBody>
      </p:sp>
      <p:sp>
        <p:nvSpPr>
          <p:cNvPr id="5" name="Titre 4">
            <a:extLst>
              <a:ext uri="{FF2B5EF4-FFF2-40B4-BE49-F238E27FC236}">
                <a16:creationId xmlns:a16="http://schemas.microsoft.com/office/drawing/2014/main" id="{E0E0766C-0ED8-2944-6AEC-DDC3FCB546DB}"/>
              </a:ext>
            </a:extLst>
          </p:cNvPr>
          <p:cNvSpPr>
            <a:spLocks noGrp="1"/>
          </p:cNvSpPr>
          <p:nvPr>
            <p:ph type="title"/>
          </p:nvPr>
        </p:nvSpPr>
        <p:spPr/>
        <p:txBody>
          <a:bodyPr/>
          <a:lstStyle/>
          <a:p>
            <a:r>
              <a:rPr lang="fr-CA" dirty="0"/>
              <a:t>Introduction – Avantages</a:t>
            </a:r>
            <a:endParaRPr lang="fr-FR" dirty="0"/>
          </a:p>
        </p:txBody>
      </p:sp>
      <p:pic>
        <p:nvPicPr>
          <p:cNvPr id="6" name="Image 5">
            <a:extLst>
              <a:ext uri="{FF2B5EF4-FFF2-40B4-BE49-F238E27FC236}">
                <a16:creationId xmlns:a16="http://schemas.microsoft.com/office/drawing/2014/main" id="{2B599BA5-EBE5-9FE5-16A8-DC472E7BED4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3670665"/>
            <a:ext cx="3857625" cy="2571750"/>
          </a:xfrm>
          <a:prstGeom prst="rect">
            <a:avLst/>
          </a:prstGeom>
        </p:spPr>
      </p:pic>
      <p:sp>
        <p:nvSpPr>
          <p:cNvPr id="7" name="ZoneTexte 6">
            <a:extLst>
              <a:ext uri="{FF2B5EF4-FFF2-40B4-BE49-F238E27FC236}">
                <a16:creationId xmlns:a16="http://schemas.microsoft.com/office/drawing/2014/main" id="{57EA542D-9B44-D0CE-1F9D-5CA04D7030C2}"/>
              </a:ext>
            </a:extLst>
          </p:cNvPr>
          <p:cNvSpPr txBox="1"/>
          <p:nvPr/>
        </p:nvSpPr>
        <p:spPr>
          <a:xfrm>
            <a:off x="6060374" y="6084152"/>
            <a:ext cx="1426994" cy="215444"/>
          </a:xfrm>
          <a:prstGeom prst="rect">
            <a:avLst/>
          </a:prstGeom>
          <a:noFill/>
        </p:spPr>
        <p:txBody>
          <a:bodyPr wrap="none" rtlCol="0">
            <a:spAutoFit/>
          </a:bodyPr>
          <a:lstStyle/>
          <a:p>
            <a:r>
              <a:rPr lang="fr-FR" sz="800" dirty="0">
                <a:solidFill>
                  <a:schemeClr val="bg1"/>
                </a:solidFill>
              </a:rPr>
              <a:t>Photo courtoisie de M. </a:t>
            </a:r>
            <a:r>
              <a:rPr lang="fr-FR" sz="800" dirty="0" err="1">
                <a:solidFill>
                  <a:schemeClr val="bg1"/>
                </a:solidFill>
              </a:rPr>
              <a:t>Fafard</a:t>
            </a:r>
            <a:endParaRPr lang="fr-FR" sz="800" dirty="0">
              <a:solidFill>
                <a:schemeClr val="bg1"/>
              </a:solidFill>
            </a:endParaRPr>
          </a:p>
        </p:txBody>
      </p:sp>
      <p:sp>
        <p:nvSpPr>
          <p:cNvPr id="8" name="ZoneTexte 7">
            <a:extLst>
              <a:ext uri="{FF2B5EF4-FFF2-40B4-BE49-F238E27FC236}">
                <a16:creationId xmlns:a16="http://schemas.microsoft.com/office/drawing/2014/main" id="{3C89E8F5-DDAB-E718-7E90-F7B7AAD5D89D}"/>
              </a:ext>
            </a:extLst>
          </p:cNvPr>
          <p:cNvSpPr txBox="1"/>
          <p:nvPr/>
        </p:nvSpPr>
        <p:spPr>
          <a:xfrm>
            <a:off x="6029287" y="3240127"/>
            <a:ext cx="4686959" cy="461665"/>
          </a:xfrm>
          <a:prstGeom prst="rect">
            <a:avLst/>
          </a:prstGeom>
          <a:noFill/>
        </p:spPr>
        <p:txBody>
          <a:bodyPr wrap="square" rtlCol="0">
            <a:spAutoFit/>
          </a:bodyPr>
          <a:lstStyle/>
          <a:p>
            <a:r>
              <a:rPr lang="fr-FR" sz="2400" dirty="0">
                <a:solidFill>
                  <a:schemeClr val="bg1"/>
                </a:solidFill>
                <a:latin typeface="Helvetica" pitchFamily="2" charset="0"/>
              </a:rPr>
              <a:t>Exemple : pont d’Arvida 1950</a:t>
            </a:r>
          </a:p>
        </p:txBody>
      </p:sp>
      <p:pic>
        <p:nvPicPr>
          <p:cNvPr id="10" name="Image 9">
            <a:extLst>
              <a:ext uri="{FF2B5EF4-FFF2-40B4-BE49-F238E27FC236}">
                <a16:creationId xmlns:a16="http://schemas.microsoft.com/office/drawing/2014/main" id="{0C1C26F1-F1B3-6FA2-34F8-F257DC88F5EB}"/>
              </a:ext>
            </a:extLst>
          </p:cNvPr>
          <p:cNvPicPr>
            <a:picLocks noChangeAspect="1"/>
          </p:cNvPicPr>
          <p:nvPr/>
        </p:nvPicPr>
        <p:blipFill>
          <a:blip r:embed="rId4"/>
          <a:stretch>
            <a:fillRect/>
          </a:stretch>
        </p:blipFill>
        <p:spPr>
          <a:xfrm>
            <a:off x="1500523" y="4110573"/>
            <a:ext cx="2730282" cy="1285875"/>
          </a:xfrm>
          <a:prstGeom prst="rect">
            <a:avLst/>
          </a:prstGeom>
        </p:spPr>
      </p:pic>
      <p:sp>
        <p:nvSpPr>
          <p:cNvPr id="11" name="ZoneTexte 10">
            <a:extLst>
              <a:ext uri="{FF2B5EF4-FFF2-40B4-BE49-F238E27FC236}">
                <a16:creationId xmlns:a16="http://schemas.microsoft.com/office/drawing/2014/main" id="{F84955AE-3F4A-ED5D-BD65-185E6A0FE8D1}"/>
              </a:ext>
            </a:extLst>
          </p:cNvPr>
          <p:cNvSpPr txBox="1"/>
          <p:nvPr/>
        </p:nvSpPr>
        <p:spPr>
          <a:xfrm>
            <a:off x="1610870" y="4203542"/>
            <a:ext cx="2193229" cy="215444"/>
          </a:xfrm>
          <a:prstGeom prst="rect">
            <a:avLst/>
          </a:prstGeom>
          <a:noFill/>
        </p:spPr>
        <p:txBody>
          <a:bodyPr wrap="none" rtlCol="0">
            <a:spAutoFit/>
          </a:bodyPr>
          <a:lstStyle/>
          <a:p>
            <a:r>
              <a:rPr lang="fr-FR" sz="800" dirty="0" err="1"/>
              <a:t>www.anodisationquebec.com</a:t>
            </a:r>
            <a:r>
              <a:rPr lang="fr-FR" sz="800" dirty="0"/>
              <a:t>/</a:t>
            </a:r>
            <a:r>
              <a:rPr lang="fr-FR" sz="800" dirty="0" err="1"/>
              <a:t>anodisation.html</a:t>
            </a:r>
            <a:endParaRPr lang="fr-FR" sz="800" dirty="0"/>
          </a:p>
        </p:txBody>
      </p:sp>
    </p:spTree>
    <p:extLst>
      <p:ext uri="{BB962C8B-B14F-4D97-AF65-F5344CB8AC3E}">
        <p14:creationId xmlns:p14="http://schemas.microsoft.com/office/powerpoint/2010/main" val="15239075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E5C52FB4-C7C5-714A-8E7F-6830A7B2D4BC}"/>
              </a:ext>
            </a:extLst>
          </p:cNvPr>
          <p:cNvSpPr>
            <a:spLocks noGrp="1"/>
          </p:cNvSpPr>
          <p:nvPr>
            <p:ph type="sldNum" sz="quarter" idx="12"/>
          </p:nvPr>
        </p:nvSpPr>
        <p:spPr/>
        <p:txBody>
          <a:bodyPr/>
          <a:lstStyle/>
          <a:p>
            <a:fld id="{82B63C5F-247B-BE4F-ACBC-7BDD67617F3E}" type="slidenum">
              <a:rPr lang="fr-FR" smtClean="0"/>
              <a:pPr/>
              <a:t>7</a:t>
            </a:fld>
            <a:endParaRPr lang="fr-FR" dirty="0"/>
          </a:p>
        </p:txBody>
      </p:sp>
      <p:sp>
        <p:nvSpPr>
          <p:cNvPr id="4" name="Espace réservé du texte 3">
            <a:extLst>
              <a:ext uri="{FF2B5EF4-FFF2-40B4-BE49-F238E27FC236}">
                <a16:creationId xmlns:a16="http://schemas.microsoft.com/office/drawing/2014/main" id="{CC1BF6E9-4B62-BA26-CBB2-2014689A4235}"/>
              </a:ext>
            </a:extLst>
          </p:cNvPr>
          <p:cNvSpPr>
            <a:spLocks noGrp="1"/>
          </p:cNvSpPr>
          <p:nvPr>
            <p:ph type="body" idx="1"/>
          </p:nvPr>
        </p:nvSpPr>
        <p:spPr/>
        <p:txBody>
          <a:bodyPr>
            <a:normAutofit/>
          </a:bodyPr>
          <a:lstStyle/>
          <a:p>
            <a:pPr marL="342900" indent="-342900">
              <a:buClr>
                <a:schemeClr val="accent1"/>
              </a:buClr>
              <a:buFont typeface="Courier New" panose="02070309020205020404" pitchFamily="49" charset="0"/>
              <a:buChar char="o"/>
            </a:pPr>
            <a:r>
              <a:rPr lang="fr-FR" sz="2400" dirty="0">
                <a:latin typeface=""/>
              </a:rPr>
              <a:t>Exemple : acier pont de Québec protégé avec le système </a:t>
            </a:r>
            <a:r>
              <a:rPr lang="fr-FR" sz="2400" dirty="0" err="1">
                <a:latin typeface=""/>
              </a:rPr>
              <a:t>Galvatech</a:t>
            </a:r>
            <a:r>
              <a:rPr lang="fr-FR" sz="2400" dirty="0">
                <a:latin typeface=""/>
              </a:rPr>
              <a:t> (homologué MTQ et MTO)</a:t>
            </a:r>
          </a:p>
        </p:txBody>
      </p:sp>
      <p:sp>
        <p:nvSpPr>
          <p:cNvPr id="5" name="Titre 4">
            <a:extLst>
              <a:ext uri="{FF2B5EF4-FFF2-40B4-BE49-F238E27FC236}">
                <a16:creationId xmlns:a16="http://schemas.microsoft.com/office/drawing/2014/main" id="{E0E0766C-0ED8-2944-6AEC-DDC3FCB546DB}"/>
              </a:ext>
            </a:extLst>
          </p:cNvPr>
          <p:cNvSpPr>
            <a:spLocks noGrp="1"/>
          </p:cNvSpPr>
          <p:nvPr>
            <p:ph type="title"/>
          </p:nvPr>
        </p:nvSpPr>
        <p:spPr/>
        <p:txBody>
          <a:bodyPr/>
          <a:lstStyle/>
          <a:p>
            <a:r>
              <a:rPr lang="fr-CA" dirty="0"/>
              <a:t>Introduction – Avantages</a:t>
            </a:r>
            <a:endParaRPr lang="fr-FR" dirty="0"/>
          </a:p>
        </p:txBody>
      </p:sp>
      <p:pic>
        <p:nvPicPr>
          <p:cNvPr id="11" name="Image 10">
            <a:extLst>
              <a:ext uri="{FF2B5EF4-FFF2-40B4-BE49-F238E27FC236}">
                <a16:creationId xmlns:a16="http://schemas.microsoft.com/office/drawing/2014/main" id="{902156C2-673F-5E5E-EC82-CC16E331E7AD}"/>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1815686" y="2885286"/>
            <a:ext cx="7987920" cy="2613640"/>
          </a:xfrm>
          <a:prstGeom prst="rect">
            <a:avLst/>
          </a:prstGeom>
          <a:noFill/>
          <a:ln>
            <a:noFill/>
          </a:ln>
        </p:spPr>
      </p:pic>
    </p:spTree>
    <p:extLst>
      <p:ext uri="{BB962C8B-B14F-4D97-AF65-F5344CB8AC3E}">
        <p14:creationId xmlns:p14="http://schemas.microsoft.com/office/powerpoint/2010/main" val="26143640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E5C52FB4-C7C5-714A-8E7F-6830A7B2D4BC}"/>
              </a:ext>
            </a:extLst>
          </p:cNvPr>
          <p:cNvSpPr>
            <a:spLocks noGrp="1"/>
          </p:cNvSpPr>
          <p:nvPr>
            <p:ph type="sldNum" sz="quarter" idx="12"/>
          </p:nvPr>
        </p:nvSpPr>
        <p:spPr/>
        <p:txBody>
          <a:bodyPr/>
          <a:lstStyle/>
          <a:p>
            <a:fld id="{82B63C5F-247B-BE4F-ACBC-7BDD67617F3E}" type="slidenum">
              <a:rPr lang="fr-FR" smtClean="0"/>
              <a:pPr/>
              <a:t>8</a:t>
            </a:fld>
            <a:endParaRPr lang="fr-FR" dirty="0"/>
          </a:p>
        </p:txBody>
      </p:sp>
      <p:sp>
        <p:nvSpPr>
          <p:cNvPr id="4" name="Espace réservé du texte 3">
            <a:extLst>
              <a:ext uri="{FF2B5EF4-FFF2-40B4-BE49-F238E27FC236}">
                <a16:creationId xmlns:a16="http://schemas.microsoft.com/office/drawing/2014/main" id="{CC1BF6E9-4B62-BA26-CBB2-2014689A4235}"/>
              </a:ext>
            </a:extLst>
          </p:cNvPr>
          <p:cNvSpPr>
            <a:spLocks noGrp="1"/>
          </p:cNvSpPr>
          <p:nvPr>
            <p:ph type="body" idx="1"/>
          </p:nvPr>
        </p:nvSpPr>
        <p:spPr/>
        <p:txBody>
          <a:bodyPr>
            <a:normAutofit/>
          </a:bodyPr>
          <a:lstStyle/>
          <a:p>
            <a:pPr marL="342900" indent="-342900">
              <a:buClr>
                <a:schemeClr val="accent1"/>
              </a:buClr>
              <a:buFont typeface="Courier New" panose="02070309020205020404" pitchFamily="49" charset="0"/>
              <a:buChar char="o"/>
            </a:pPr>
            <a:r>
              <a:rPr lang="fr-FR" sz="2400" dirty="0">
                <a:latin typeface=""/>
              </a:rPr>
              <a:t>Lampadaires installés approximativement la même année.</a:t>
            </a:r>
          </a:p>
        </p:txBody>
      </p:sp>
      <p:sp>
        <p:nvSpPr>
          <p:cNvPr id="5" name="Titre 4">
            <a:extLst>
              <a:ext uri="{FF2B5EF4-FFF2-40B4-BE49-F238E27FC236}">
                <a16:creationId xmlns:a16="http://schemas.microsoft.com/office/drawing/2014/main" id="{E0E0766C-0ED8-2944-6AEC-DDC3FCB546DB}"/>
              </a:ext>
            </a:extLst>
          </p:cNvPr>
          <p:cNvSpPr>
            <a:spLocks noGrp="1"/>
          </p:cNvSpPr>
          <p:nvPr>
            <p:ph type="title"/>
          </p:nvPr>
        </p:nvSpPr>
        <p:spPr/>
        <p:txBody>
          <a:bodyPr/>
          <a:lstStyle/>
          <a:p>
            <a:r>
              <a:rPr lang="fr-CA" dirty="0"/>
              <a:t>Introduction – Avantages</a:t>
            </a:r>
            <a:endParaRPr lang="fr-FR" dirty="0"/>
          </a:p>
        </p:txBody>
      </p:sp>
      <p:pic>
        <p:nvPicPr>
          <p:cNvPr id="6" name="Image 5">
            <a:extLst>
              <a:ext uri="{FF2B5EF4-FFF2-40B4-BE49-F238E27FC236}">
                <a16:creationId xmlns:a16="http://schemas.microsoft.com/office/drawing/2014/main" id="{027E288A-A7BE-7FA9-20C4-8FB9B3BD7E9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43044" y="3041274"/>
            <a:ext cx="3789576" cy="2842182"/>
          </a:xfrm>
          <a:prstGeom prst="rect">
            <a:avLst/>
          </a:prstGeom>
        </p:spPr>
      </p:pic>
      <p:pic>
        <p:nvPicPr>
          <p:cNvPr id="7" name="Image 6">
            <a:extLst>
              <a:ext uri="{FF2B5EF4-FFF2-40B4-BE49-F238E27FC236}">
                <a16:creationId xmlns:a16="http://schemas.microsoft.com/office/drawing/2014/main" id="{EADD4007-1287-569A-9BEE-A3CB57D3634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3466221" y="3043968"/>
            <a:ext cx="3811140" cy="2858356"/>
          </a:xfrm>
          <a:prstGeom prst="rect">
            <a:avLst/>
          </a:prstGeom>
        </p:spPr>
      </p:pic>
      <p:sp>
        <p:nvSpPr>
          <p:cNvPr id="8" name="ZoneTexte 7">
            <a:extLst>
              <a:ext uri="{FF2B5EF4-FFF2-40B4-BE49-F238E27FC236}">
                <a16:creationId xmlns:a16="http://schemas.microsoft.com/office/drawing/2014/main" id="{59E89D15-3B49-607E-A9F5-07699C621A81}"/>
              </a:ext>
            </a:extLst>
          </p:cNvPr>
          <p:cNvSpPr txBox="1"/>
          <p:nvPr/>
        </p:nvSpPr>
        <p:spPr>
          <a:xfrm>
            <a:off x="3959225" y="6412581"/>
            <a:ext cx="1487908" cy="215444"/>
          </a:xfrm>
          <a:prstGeom prst="rect">
            <a:avLst/>
          </a:prstGeom>
          <a:noFill/>
        </p:spPr>
        <p:txBody>
          <a:bodyPr wrap="none" rtlCol="0">
            <a:spAutoFit/>
          </a:bodyPr>
          <a:lstStyle/>
          <a:p>
            <a:r>
              <a:rPr lang="fr-FR" sz="800" b="1" dirty="0">
                <a:solidFill>
                  <a:schemeClr val="bg1"/>
                </a:solidFill>
              </a:rPr>
              <a:t>Photos courtoisie de M. </a:t>
            </a:r>
            <a:r>
              <a:rPr lang="fr-FR" sz="800" b="1" dirty="0" err="1">
                <a:solidFill>
                  <a:schemeClr val="bg1"/>
                </a:solidFill>
              </a:rPr>
              <a:t>Fafard</a:t>
            </a:r>
            <a:endParaRPr lang="fr-FR" sz="800" b="1" dirty="0">
              <a:solidFill>
                <a:schemeClr val="bg1"/>
              </a:solidFill>
            </a:endParaRPr>
          </a:p>
        </p:txBody>
      </p:sp>
      <p:pic>
        <p:nvPicPr>
          <p:cNvPr id="9" name="Image 8">
            <a:extLst>
              <a:ext uri="{FF2B5EF4-FFF2-40B4-BE49-F238E27FC236}">
                <a16:creationId xmlns:a16="http://schemas.microsoft.com/office/drawing/2014/main" id="{63DBD56D-C6CF-80D4-7D0A-3C897F227F5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422066" y="2546009"/>
            <a:ext cx="2858356" cy="3811142"/>
          </a:xfrm>
          <a:prstGeom prst="rect">
            <a:avLst/>
          </a:prstGeom>
        </p:spPr>
      </p:pic>
    </p:spTree>
    <p:extLst>
      <p:ext uri="{BB962C8B-B14F-4D97-AF65-F5344CB8AC3E}">
        <p14:creationId xmlns:p14="http://schemas.microsoft.com/office/powerpoint/2010/main" val="41362318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t>9</a:t>
            </a:fld>
            <a:endParaRPr lang="fr-FR" dirty="0"/>
          </a:p>
        </p:txBody>
      </p:sp>
      <p:sp>
        <p:nvSpPr>
          <p:cNvPr id="5" name="Titre 4"/>
          <p:cNvSpPr>
            <a:spLocks noGrp="1"/>
          </p:cNvSpPr>
          <p:nvPr>
            <p:ph type="title"/>
          </p:nvPr>
        </p:nvSpPr>
        <p:spPr/>
        <p:txBody>
          <a:bodyPr/>
          <a:lstStyle/>
          <a:p>
            <a:r>
              <a:rPr lang="fr-CA" dirty="0"/>
              <a:t>Introduction – Avantages</a:t>
            </a:r>
            <a:endParaRPr lang="fr-CA" sz="4000" dirty="0">
              <a:solidFill>
                <a:schemeClr val="accent1"/>
              </a:solidFill>
            </a:endParaRPr>
          </a:p>
        </p:txBody>
      </p:sp>
      <p:sp>
        <p:nvSpPr>
          <p:cNvPr id="8" name="Espace réservé du contenu 1"/>
          <p:cNvSpPr txBox="1">
            <a:spLocks/>
          </p:cNvSpPr>
          <p:nvPr/>
        </p:nvSpPr>
        <p:spPr>
          <a:xfrm>
            <a:off x="838800" y="1681200"/>
            <a:ext cx="10769082" cy="4088208"/>
          </a:xfrm>
          <a:prstGeom prst="rect">
            <a:avLst/>
          </a:prstGeom>
        </p:spPr>
        <p:txBody>
          <a:bodyPr vert="horz" lIns="0" tIns="0" rIns="0" bIns="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tx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357188" indent="-357188">
              <a:spcBef>
                <a:spcPts val="500"/>
              </a:spcBef>
              <a:buClr>
                <a:schemeClr val="accent1"/>
              </a:buClr>
              <a:buFont typeface="Courier New" panose="02070309020205020404" pitchFamily="49" charset="0"/>
              <a:buChar char="o"/>
            </a:pPr>
            <a:r>
              <a:rPr lang="fr-CA" sz="2400" dirty="0">
                <a:solidFill>
                  <a:schemeClr val="bg1"/>
                </a:solidFill>
              </a:rPr>
              <a:t>Très bon comportement à basse et très basse température ;</a:t>
            </a:r>
          </a:p>
          <a:p>
            <a:pPr marL="357188" indent="-357188">
              <a:spcBef>
                <a:spcPts val="500"/>
              </a:spcBef>
              <a:buClr>
                <a:schemeClr val="accent1"/>
              </a:buClr>
              <a:buFont typeface="Courier New" panose="02070309020205020404" pitchFamily="49" charset="0"/>
              <a:buChar char="o"/>
            </a:pPr>
            <a:r>
              <a:rPr lang="fr-CA" sz="2400" dirty="0">
                <a:solidFill>
                  <a:schemeClr val="bg1"/>
                </a:solidFill>
              </a:rPr>
              <a:t>La limite de rupture et la limite élastique augmentent avec l’abaissement de la température ;</a:t>
            </a:r>
          </a:p>
          <a:p>
            <a:pPr marL="357188" indent="-357188">
              <a:spcBef>
                <a:spcPts val="500"/>
              </a:spcBef>
              <a:buClr>
                <a:schemeClr val="accent1"/>
              </a:buClr>
              <a:buFont typeface="Courier New" panose="02070309020205020404" pitchFamily="49" charset="0"/>
              <a:buChar char="o"/>
            </a:pPr>
            <a:r>
              <a:rPr lang="fr-CA" sz="2400" dirty="0">
                <a:solidFill>
                  <a:schemeClr val="bg1"/>
                </a:solidFill>
              </a:rPr>
              <a:t>L’aluminium demeure résilient à basse température alors que l’acier devient fragile.</a:t>
            </a:r>
          </a:p>
        </p:txBody>
      </p:sp>
      <p:pic>
        <p:nvPicPr>
          <p:cNvPr id="6" name="Image 5">
            <a:extLst>
              <a:ext uri="{FF2B5EF4-FFF2-40B4-BE49-F238E27FC236}">
                <a16:creationId xmlns:a16="http://schemas.microsoft.com/office/drawing/2014/main" id="{90F14871-A44B-98DC-320D-AC8275A6B78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4908" y="2906821"/>
            <a:ext cx="4442636" cy="3337504"/>
          </a:xfrm>
          <a:prstGeom prst="rect">
            <a:avLst/>
          </a:prstGeom>
        </p:spPr>
      </p:pic>
      <p:pic>
        <p:nvPicPr>
          <p:cNvPr id="9" name="Image 8">
            <a:extLst>
              <a:ext uri="{FF2B5EF4-FFF2-40B4-BE49-F238E27FC236}">
                <a16:creationId xmlns:a16="http://schemas.microsoft.com/office/drawing/2014/main" id="{B9531DE4-C9C1-5BD3-AFB0-83071A4B3D5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07543" y="2906821"/>
            <a:ext cx="4475076" cy="3348898"/>
          </a:xfrm>
          <a:prstGeom prst="rect">
            <a:avLst/>
          </a:prstGeom>
        </p:spPr>
      </p:pic>
      <p:sp>
        <p:nvSpPr>
          <p:cNvPr id="10" name="ZoneTexte 9">
            <a:extLst>
              <a:ext uri="{FF2B5EF4-FFF2-40B4-BE49-F238E27FC236}">
                <a16:creationId xmlns:a16="http://schemas.microsoft.com/office/drawing/2014/main" id="{D4153C66-BA94-E691-E82B-66038EB33744}"/>
              </a:ext>
            </a:extLst>
          </p:cNvPr>
          <p:cNvSpPr txBox="1"/>
          <p:nvPr/>
        </p:nvSpPr>
        <p:spPr>
          <a:xfrm>
            <a:off x="764908" y="6047400"/>
            <a:ext cx="1313180" cy="215444"/>
          </a:xfrm>
          <a:prstGeom prst="rect">
            <a:avLst/>
          </a:prstGeom>
          <a:noFill/>
        </p:spPr>
        <p:txBody>
          <a:bodyPr wrap="none" rtlCol="0">
            <a:spAutoFit/>
          </a:bodyPr>
          <a:lstStyle/>
          <a:p>
            <a:r>
              <a:rPr lang="fr-FR" sz="800" dirty="0">
                <a:solidFill>
                  <a:schemeClr val="bg1"/>
                </a:solidFill>
              </a:rPr>
              <a:t>Photos courtoisie A. </a:t>
            </a:r>
            <a:r>
              <a:rPr lang="fr-FR" sz="800" dirty="0" err="1">
                <a:solidFill>
                  <a:schemeClr val="bg1"/>
                </a:solidFill>
              </a:rPr>
              <a:t>Djedid</a:t>
            </a:r>
            <a:endParaRPr lang="fr-FR" sz="800" dirty="0">
              <a:solidFill>
                <a:schemeClr val="bg1"/>
              </a:solidFill>
            </a:endParaRPr>
          </a:p>
        </p:txBody>
      </p:sp>
      <p:sp>
        <p:nvSpPr>
          <p:cNvPr id="11" name="ZoneTexte 10">
            <a:extLst>
              <a:ext uri="{FF2B5EF4-FFF2-40B4-BE49-F238E27FC236}">
                <a16:creationId xmlns:a16="http://schemas.microsoft.com/office/drawing/2014/main" id="{FD11F188-60E1-FDDB-CBF7-4B3B2E7D072B}"/>
              </a:ext>
            </a:extLst>
          </p:cNvPr>
          <p:cNvSpPr txBox="1"/>
          <p:nvPr/>
        </p:nvSpPr>
        <p:spPr>
          <a:xfrm>
            <a:off x="676405" y="6262844"/>
            <a:ext cx="4388317" cy="461665"/>
          </a:xfrm>
          <a:prstGeom prst="rect">
            <a:avLst/>
          </a:prstGeom>
          <a:noFill/>
        </p:spPr>
        <p:txBody>
          <a:bodyPr wrap="none" rtlCol="0">
            <a:spAutoFit/>
          </a:bodyPr>
          <a:lstStyle/>
          <a:p>
            <a:r>
              <a:rPr lang="fr-FR" sz="1200" dirty="0">
                <a:solidFill>
                  <a:schemeClr val="bg1"/>
                </a:solidFill>
              </a:rPr>
              <a:t>Al: 	</a:t>
            </a:r>
            <a:r>
              <a:rPr lang="fr-CA" sz="1200" dirty="0">
                <a:solidFill>
                  <a:schemeClr val="bg1"/>
                </a:solidFill>
              </a:rPr>
              <a:t>structure cristalline de type cubique à faces centrées</a:t>
            </a:r>
          </a:p>
          <a:p>
            <a:r>
              <a:rPr lang="fr-CA" sz="1200" dirty="0">
                <a:solidFill>
                  <a:schemeClr val="bg1"/>
                </a:solidFill>
              </a:rPr>
              <a:t>Acier: 	structure cristalline de type cubique à corps centré  </a:t>
            </a:r>
            <a:endParaRPr lang="fr-FR" sz="1200" dirty="0">
              <a:solidFill>
                <a:schemeClr val="bg1"/>
              </a:solidFill>
            </a:endParaRPr>
          </a:p>
        </p:txBody>
      </p:sp>
      <p:pic>
        <p:nvPicPr>
          <p:cNvPr id="12" name="Picture 2">
            <a:extLst>
              <a:ext uri="{FF2B5EF4-FFF2-40B4-BE49-F238E27FC236}">
                <a16:creationId xmlns:a16="http://schemas.microsoft.com/office/drawing/2014/main" id="{B54DB265-7886-57B8-438B-ECB0DEC94385}"/>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645869" y="6195806"/>
            <a:ext cx="603872" cy="62709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a:extLst>
              <a:ext uri="{FF2B5EF4-FFF2-40B4-BE49-F238E27FC236}">
                <a16:creationId xmlns:a16="http://schemas.microsoft.com/office/drawing/2014/main" id="{0B9749B4-C755-4D6A-8B8A-671184D8C144}"/>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635468" y="6196408"/>
            <a:ext cx="603873" cy="626496"/>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a:extLst>
              <a:ext uri="{FF2B5EF4-FFF2-40B4-BE49-F238E27FC236}">
                <a16:creationId xmlns:a16="http://schemas.microsoft.com/office/drawing/2014/main" id="{72C7DD95-8525-0837-5026-7513B7AE602E}"/>
              </a:ext>
            </a:extLst>
          </p:cNvPr>
          <p:cNvSpPr txBox="1"/>
          <p:nvPr/>
        </p:nvSpPr>
        <p:spPr>
          <a:xfrm>
            <a:off x="4342284" y="2906821"/>
            <a:ext cx="1718740" cy="369332"/>
          </a:xfrm>
          <a:prstGeom prst="rect">
            <a:avLst/>
          </a:prstGeom>
          <a:noFill/>
        </p:spPr>
        <p:txBody>
          <a:bodyPr wrap="none" rtlCol="0">
            <a:spAutoFit/>
          </a:bodyPr>
          <a:lstStyle/>
          <a:p>
            <a:r>
              <a:rPr lang="fr-CA" dirty="0" err="1">
                <a:solidFill>
                  <a:schemeClr val="bg1"/>
                </a:solidFill>
              </a:rPr>
              <a:t>Quaqtaq</a:t>
            </a:r>
            <a:r>
              <a:rPr lang="fr-CA" dirty="0">
                <a:solidFill>
                  <a:schemeClr val="bg1"/>
                </a:solidFill>
              </a:rPr>
              <a:t> -42</a:t>
            </a:r>
            <a:r>
              <a:rPr lang="fr-CA" baseline="30000" dirty="0">
                <a:solidFill>
                  <a:schemeClr val="bg1"/>
                </a:solidFill>
              </a:rPr>
              <a:t>o</a:t>
            </a:r>
            <a:r>
              <a:rPr lang="fr-CA" dirty="0">
                <a:solidFill>
                  <a:schemeClr val="bg1"/>
                </a:solidFill>
              </a:rPr>
              <a:t>C</a:t>
            </a:r>
            <a:endParaRPr lang="fr-FR" dirty="0">
              <a:solidFill>
                <a:schemeClr val="bg1"/>
              </a:solidFill>
            </a:endParaRPr>
          </a:p>
        </p:txBody>
      </p:sp>
    </p:spTree>
    <p:extLst>
      <p:ext uri="{BB962C8B-B14F-4D97-AF65-F5344CB8AC3E}">
        <p14:creationId xmlns:p14="http://schemas.microsoft.com/office/powerpoint/2010/main" val="3682147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t>10</a:t>
            </a:fld>
            <a:endParaRPr lang="fr-FR" dirty="0"/>
          </a:p>
        </p:txBody>
      </p:sp>
      <p:sp>
        <p:nvSpPr>
          <p:cNvPr id="5" name="Titre 4"/>
          <p:cNvSpPr>
            <a:spLocks noGrp="1"/>
          </p:cNvSpPr>
          <p:nvPr>
            <p:ph type="title"/>
          </p:nvPr>
        </p:nvSpPr>
        <p:spPr/>
        <p:txBody>
          <a:bodyPr/>
          <a:lstStyle/>
          <a:p>
            <a:r>
              <a:rPr lang="fr-CA" dirty="0"/>
              <a:t>Introduction – Avantages</a:t>
            </a:r>
            <a:endParaRPr lang="fr-CA" sz="4000" dirty="0">
              <a:solidFill>
                <a:schemeClr val="accent1"/>
              </a:solidFill>
            </a:endParaRPr>
          </a:p>
        </p:txBody>
      </p:sp>
      <p:sp>
        <p:nvSpPr>
          <p:cNvPr id="8" name="Espace réservé du contenu 1"/>
          <p:cNvSpPr txBox="1">
            <a:spLocks/>
          </p:cNvSpPr>
          <p:nvPr/>
        </p:nvSpPr>
        <p:spPr>
          <a:xfrm>
            <a:off x="838800" y="1681199"/>
            <a:ext cx="10769082" cy="4444027"/>
          </a:xfrm>
          <a:prstGeom prst="rect">
            <a:avLst/>
          </a:prstGeom>
        </p:spPr>
        <p:txBody>
          <a:bodyPr vert="horz" lIns="0" tIns="0" rIns="0" bIns="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tx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357188" indent="-357188">
              <a:spcBef>
                <a:spcPts val="500"/>
              </a:spcBef>
              <a:buClr>
                <a:schemeClr val="accent1"/>
              </a:buClr>
              <a:buFont typeface="Courier New" panose="02070309020205020404" pitchFamily="49" charset="0"/>
              <a:buChar char="o"/>
            </a:pPr>
            <a:r>
              <a:rPr lang="fr-CA" sz="2400" dirty="0">
                <a:solidFill>
                  <a:schemeClr val="bg1"/>
                </a:solidFill>
              </a:rPr>
              <a:t>Recyclage: pas de détérioration des propriétés lors de la refonte (contrairement au béton, au bois, plastique et fibres naturelles) ;</a:t>
            </a:r>
            <a:endParaRPr lang="fr-CA" sz="2000" dirty="0">
              <a:solidFill>
                <a:schemeClr val="bg1"/>
              </a:solidFill>
            </a:endParaRPr>
          </a:p>
          <a:p>
            <a:pPr marL="357188" indent="-357188">
              <a:spcBef>
                <a:spcPts val="500"/>
              </a:spcBef>
              <a:buClr>
                <a:schemeClr val="accent1"/>
              </a:buClr>
              <a:buFont typeface="Courier New" panose="02070309020205020404" pitchFamily="49" charset="0"/>
              <a:buChar char="o"/>
            </a:pPr>
            <a:r>
              <a:rPr lang="fr-CA" sz="2400" dirty="0">
                <a:solidFill>
                  <a:schemeClr val="bg1"/>
                </a:solidFill>
              </a:rPr>
              <a:t>La grande conductivité tant électrique que thermique ;</a:t>
            </a:r>
          </a:p>
          <a:p>
            <a:pPr marL="357188" indent="-357188">
              <a:spcBef>
                <a:spcPts val="500"/>
              </a:spcBef>
              <a:buClr>
                <a:schemeClr val="accent1"/>
              </a:buClr>
              <a:buFont typeface="Courier New" panose="02070309020205020404" pitchFamily="49" charset="0"/>
              <a:buChar char="o"/>
            </a:pPr>
            <a:r>
              <a:rPr lang="fr-CA" sz="2400" dirty="0">
                <a:solidFill>
                  <a:schemeClr val="bg1"/>
                </a:solidFill>
              </a:rPr>
              <a:t>Esthétisme (polissage, brossage, anodisation de couleur etc.) ;</a:t>
            </a:r>
          </a:p>
          <a:p>
            <a:pPr marL="357188" indent="-357188">
              <a:spcBef>
                <a:spcPts val="500"/>
              </a:spcBef>
              <a:buClr>
                <a:schemeClr val="accent1"/>
              </a:buClr>
              <a:buFont typeface="Courier New" panose="02070309020205020404" pitchFamily="49" charset="0"/>
              <a:buChar char="o"/>
            </a:pPr>
            <a:endParaRPr lang="fr-CA" sz="2400" dirty="0">
              <a:solidFill>
                <a:schemeClr val="bg1"/>
              </a:solidFill>
            </a:endParaRPr>
          </a:p>
          <a:p>
            <a:pPr marL="357188" indent="-357188">
              <a:spcBef>
                <a:spcPts val="500"/>
              </a:spcBef>
              <a:buClr>
                <a:schemeClr val="accent1"/>
              </a:buClr>
              <a:buFont typeface="Courier New" panose="02070309020205020404" pitchFamily="49" charset="0"/>
              <a:buChar char="o"/>
            </a:pPr>
            <a:endParaRPr lang="fr-CA" sz="2400" dirty="0">
              <a:solidFill>
                <a:schemeClr val="bg1"/>
              </a:solidFill>
            </a:endParaRPr>
          </a:p>
          <a:p>
            <a:pPr marL="357188" indent="-357188">
              <a:spcBef>
                <a:spcPts val="500"/>
              </a:spcBef>
              <a:buClr>
                <a:schemeClr val="accent1"/>
              </a:buClr>
              <a:buFont typeface="Courier New" panose="02070309020205020404" pitchFamily="49" charset="0"/>
              <a:buChar char="o"/>
            </a:pPr>
            <a:endParaRPr lang="fr-CA" sz="2400" dirty="0">
              <a:solidFill>
                <a:schemeClr val="bg1"/>
              </a:solidFill>
            </a:endParaRPr>
          </a:p>
          <a:p>
            <a:pPr marL="357188" indent="-357188">
              <a:spcBef>
                <a:spcPts val="500"/>
              </a:spcBef>
              <a:buClr>
                <a:schemeClr val="accent1"/>
              </a:buClr>
              <a:buFont typeface="Courier New" panose="02070309020205020404" pitchFamily="49" charset="0"/>
              <a:buChar char="o"/>
            </a:pPr>
            <a:endParaRPr lang="fr-CA" sz="2400" dirty="0">
              <a:solidFill>
                <a:schemeClr val="bg1"/>
              </a:solidFill>
            </a:endParaRPr>
          </a:p>
          <a:p>
            <a:pPr marL="357188" indent="-357188">
              <a:spcBef>
                <a:spcPts val="500"/>
              </a:spcBef>
              <a:buClr>
                <a:schemeClr val="accent1"/>
              </a:buClr>
              <a:buFont typeface="Courier New" panose="02070309020205020404" pitchFamily="49" charset="0"/>
              <a:buChar char="o"/>
            </a:pPr>
            <a:endParaRPr lang="fr-CA" sz="2400" dirty="0">
              <a:solidFill>
                <a:schemeClr val="bg1"/>
              </a:solidFill>
            </a:endParaRPr>
          </a:p>
          <a:p>
            <a:pPr marL="357188" indent="-357188">
              <a:spcBef>
                <a:spcPts val="500"/>
              </a:spcBef>
              <a:buClr>
                <a:schemeClr val="accent1"/>
              </a:buClr>
              <a:buFont typeface="Courier New" panose="02070309020205020404" pitchFamily="49" charset="0"/>
              <a:buChar char="o"/>
            </a:pPr>
            <a:endParaRPr lang="fr-CA" sz="2400" dirty="0">
              <a:solidFill>
                <a:schemeClr val="bg1"/>
              </a:solidFill>
            </a:endParaRPr>
          </a:p>
          <a:p>
            <a:pPr marL="357188" indent="-357188">
              <a:spcBef>
                <a:spcPts val="500"/>
              </a:spcBef>
              <a:buClr>
                <a:schemeClr val="accent1"/>
              </a:buClr>
              <a:buFont typeface="Courier New" panose="02070309020205020404" pitchFamily="49" charset="0"/>
              <a:buChar char="o"/>
            </a:pPr>
            <a:r>
              <a:rPr lang="fr-CA" sz="2400" dirty="0">
                <a:solidFill>
                  <a:schemeClr val="bg1"/>
                </a:solidFill>
              </a:rPr>
              <a:t>Pouvoir réflecteur : économie d’énergie (moins de climatisation).</a:t>
            </a:r>
          </a:p>
        </p:txBody>
      </p:sp>
      <p:pic>
        <p:nvPicPr>
          <p:cNvPr id="6" name="Image 5">
            <a:extLst>
              <a:ext uri="{FF2B5EF4-FFF2-40B4-BE49-F238E27FC236}">
                <a16:creationId xmlns:a16="http://schemas.microsoft.com/office/drawing/2014/main" id="{BBDE7B31-A373-9D7B-7E12-45FA19951C7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03173" y="3134788"/>
            <a:ext cx="3450022" cy="2308434"/>
          </a:xfrm>
          <a:prstGeom prst="rect">
            <a:avLst/>
          </a:prstGeom>
        </p:spPr>
      </p:pic>
      <p:sp>
        <p:nvSpPr>
          <p:cNvPr id="7" name="ZoneTexte 6">
            <a:extLst>
              <a:ext uri="{FF2B5EF4-FFF2-40B4-BE49-F238E27FC236}">
                <a16:creationId xmlns:a16="http://schemas.microsoft.com/office/drawing/2014/main" id="{7A15992C-D367-4E8E-C674-9A11B8D3804C}"/>
              </a:ext>
            </a:extLst>
          </p:cNvPr>
          <p:cNvSpPr txBox="1"/>
          <p:nvPr/>
        </p:nvSpPr>
        <p:spPr>
          <a:xfrm>
            <a:off x="4093172" y="5227778"/>
            <a:ext cx="1515158" cy="215444"/>
          </a:xfrm>
          <a:prstGeom prst="rect">
            <a:avLst/>
          </a:prstGeom>
          <a:noFill/>
        </p:spPr>
        <p:txBody>
          <a:bodyPr wrap="none" rtlCol="0">
            <a:spAutoFit/>
          </a:bodyPr>
          <a:lstStyle/>
          <a:p>
            <a:r>
              <a:rPr lang="fr-FR" sz="800" dirty="0">
                <a:solidFill>
                  <a:schemeClr val="bg1"/>
                </a:solidFill>
              </a:rPr>
              <a:t>Photos courtoisie MAADI Group</a:t>
            </a:r>
          </a:p>
        </p:txBody>
      </p:sp>
    </p:spTree>
    <p:extLst>
      <p:ext uri="{BB962C8B-B14F-4D97-AF65-F5344CB8AC3E}">
        <p14:creationId xmlns:p14="http://schemas.microsoft.com/office/powerpoint/2010/main" val="24749545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t>11</a:t>
            </a:fld>
            <a:endParaRPr lang="fr-FR" dirty="0"/>
          </a:p>
        </p:txBody>
      </p:sp>
      <p:sp>
        <p:nvSpPr>
          <p:cNvPr id="5" name="Titre 4"/>
          <p:cNvSpPr>
            <a:spLocks noGrp="1"/>
          </p:cNvSpPr>
          <p:nvPr>
            <p:ph type="title"/>
          </p:nvPr>
        </p:nvSpPr>
        <p:spPr/>
        <p:txBody>
          <a:bodyPr/>
          <a:lstStyle/>
          <a:p>
            <a:r>
              <a:rPr lang="fr-CA" dirty="0"/>
              <a:t>Introduction – Défis</a:t>
            </a:r>
            <a:endParaRPr lang="fr-CA" dirty="0">
              <a:solidFill>
                <a:schemeClr val="accent1"/>
              </a:solidFill>
            </a:endParaRPr>
          </a:p>
        </p:txBody>
      </p:sp>
      <mc:AlternateContent xmlns:mc="http://schemas.openxmlformats.org/markup-compatibility/2006" xmlns:a14="http://schemas.microsoft.com/office/drawing/2010/main">
        <mc:Choice Requires="a14">
          <p:sp useBgFill="1">
            <p:nvSpPr>
              <p:cNvPr id="6" name="Espace réservé du contenu 1"/>
              <p:cNvSpPr txBox="1">
                <a:spLocks/>
              </p:cNvSpPr>
              <p:nvPr/>
            </p:nvSpPr>
            <p:spPr>
              <a:xfrm>
                <a:off x="838800" y="1439999"/>
                <a:ext cx="10347649" cy="4500000"/>
              </a:xfrm>
              <a:prstGeom prst="rect">
                <a:avLst/>
              </a:prstGeom>
            </p:spPr>
            <p:txBody>
              <a:bodyPr vert="horz" lIns="0" tIns="0" rIns="0" bIns="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tx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366713" lvl="1" indent="-366713">
                  <a:buClr>
                    <a:schemeClr val="accent1"/>
                  </a:buClr>
                  <a:buFont typeface="Courier New" panose="02070309020205020404" pitchFamily="49" charset="0"/>
                  <a:buChar char="o"/>
                  <a:defRPr/>
                </a:pPr>
                <a:r>
                  <a:rPr lang="fr-FR" b="0" kern="0" dirty="0">
                    <a:solidFill>
                      <a:schemeClr val="bg1"/>
                    </a:solidFill>
                    <a:latin typeface="Univers Condensed Light" panose="020B0306020202040204"/>
                  </a:rPr>
                  <a:t>Le coût plus élevé de l’aluminium par rapport à l’acier ($acier &lt; $aluminium &lt; $inox) ;</a:t>
                </a:r>
              </a:p>
              <a:p>
                <a:pPr marL="366713" lvl="1" indent="-366713">
                  <a:buClr>
                    <a:schemeClr val="accent1"/>
                  </a:buClr>
                  <a:buFont typeface="Courier New" panose="02070309020205020404" pitchFamily="49" charset="0"/>
                  <a:buChar char="o"/>
                  <a:defRPr/>
                </a:pPr>
                <a:r>
                  <a:rPr lang="fr-FR" b="0" kern="0" dirty="0">
                    <a:solidFill>
                      <a:schemeClr val="bg1"/>
                    </a:solidFill>
                    <a:latin typeface="Univers Condensed Light" panose="020B0306020202040204"/>
                  </a:rPr>
                  <a:t>La tenue à des températures &gt; 150 </a:t>
                </a:r>
                <a:r>
                  <a:rPr lang="fr-FR" b="0" kern="0" baseline="30000" dirty="0" err="1">
                    <a:solidFill>
                      <a:schemeClr val="bg1"/>
                    </a:solidFill>
                    <a:latin typeface="Univers Condensed Light" panose="020B0306020202040204"/>
                  </a:rPr>
                  <a:t>o</a:t>
                </a:r>
                <a:r>
                  <a:rPr lang="fr-FR" b="0" kern="0" dirty="0" err="1">
                    <a:solidFill>
                      <a:schemeClr val="bg1"/>
                    </a:solidFill>
                    <a:latin typeface="Univers Condensed Light" panose="020B0306020202040204"/>
                  </a:rPr>
                  <a:t>C</a:t>
                </a:r>
                <a:r>
                  <a:rPr lang="fr-FR" b="0" kern="0" dirty="0">
                    <a:solidFill>
                      <a:schemeClr val="bg1"/>
                    </a:solidFill>
                    <a:latin typeface="Univers Condensed Light" panose="020B0306020202040204"/>
                  </a:rPr>
                  <a:t> ;</a:t>
                </a:r>
              </a:p>
              <a:p>
                <a:pPr marL="366713" lvl="1" indent="-366713">
                  <a:buClr>
                    <a:schemeClr val="accent1"/>
                  </a:buClr>
                  <a:buFont typeface="Courier New" panose="02070309020205020404" pitchFamily="49" charset="0"/>
                  <a:buChar char="o"/>
                  <a:defRPr/>
                </a:pPr>
                <a:r>
                  <a:rPr lang="fr-FR" b="0" kern="0" dirty="0">
                    <a:solidFill>
                      <a:schemeClr val="bg1"/>
                    </a:solidFill>
                    <a:latin typeface="Univers Condensed Light" panose="020B0306020202040204"/>
                  </a:rPr>
                  <a:t>Résistance un peu plus faible que l’acier, </a:t>
                </a:r>
                <a:r>
                  <a:rPr lang="fr-FR" b="0" kern="0" dirty="0" err="1">
                    <a:solidFill>
                      <a:schemeClr val="bg1"/>
                    </a:solidFill>
                    <a:latin typeface="Univers Condensed Light" panose="020B0306020202040204"/>
                  </a:rPr>
                  <a:t>E</a:t>
                </a:r>
                <a:r>
                  <a:rPr lang="fr-FR" b="0" kern="0" baseline="-25000" dirty="0" err="1">
                    <a:solidFill>
                      <a:schemeClr val="bg1"/>
                    </a:solidFill>
                    <a:latin typeface="Univers Condensed Light" panose="020B0306020202040204"/>
                  </a:rPr>
                  <a:t>alu</a:t>
                </a:r>
                <a:r>
                  <a:rPr lang="fr-FR" b="0" kern="0" dirty="0">
                    <a:solidFill>
                      <a:schemeClr val="bg1"/>
                    </a:solidFill>
                    <a:latin typeface="Univers Condensed Light" panose="020B0306020202040204"/>
                  </a:rPr>
                  <a:t> le tiers de </a:t>
                </a:r>
                <a:r>
                  <a:rPr lang="fr-FR" b="0" kern="0" dirty="0" err="1">
                    <a:solidFill>
                      <a:schemeClr val="bg1"/>
                    </a:solidFill>
                    <a:latin typeface="Univers Condensed Light" panose="020B0306020202040204"/>
                  </a:rPr>
                  <a:t>E</a:t>
                </a:r>
                <a:r>
                  <a:rPr lang="fr-FR" b="0" kern="0" baseline="-25000" dirty="0" err="1">
                    <a:solidFill>
                      <a:schemeClr val="bg1"/>
                    </a:solidFill>
                    <a:latin typeface="Univers Condensed Light" panose="020B0306020202040204"/>
                  </a:rPr>
                  <a:t>acier</a:t>
                </a:r>
                <a:r>
                  <a:rPr lang="fr-FR" b="0" kern="0" dirty="0">
                    <a:solidFill>
                      <a:schemeClr val="bg1"/>
                    </a:solidFill>
                    <a:latin typeface="Univers Condensed Light" panose="020B0306020202040204"/>
                  </a:rPr>
                  <a:t> </a:t>
                </a:r>
                <a:r>
                  <a:rPr lang="fr-FR" b="0" kern="0" dirty="0">
                    <a:solidFill>
                      <a:schemeClr val="bg1"/>
                    </a:solidFill>
                    <a:latin typeface="Univers Condensed Light" panose="020B0306020202040204"/>
                    <a:ea typeface="Wingdings"/>
                    <a:cs typeface="Wingdings"/>
                    <a:sym typeface="Wingdings"/>
                  </a:rPr>
                  <a:t></a:t>
                </a:r>
                <a:r>
                  <a:rPr lang="fr-FR" b="0" kern="0" dirty="0">
                    <a:solidFill>
                      <a:schemeClr val="bg1"/>
                    </a:solidFill>
                    <a:latin typeface="Univers Condensed Light" panose="020B0306020202040204"/>
                    <a:sym typeface="Wingdings"/>
                  </a:rPr>
                  <a:t> </a:t>
                </a:r>
                <a:r>
                  <a:rPr lang="fr-FR" b="0" kern="0" dirty="0">
                    <a:solidFill>
                      <a:schemeClr val="bg1"/>
                    </a:solidFill>
                    <a:latin typeface="Univers Condensed Light" panose="020B0306020202040204"/>
                  </a:rPr>
                  <a:t>pas utilisable partout ;</a:t>
                </a:r>
              </a:p>
              <a:p>
                <a:pPr marL="366713" lvl="1" indent="-366713">
                  <a:buClr>
                    <a:schemeClr val="accent1"/>
                  </a:buClr>
                  <a:buFont typeface="Courier New" panose="02070309020205020404" pitchFamily="49" charset="0"/>
                  <a:buChar char="o"/>
                  <a:defRPr/>
                </a:pPr>
                <a:r>
                  <a:rPr lang="fr-FR" b="0" kern="0" dirty="0">
                    <a:solidFill>
                      <a:schemeClr val="bg1"/>
                    </a:solidFill>
                    <a:latin typeface="Univers Condensed Light" panose="020B0306020202040204"/>
                  </a:rPr>
                  <a:t>Plus grande susceptibilité au flambage (voilement local et flambage global) ;</a:t>
                </a:r>
              </a:p>
              <a:p>
                <a:pPr marL="366713" lvl="1" indent="-366713">
                  <a:buClr>
                    <a:schemeClr val="accent1"/>
                  </a:buClr>
                  <a:buFont typeface="Courier New" panose="02070309020205020404" pitchFamily="49" charset="0"/>
                  <a:buChar char="o"/>
                  <a:defRPr/>
                </a:pPr>
                <a:r>
                  <a:rPr lang="fr-FR" b="0" kern="0" dirty="0">
                    <a:solidFill>
                      <a:schemeClr val="bg1"/>
                    </a:solidFill>
                    <a:latin typeface="Univers Condensed Light" panose="020B0306020202040204"/>
                  </a:rPr>
                  <a:t>Attention aux vibrations :</a:t>
                </a:r>
              </a:p>
              <a:p>
                <a:pPr marL="823913" lvl="3" indent="-366713">
                  <a:buClr>
                    <a:schemeClr val="accent1"/>
                  </a:buClr>
                  <a:buFont typeface="Courier New" panose="02070309020205020404" pitchFamily="49" charset="0"/>
                  <a:buChar char="o"/>
                  <a:defRPr/>
                </a:pPr>
                <a14:m>
                  <m:oMath xmlns:m="http://schemas.openxmlformats.org/officeDocument/2006/math">
                    <m:r>
                      <a:rPr lang="fr-CA" sz="2000" b="0" i="1" kern="0" smtClean="0">
                        <a:solidFill>
                          <a:schemeClr val="bg1"/>
                        </a:solidFill>
                        <a:latin typeface="Cambria Math" panose="02040503050406030204" pitchFamily="18" charset="0"/>
                      </a:rPr>
                      <m:t>𝑓</m:t>
                    </m:r>
                    <m:r>
                      <a:rPr lang="fr-CA" sz="2000" b="0" i="1" kern="0" smtClean="0">
                        <a:solidFill>
                          <a:schemeClr val="bg1"/>
                        </a:solidFill>
                        <a:latin typeface="Cambria Math" panose="02040503050406030204" pitchFamily="18" charset="0"/>
                      </a:rPr>
                      <m:t> ∝ </m:t>
                    </m:r>
                    <m:rad>
                      <m:radPr>
                        <m:degHide m:val="on"/>
                        <m:ctrlPr>
                          <a:rPr lang="fr-CA" sz="2000" b="0" i="1" kern="0" smtClean="0">
                            <a:solidFill>
                              <a:schemeClr val="bg1"/>
                            </a:solidFill>
                            <a:latin typeface="Cambria Math" panose="02040503050406030204" pitchFamily="18" charset="0"/>
                            <a:ea typeface="Cambria Math" panose="02040503050406030204" pitchFamily="18" charset="0"/>
                          </a:rPr>
                        </m:ctrlPr>
                      </m:radPr>
                      <m:deg/>
                      <m:e>
                        <m:f>
                          <m:fPr>
                            <m:ctrlPr>
                              <a:rPr lang="fr-CA" sz="2000" b="0" i="1" kern="0" smtClean="0">
                                <a:solidFill>
                                  <a:schemeClr val="bg1"/>
                                </a:solidFill>
                                <a:latin typeface="Cambria Math" panose="02040503050406030204" pitchFamily="18" charset="0"/>
                                <a:ea typeface="Cambria Math" panose="02040503050406030204" pitchFamily="18" charset="0"/>
                              </a:rPr>
                            </m:ctrlPr>
                          </m:fPr>
                          <m:num>
                            <m:r>
                              <a:rPr lang="fr-CA" sz="2000" b="0" i="1" kern="0" smtClean="0">
                                <a:solidFill>
                                  <a:schemeClr val="bg1"/>
                                </a:solidFill>
                                <a:latin typeface="Cambria Math" panose="02040503050406030204" pitchFamily="18" charset="0"/>
                                <a:ea typeface="Cambria Math" panose="02040503050406030204" pitchFamily="18" charset="0"/>
                              </a:rPr>
                              <m:t>𝑟𝑖𝑔𝑖𝑑𝑖𝑡</m:t>
                            </m:r>
                            <m:r>
                              <a:rPr lang="fr-CA" sz="2000" b="0" i="1" kern="0" smtClean="0">
                                <a:solidFill>
                                  <a:schemeClr val="bg1"/>
                                </a:solidFill>
                                <a:latin typeface="Cambria Math" panose="02040503050406030204" pitchFamily="18" charset="0"/>
                                <a:ea typeface="Cambria Math" panose="02040503050406030204" pitchFamily="18" charset="0"/>
                              </a:rPr>
                              <m:t>é</m:t>
                            </m:r>
                          </m:num>
                          <m:den>
                            <m:r>
                              <a:rPr lang="fr-CA" sz="2000" b="0" i="1" kern="0" smtClean="0">
                                <a:solidFill>
                                  <a:schemeClr val="bg1"/>
                                </a:solidFill>
                                <a:latin typeface="Cambria Math" panose="02040503050406030204" pitchFamily="18" charset="0"/>
                                <a:ea typeface="Cambria Math" panose="02040503050406030204" pitchFamily="18" charset="0"/>
                              </a:rPr>
                              <m:t>𝑚𝑎𝑠𝑠𝑒</m:t>
                            </m:r>
                          </m:den>
                        </m:f>
                      </m:e>
                    </m:rad>
                    <m:r>
                      <a:rPr lang="fr-CA" sz="2000" b="0" i="0" kern="0" smtClean="0">
                        <a:solidFill>
                          <a:schemeClr val="bg1"/>
                        </a:solidFill>
                        <a:latin typeface="Cambria Math" panose="02040503050406030204" pitchFamily="18" charset="0"/>
                        <a:ea typeface="Cambria Math" panose="02040503050406030204" pitchFamily="18" charset="0"/>
                      </a:rPr>
                      <m:t>;</m:t>
                    </m:r>
                  </m:oMath>
                </a14:m>
                <a:r>
                  <a:rPr lang="fr-FR" sz="2000" b="0" kern="0" dirty="0">
                    <a:solidFill>
                      <a:schemeClr val="bg1"/>
                    </a:solidFill>
                    <a:latin typeface="Univers Condensed Light" panose="020B0306020202040204"/>
                  </a:rPr>
                  <a:t> la plus part du temps favorable ;</a:t>
                </a:r>
              </a:p>
              <a:p>
                <a:pPr marL="366713" lvl="1" indent="-366713">
                  <a:buClr>
                    <a:schemeClr val="accent1"/>
                  </a:buClr>
                  <a:buFont typeface="Courier New" panose="02070309020205020404" pitchFamily="49" charset="0"/>
                  <a:buChar char="o"/>
                  <a:defRPr/>
                </a:pPr>
                <a:r>
                  <a:rPr lang="fr-FR" b="0" kern="0" dirty="0">
                    <a:solidFill>
                      <a:schemeClr val="bg1"/>
                    </a:solidFill>
                    <a:latin typeface="Univers Condensed Light" panose="020B0306020202040204"/>
                  </a:rPr>
                  <a:t>Soudage / zone affectée thermiquement : réduction des résistances en statique (et en fatigue) ;</a:t>
                </a:r>
              </a:p>
              <a:p>
                <a:pPr marL="366713" lvl="1" indent="-366713">
                  <a:buClr>
                    <a:schemeClr val="accent1"/>
                  </a:buClr>
                  <a:buFont typeface="Courier New" panose="02070309020205020404" pitchFamily="49" charset="0"/>
                  <a:buChar char="o"/>
                  <a:defRPr/>
                </a:pPr>
                <a:r>
                  <a:rPr lang="fr-FR" b="0" kern="0" dirty="0">
                    <a:solidFill>
                      <a:schemeClr val="bg1"/>
                    </a:solidFill>
                    <a:latin typeface="Univers Condensed Light" panose="020B0306020202040204"/>
                  </a:rPr>
                  <a:t>Soudure par fusion nécessite un gaz inerte car l’aluminium est très réactif à l’air (+ cher).</a:t>
                </a:r>
              </a:p>
              <a:p>
                <a:pPr>
                  <a:buClr>
                    <a:schemeClr val="accent1"/>
                  </a:buClr>
                </a:pPr>
                <a:endParaRPr lang="fr-FR" sz="2000" dirty="0">
                  <a:solidFill>
                    <a:schemeClr val="bg1"/>
                  </a:solidFill>
                  <a:latin typeface="Univers Condensed Light" panose="020B0306020202040204"/>
                </a:endParaRPr>
              </a:p>
              <a:p>
                <a:pPr marL="342900" indent="-342900">
                  <a:buClr>
                    <a:schemeClr val="accent1"/>
                  </a:buClr>
                  <a:buFont typeface="Symbol" panose="05050102010706020507" pitchFamily="18" charset="2"/>
                  <a:buChar char="Þ"/>
                </a:pPr>
                <a:r>
                  <a:rPr lang="fr-FR" sz="2000" dirty="0">
                    <a:solidFill>
                      <a:schemeClr val="bg1"/>
                    </a:solidFill>
                    <a:latin typeface="Univers Condensed Light" panose="020B0306020202040204"/>
                  </a:rPr>
                  <a:t>Normes de conception de structures civiles propre à l’aluminium : </a:t>
                </a:r>
              </a:p>
              <a:p>
                <a:pPr marL="914400" lvl="1" indent="-457200">
                  <a:buClr>
                    <a:schemeClr val="accent1"/>
                  </a:buClr>
                  <a:buFont typeface="Arial" panose="020B0604020202020204" pitchFamily="34" charset="0"/>
                  <a:buChar char="•"/>
                </a:pPr>
                <a:r>
                  <a:rPr lang="fr-FR" dirty="0">
                    <a:solidFill>
                      <a:schemeClr val="bg1"/>
                    </a:solidFill>
                    <a:latin typeface="Univers Condensed Light" panose="020B0306020202040204"/>
                  </a:rPr>
                  <a:t>CSA S157-17 (Calcul de la résistance mécanique des éléments en aluminium)</a:t>
                </a:r>
              </a:p>
              <a:p>
                <a:pPr marL="914400" lvl="1" indent="-457200">
                  <a:buClr>
                    <a:schemeClr val="accent1"/>
                  </a:buClr>
                  <a:buFont typeface="Arial" panose="020B0604020202020204" pitchFamily="34" charset="0"/>
                  <a:buChar char="•"/>
                </a:pPr>
                <a:r>
                  <a:rPr lang="fr-FR" dirty="0">
                    <a:solidFill>
                      <a:schemeClr val="bg1"/>
                    </a:solidFill>
                    <a:latin typeface="Univers Condensed Light" panose="020B0306020202040204"/>
                  </a:rPr>
                  <a:t>CSA S6-25 </a:t>
                </a:r>
                <a:r>
                  <a:rPr lang="fr-FR" dirty="0" err="1">
                    <a:solidFill>
                      <a:schemeClr val="bg1"/>
                    </a:solidFill>
                    <a:latin typeface="Univers Condensed Light" panose="020B0306020202040204"/>
                  </a:rPr>
                  <a:t>chapter</a:t>
                </a:r>
                <a:r>
                  <a:rPr lang="fr-FR" dirty="0">
                    <a:solidFill>
                      <a:schemeClr val="bg1"/>
                    </a:solidFill>
                    <a:latin typeface="Univers Condensed Light" panose="020B0306020202040204"/>
                  </a:rPr>
                  <a:t> 17 (Canadian Highway Bridge Design Code)</a:t>
                </a:r>
              </a:p>
            </p:txBody>
          </p:sp>
        </mc:Choice>
        <mc:Fallback xmlns="">
          <p:sp useBgFill="1">
            <p:nvSpPr>
              <p:cNvPr id="6" name="Espace réservé du contenu 1"/>
              <p:cNvSpPr txBox="1">
                <a:spLocks noRot="1" noChangeAspect="1" noMove="1" noResize="1" noEditPoints="1" noAdjustHandles="1" noChangeArrowheads="1" noChangeShapeType="1" noTextEdit="1"/>
              </p:cNvSpPr>
              <p:nvPr/>
            </p:nvSpPr>
            <p:spPr>
              <a:xfrm>
                <a:off x="838800" y="1439999"/>
                <a:ext cx="10347649" cy="4500000"/>
              </a:xfrm>
              <a:prstGeom prst="rect">
                <a:avLst/>
              </a:prstGeom>
              <a:blipFill>
                <a:blip r:embed="rId3"/>
                <a:stretch>
                  <a:fillRect l="-1532" t="-2439" b="-1355"/>
                </a:stretch>
              </a:blipFill>
            </p:spPr>
            <p:txBody>
              <a:bodyPr/>
              <a:lstStyle/>
              <a:p>
                <a:r>
                  <a:rPr lang="fr-CA">
                    <a:noFill/>
                  </a:rPr>
                  <a:t> </a:t>
                </a:r>
              </a:p>
            </p:txBody>
          </p:sp>
        </mc:Fallback>
      </mc:AlternateContent>
    </p:spTree>
    <p:extLst>
      <p:ext uri="{BB962C8B-B14F-4D97-AF65-F5344CB8AC3E}">
        <p14:creationId xmlns:p14="http://schemas.microsoft.com/office/powerpoint/2010/main" val="42275735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t>12</a:t>
            </a:fld>
            <a:endParaRPr lang="fr-FR" dirty="0"/>
          </a:p>
        </p:txBody>
      </p:sp>
      <p:sp>
        <p:nvSpPr>
          <p:cNvPr id="5" name="Titre 4"/>
          <p:cNvSpPr>
            <a:spLocks noGrp="1"/>
          </p:cNvSpPr>
          <p:nvPr>
            <p:ph type="title"/>
          </p:nvPr>
        </p:nvSpPr>
        <p:spPr/>
        <p:txBody>
          <a:bodyPr/>
          <a:lstStyle/>
          <a:p>
            <a:r>
              <a:rPr lang="fr-CA" dirty="0"/>
              <a:t>Introduction – Défis</a:t>
            </a:r>
            <a:endParaRPr lang="fr-CA" dirty="0">
              <a:solidFill>
                <a:schemeClr val="accent1"/>
              </a:solidFill>
            </a:endParaRPr>
          </a:p>
        </p:txBody>
      </p:sp>
      <p:sp>
        <p:nvSpPr>
          <p:cNvPr id="7" name="Espace réservé du contenu 1"/>
          <p:cNvSpPr txBox="1">
            <a:spLocks/>
          </p:cNvSpPr>
          <p:nvPr/>
        </p:nvSpPr>
        <p:spPr>
          <a:xfrm>
            <a:off x="838800" y="1681200"/>
            <a:ext cx="9679936" cy="2374893"/>
          </a:xfrm>
          <a:prstGeom prst="rect">
            <a:avLst/>
          </a:prstGeom>
        </p:spPr>
        <p:txBody>
          <a:bodyPr vert="horz" lIns="0" tIns="0" rIns="0" bIns="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tx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327025" lvl="1" indent="-327025">
              <a:buClr>
                <a:schemeClr val="accent1"/>
              </a:buClr>
              <a:buFont typeface="Courier New" panose="02070309020205020404" pitchFamily="49" charset="0"/>
              <a:buChar char="o"/>
              <a:defRPr/>
            </a:pPr>
            <a:r>
              <a:rPr lang="fr-FR" sz="2400" b="0" kern="0" dirty="0">
                <a:solidFill>
                  <a:schemeClr val="bg1"/>
                </a:solidFill>
              </a:rPr>
              <a:t>Forte quantité d’énergie nécessaire pour produire l’aluminium primaire mais</a:t>
            </a:r>
          </a:p>
          <a:p>
            <a:pPr marL="0" lvl="1">
              <a:buClr>
                <a:schemeClr val="accent1"/>
              </a:buClr>
              <a:defRPr/>
            </a:pPr>
            <a:r>
              <a:rPr lang="fr-FR" sz="2400" b="0" kern="0" dirty="0">
                <a:solidFill>
                  <a:schemeClr val="bg1"/>
                </a:solidFill>
              </a:rPr>
              <a:t>	</a:t>
            </a:r>
            <a:r>
              <a:rPr lang="fr-FR" b="0" kern="0" dirty="0">
                <a:solidFill>
                  <a:schemeClr val="bg1"/>
                </a:solidFill>
              </a:rPr>
              <a:t>l’énergie pour refondre l’Al secondaire </a:t>
            </a:r>
            <a:r>
              <a:rPr lang="fr-FR" b="0" kern="0" dirty="0">
                <a:solidFill>
                  <a:schemeClr val="bg1"/>
                </a:solidFill>
                <a:ea typeface="Calibri Light" panose="020F0302020204030204" pitchFamily="34" charset="0"/>
                <a:cs typeface="Calibri Light" panose="020F0302020204030204" pitchFamily="34" charset="0"/>
              </a:rPr>
              <a:t>≈</a:t>
            </a:r>
            <a:r>
              <a:rPr lang="fr-FR" b="0" kern="0" dirty="0">
                <a:solidFill>
                  <a:schemeClr val="bg1"/>
                </a:solidFill>
              </a:rPr>
              <a:t> 5% de l’énergie pour produire l’Al primaire ;</a:t>
            </a:r>
          </a:p>
          <a:p>
            <a:pPr marL="327025" lvl="1" indent="-327025">
              <a:buClr>
                <a:schemeClr val="accent1"/>
              </a:buClr>
              <a:buFont typeface="Courier New" panose="02070309020205020404" pitchFamily="49" charset="0"/>
              <a:buChar char="o"/>
              <a:defRPr/>
            </a:pPr>
            <a:r>
              <a:rPr lang="fr-FR" sz="2400" b="0" kern="0" dirty="0">
                <a:solidFill>
                  <a:schemeClr val="bg1"/>
                </a:solidFill>
              </a:rPr>
              <a:t>Émission de CO</a:t>
            </a:r>
            <a:r>
              <a:rPr lang="fr-FR" sz="2400" b="0" kern="0" baseline="-25000" dirty="0">
                <a:solidFill>
                  <a:schemeClr val="bg1"/>
                </a:solidFill>
              </a:rPr>
              <a:t>2e</a:t>
            </a:r>
            <a:r>
              <a:rPr lang="fr-FR" sz="2400" b="0" kern="0" dirty="0">
                <a:solidFill>
                  <a:schemeClr val="bg1"/>
                </a:solidFill>
              </a:rPr>
              <a:t> intense si l’électricité utilisée n’est pas de source renouvelable;</a:t>
            </a:r>
          </a:p>
          <a:p>
            <a:pPr marL="327025" lvl="1" indent="-327025">
              <a:buClr>
                <a:schemeClr val="accent1"/>
              </a:buClr>
              <a:buFont typeface="Courier New" panose="02070309020205020404" pitchFamily="49" charset="0"/>
              <a:buChar char="o"/>
              <a:defRPr/>
            </a:pPr>
            <a:r>
              <a:rPr lang="fr-FR" sz="2400" u="sng" kern="0" dirty="0">
                <a:solidFill>
                  <a:schemeClr val="bg1"/>
                </a:solidFill>
              </a:rPr>
              <a:t>Attention à la corrosion galvanique:</a:t>
            </a:r>
          </a:p>
          <a:p>
            <a:pPr marL="784225" lvl="3" indent="-327025">
              <a:buClr>
                <a:schemeClr val="accent1"/>
              </a:buClr>
              <a:buFont typeface="Courier New" panose="02070309020205020404" pitchFamily="49" charset="0"/>
              <a:buChar char="o"/>
              <a:defRPr/>
            </a:pPr>
            <a:r>
              <a:rPr lang="fr-FR" sz="2000" kern="0" dirty="0">
                <a:solidFill>
                  <a:schemeClr val="bg1"/>
                </a:solidFill>
              </a:rPr>
              <a:t>Différence d’électronégativité des métaux en contact + électrolyte = pile galvanique.</a:t>
            </a:r>
          </a:p>
        </p:txBody>
      </p:sp>
      <p:pic>
        <p:nvPicPr>
          <p:cNvPr id="6" name="Picture 2">
            <a:extLst>
              <a:ext uri="{FF2B5EF4-FFF2-40B4-BE49-F238E27FC236}">
                <a16:creationId xmlns:a16="http://schemas.microsoft.com/office/drawing/2014/main" id="{A8C1C87C-7BEF-F990-0DFD-02F0C399C1DC}"/>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743215" y="3710764"/>
            <a:ext cx="4125211" cy="2915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70527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t>13</a:t>
            </a:fld>
            <a:endParaRPr lang="fr-FR" dirty="0"/>
          </a:p>
        </p:txBody>
      </p:sp>
      <p:sp>
        <p:nvSpPr>
          <p:cNvPr id="5" name="Titre 4"/>
          <p:cNvSpPr>
            <a:spLocks noGrp="1"/>
          </p:cNvSpPr>
          <p:nvPr>
            <p:ph type="title"/>
          </p:nvPr>
        </p:nvSpPr>
        <p:spPr/>
        <p:txBody>
          <a:bodyPr/>
          <a:lstStyle/>
          <a:p>
            <a:r>
              <a:rPr lang="fr-CA" dirty="0"/>
              <a:t>Introduction</a:t>
            </a:r>
            <a:endParaRPr lang="fr-CA" dirty="0">
              <a:solidFill>
                <a:schemeClr val="accent1"/>
              </a:solidFill>
            </a:endParaRPr>
          </a:p>
        </p:txBody>
      </p:sp>
      <p:pic>
        <p:nvPicPr>
          <p:cNvPr id="6" name="Image 5"/>
          <p:cNvPicPr>
            <a:picLocks noChangeAspect="1"/>
          </p:cNvPicPr>
          <p:nvPr/>
        </p:nvPicPr>
        <p:blipFill>
          <a:blip r:embed="rId3"/>
          <a:stretch>
            <a:fillRect/>
          </a:stretch>
        </p:blipFill>
        <p:spPr>
          <a:xfrm>
            <a:off x="1469104" y="1463157"/>
            <a:ext cx="8743624" cy="4433790"/>
          </a:xfrm>
          <a:prstGeom prst="rect">
            <a:avLst/>
          </a:prstGeom>
        </p:spPr>
      </p:pic>
      <p:sp>
        <p:nvSpPr>
          <p:cNvPr id="8" name="ZoneTexte 7"/>
          <p:cNvSpPr txBox="1"/>
          <p:nvPr/>
        </p:nvSpPr>
        <p:spPr>
          <a:xfrm>
            <a:off x="1476000" y="5904000"/>
            <a:ext cx="5989848" cy="215444"/>
          </a:xfrm>
          <a:prstGeom prst="rect">
            <a:avLst/>
          </a:prstGeom>
          <a:noFill/>
        </p:spPr>
        <p:txBody>
          <a:bodyPr wrap="square" rtlCol="0">
            <a:spAutoFit/>
          </a:bodyPr>
          <a:lstStyle/>
          <a:p>
            <a:r>
              <a:rPr lang="fr-FR" sz="800" i="1" dirty="0">
                <a:solidFill>
                  <a:schemeClr val="bg1"/>
                </a:solidFill>
              </a:rPr>
              <a:t> M.J.  Wang, </a:t>
            </a:r>
            <a:r>
              <a:rPr lang="fr-FR" sz="800" i="1" dirty="0" err="1">
                <a:solidFill>
                  <a:schemeClr val="bg1"/>
                </a:solidFill>
              </a:rPr>
              <a:t>Aluminum</a:t>
            </a:r>
            <a:r>
              <a:rPr lang="fr-FR" sz="800" i="1" dirty="0">
                <a:solidFill>
                  <a:schemeClr val="bg1"/>
                </a:solidFill>
              </a:rPr>
              <a:t> in Green Buildings, </a:t>
            </a:r>
            <a:r>
              <a:rPr lang="fr-FR" sz="800" i="1" dirty="0" err="1">
                <a:solidFill>
                  <a:schemeClr val="bg1"/>
                </a:solidFill>
              </a:rPr>
              <a:t>www.aluminum.org</a:t>
            </a:r>
            <a:endParaRPr lang="fr-FR" sz="800" i="1" dirty="0">
              <a:solidFill>
                <a:schemeClr val="bg1"/>
              </a:solidFill>
            </a:endParaRPr>
          </a:p>
        </p:txBody>
      </p:sp>
      <p:sp>
        <p:nvSpPr>
          <p:cNvPr id="4" name="Rectangle 3"/>
          <p:cNvSpPr/>
          <p:nvPr/>
        </p:nvSpPr>
        <p:spPr>
          <a:xfrm>
            <a:off x="2239346" y="1679510"/>
            <a:ext cx="1324947" cy="220387"/>
          </a:xfrm>
          <a:prstGeom prst="rect">
            <a:avLst/>
          </a:prstGeom>
          <a:solidFill>
            <a:srgbClr val="F1F8E8"/>
          </a:solidFill>
          <a:ln>
            <a:solidFill>
              <a:srgbClr val="F1F8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a:solidFill>
                  <a:schemeClr val="tx1"/>
                </a:solidFill>
                <a:latin typeface="Univers Condensed Light" panose="020B0306020202040204"/>
              </a:rPr>
              <a:t>Mur-rideau</a:t>
            </a:r>
          </a:p>
        </p:txBody>
      </p:sp>
      <p:sp>
        <p:nvSpPr>
          <p:cNvPr id="9" name="Rectangle 8"/>
          <p:cNvSpPr/>
          <p:nvPr/>
        </p:nvSpPr>
        <p:spPr>
          <a:xfrm>
            <a:off x="3758681" y="1712086"/>
            <a:ext cx="1709058" cy="220387"/>
          </a:xfrm>
          <a:prstGeom prst="rect">
            <a:avLst/>
          </a:prstGeom>
          <a:solidFill>
            <a:srgbClr val="F1F8E8"/>
          </a:solidFill>
          <a:ln>
            <a:solidFill>
              <a:srgbClr val="F1F8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a:solidFill>
                  <a:schemeClr val="tx1"/>
                </a:solidFill>
                <a:latin typeface="Univers Condensed Light" panose="020B0306020202040204"/>
              </a:rPr>
              <a:t>Cadre de fenêtre</a:t>
            </a:r>
          </a:p>
        </p:txBody>
      </p:sp>
      <p:sp>
        <p:nvSpPr>
          <p:cNvPr id="10" name="Rectangle 9"/>
          <p:cNvSpPr/>
          <p:nvPr/>
        </p:nvSpPr>
        <p:spPr>
          <a:xfrm>
            <a:off x="4840984" y="1476000"/>
            <a:ext cx="1709058" cy="220387"/>
          </a:xfrm>
          <a:prstGeom prst="rect">
            <a:avLst/>
          </a:prstGeom>
          <a:solidFill>
            <a:srgbClr val="F1F8E8"/>
          </a:solidFill>
          <a:ln>
            <a:solidFill>
              <a:srgbClr val="F1F8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a:solidFill>
                  <a:schemeClr val="tx1"/>
                </a:solidFill>
                <a:latin typeface="Univers Condensed Light" panose="020B0306020202040204"/>
              </a:rPr>
              <a:t>Panneaux muraux</a:t>
            </a:r>
          </a:p>
        </p:txBody>
      </p:sp>
      <p:sp>
        <p:nvSpPr>
          <p:cNvPr id="11" name="Rectangle 10"/>
          <p:cNvSpPr/>
          <p:nvPr/>
        </p:nvSpPr>
        <p:spPr>
          <a:xfrm>
            <a:off x="6662056" y="1768070"/>
            <a:ext cx="1103531" cy="220387"/>
          </a:xfrm>
          <a:prstGeom prst="rect">
            <a:avLst/>
          </a:prstGeom>
          <a:solidFill>
            <a:srgbClr val="F1F8E8"/>
          </a:solidFill>
          <a:ln>
            <a:solidFill>
              <a:srgbClr val="F1F8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a:solidFill>
                  <a:schemeClr val="tx1"/>
                </a:solidFill>
                <a:latin typeface="Univers Condensed Light" panose="020B0306020202040204"/>
              </a:rPr>
              <a:t>Fascia</a:t>
            </a:r>
          </a:p>
        </p:txBody>
      </p:sp>
      <p:sp>
        <p:nvSpPr>
          <p:cNvPr id="12" name="Rectangle 11"/>
          <p:cNvSpPr/>
          <p:nvPr/>
        </p:nvSpPr>
        <p:spPr>
          <a:xfrm>
            <a:off x="7960518" y="1660570"/>
            <a:ext cx="1942789" cy="295312"/>
          </a:xfrm>
          <a:prstGeom prst="rect">
            <a:avLst/>
          </a:prstGeom>
          <a:solidFill>
            <a:srgbClr val="F1F8E8"/>
          </a:solidFill>
          <a:ln>
            <a:solidFill>
              <a:srgbClr val="F1F8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a:solidFill>
                  <a:schemeClr val="tx1"/>
                </a:solidFill>
                <a:latin typeface="Univers Condensed Light" panose="020B0306020202040204"/>
              </a:rPr>
              <a:t>Panneaux solaires</a:t>
            </a:r>
          </a:p>
        </p:txBody>
      </p:sp>
      <p:sp>
        <p:nvSpPr>
          <p:cNvPr id="13" name="Rectangle 12"/>
          <p:cNvSpPr/>
          <p:nvPr/>
        </p:nvSpPr>
        <p:spPr>
          <a:xfrm>
            <a:off x="8875696" y="3500143"/>
            <a:ext cx="1294672" cy="476303"/>
          </a:xfrm>
          <a:prstGeom prst="rect">
            <a:avLst/>
          </a:prstGeom>
          <a:solidFill>
            <a:srgbClr val="F1F8E8"/>
          </a:solidFill>
          <a:ln>
            <a:solidFill>
              <a:srgbClr val="F1F8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600" dirty="0">
                <a:solidFill>
                  <a:schemeClr val="tx1"/>
                </a:solidFill>
                <a:latin typeface="Univers Condensed Light" panose="020B0306020202040204"/>
              </a:rPr>
              <a:t>Panneaux de signalisation</a:t>
            </a:r>
          </a:p>
        </p:txBody>
      </p:sp>
      <p:sp>
        <p:nvSpPr>
          <p:cNvPr id="14" name="Rectangle 13"/>
          <p:cNvSpPr/>
          <p:nvPr/>
        </p:nvSpPr>
        <p:spPr>
          <a:xfrm>
            <a:off x="8843506" y="4702348"/>
            <a:ext cx="1326862" cy="261537"/>
          </a:xfrm>
          <a:prstGeom prst="rect">
            <a:avLst/>
          </a:prstGeom>
          <a:solidFill>
            <a:srgbClr val="F1F8E8"/>
          </a:solidFill>
          <a:ln>
            <a:solidFill>
              <a:srgbClr val="F1F8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a:solidFill>
                  <a:schemeClr val="tx1"/>
                </a:solidFill>
                <a:latin typeface="Univers Condensed Light" panose="020B0306020202040204"/>
              </a:rPr>
              <a:t>Éclairage</a:t>
            </a:r>
          </a:p>
        </p:txBody>
      </p:sp>
      <p:sp>
        <p:nvSpPr>
          <p:cNvPr id="15" name="Rectangle 14"/>
          <p:cNvSpPr/>
          <p:nvPr/>
        </p:nvSpPr>
        <p:spPr>
          <a:xfrm>
            <a:off x="8903519" y="3976446"/>
            <a:ext cx="1285415" cy="459403"/>
          </a:xfrm>
          <a:prstGeom prst="rect">
            <a:avLst/>
          </a:prstGeom>
          <a:solidFill>
            <a:srgbClr val="F1F8E8"/>
          </a:solidFill>
          <a:ln>
            <a:solidFill>
              <a:srgbClr val="F1F8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400" dirty="0">
                <a:solidFill>
                  <a:schemeClr val="tx1"/>
                </a:solidFill>
                <a:latin typeface="Univers Condensed Light" panose="020B0306020202040204"/>
              </a:rPr>
              <a:t>Clôtures et rack à vélos</a:t>
            </a:r>
          </a:p>
        </p:txBody>
      </p:sp>
      <p:sp>
        <p:nvSpPr>
          <p:cNvPr id="16" name="Rectangle 15"/>
          <p:cNvSpPr/>
          <p:nvPr/>
        </p:nvSpPr>
        <p:spPr>
          <a:xfrm>
            <a:off x="8838374" y="3097483"/>
            <a:ext cx="1337032" cy="220387"/>
          </a:xfrm>
          <a:prstGeom prst="rect">
            <a:avLst/>
          </a:prstGeom>
          <a:solidFill>
            <a:srgbClr val="F1F8E8"/>
          </a:solidFill>
          <a:ln>
            <a:solidFill>
              <a:srgbClr val="F1F8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a:solidFill>
                  <a:schemeClr val="tx1"/>
                </a:solidFill>
                <a:latin typeface="Univers Condensed Light" panose="020B0306020202040204"/>
              </a:rPr>
              <a:t>Toiture</a:t>
            </a:r>
          </a:p>
        </p:txBody>
      </p:sp>
      <p:sp>
        <p:nvSpPr>
          <p:cNvPr id="17" name="Rectangle 16"/>
          <p:cNvSpPr/>
          <p:nvPr/>
        </p:nvSpPr>
        <p:spPr>
          <a:xfrm>
            <a:off x="8749047" y="2209124"/>
            <a:ext cx="1421321" cy="162458"/>
          </a:xfrm>
          <a:prstGeom prst="rect">
            <a:avLst/>
          </a:prstGeom>
          <a:solidFill>
            <a:srgbClr val="F1F8E8"/>
          </a:solidFill>
          <a:ln>
            <a:solidFill>
              <a:srgbClr val="F1F8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a:solidFill>
                  <a:schemeClr val="tx1"/>
                </a:solidFill>
                <a:latin typeface="Univers Condensed Light" panose="020B0306020202040204"/>
              </a:rPr>
              <a:t>Cheminées</a:t>
            </a:r>
          </a:p>
        </p:txBody>
      </p:sp>
      <p:sp>
        <p:nvSpPr>
          <p:cNvPr id="18" name="Rectangle 17"/>
          <p:cNvSpPr/>
          <p:nvPr/>
        </p:nvSpPr>
        <p:spPr>
          <a:xfrm>
            <a:off x="8865277" y="5209311"/>
            <a:ext cx="1326862" cy="517710"/>
          </a:xfrm>
          <a:prstGeom prst="rect">
            <a:avLst/>
          </a:prstGeom>
          <a:solidFill>
            <a:srgbClr val="F1F8E8"/>
          </a:solidFill>
          <a:ln>
            <a:solidFill>
              <a:srgbClr val="F1F8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a:solidFill>
                  <a:schemeClr val="tx1"/>
                </a:solidFill>
                <a:latin typeface="Univers Condensed Light" panose="020B0306020202040204"/>
              </a:rPr>
              <a:t>Gouttières et descentes pluviales</a:t>
            </a:r>
          </a:p>
        </p:txBody>
      </p:sp>
      <p:sp>
        <p:nvSpPr>
          <p:cNvPr id="19" name="Rectangle 18"/>
          <p:cNvSpPr/>
          <p:nvPr/>
        </p:nvSpPr>
        <p:spPr>
          <a:xfrm>
            <a:off x="1492897" y="3418113"/>
            <a:ext cx="690466" cy="202165"/>
          </a:xfrm>
          <a:prstGeom prst="rect">
            <a:avLst/>
          </a:prstGeom>
          <a:solidFill>
            <a:srgbClr val="F1F8E8"/>
          </a:solidFill>
          <a:ln>
            <a:solidFill>
              <a:srgbClr val="F1F8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a:solidFill>
                  <a:schemeClr val="tx1"/>
                </a:solidFill>
                <a:latin typeface="Univers Condensed Light" panose="020B0306020202040204"/>
              </a:rPr>
              <a:t>Mats</a:t>
            </a:r>
          </a:p>
        </p:txBody>
      </p:sp>
      <p:sp>
        <p:nvSpPr>
          <p:cNvPr id="20" name="Rectangle 19"/>
          <p:cNvSpPr/>
          <p:nvPr/>
        </p:nvSpPr>
        <p:spPr>
          <a:xfrm>
            <a:off x="1477345" y="4466252"/>
            <a:ext cx="1153887" cy="665584"/>
          </a:xfrm>
          <a:prstGeom prst="rect">
            <a:avLst/>
          </a:prstGeom>
          <a:solidFill>
            <a:srgbClr val="F1F8E8"/>
          </a:solidFill>
          <a:ln>
            <a:solidFill>
              <a:srgbClr val="F1F8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a:solidFill>
                  <a:schemeClr val="tx1"/>
                </a:solidFill>
                <a:latin typeface="Univers Condensed Light" panose="020B0306020202040204"/>
              </a:rPr>
              <a:t>Pare-soleil et volets</a:t>
            </a:r>
          </a:p>
        </p:txBody>
      </p:sp>
      <p:sp>
        <p:nvSpPr>
          <p:cNvPr id="21" name="Rectangle 20"/>
          <p:cNvSpPr/>
          <p:nvPr/>
        </p:nvSpPr>
        <p:spPr>
          <a:xfrm>
            <a:off x="1476000" y="5184000"/>
            <a:ext cx="1224000" cy="648000"/>
          </a:xfrm>
          <a:prstGeom prst="rect">
            <a:avLst/>
          </a:prstGeom>
          <a:solidFill>
            <a:srgbClr val="F1F8E8"/>
          </a:solidFill>
          <a:ln>
            <a:solidFill>
              <a:srgbClr val="F1F8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a:solidFill>
                  <a:schemeClr val="tx1"/>
                </a:solidFill>
                <a:latin typeface="Univers Condensed Light" panose="020B0306020202040204"/>
              </a:rPr>
              <a:t>Portes d’entrée</a:t>
            </a:r>
          </a:p>
        </p:txBody>
      </p:sp>
    </p:spTree>
    <p:extLst>
      <p:ext uri="{BB962C8B-B14F-4D97-AF65-F5344CB8AC3E}">
        <p14:creationId xmlns:p14="http://schemas.microsoft.com/office/powerpoint/2010/main" val="28797726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t>14</a:t>
            </a:fld>
            <a:endParaRPr lang="fr-FR" dirty="0"/>
          </a:p>
        </p:txBody>
      </p:sp>
      <p:sp>
        <p:nvSpPr>
          <p:cNvPr id="5" name="Titre 4"/>
          <p:cNvSpPr>
            <a:spLocks noGrp="1"/>
          </p:cNvSpPr>
          <p:nvPr>
            <p:ph type="title"/>
          </p:nvPr>
        </p:nvSpPr>
        <p:spPr/>
        <p:txBody>
          <a:bodyPr/>
          <a:lstStyle/>
          <a:p>
            <a:r>
              <a:rPr lang="fr-CA" dirty="0"/>
              <a:t>Introduction</a:t>
            </a:r>
            <a:endParaRPr lang="fr-CA" dirty="0">
              <a:solidFill>
                <a:schemeClr val="accent1"/>
              </a:solidFill>
            </a:endParaRPr>
          </a:p>
        </p:txBody>
      </p:sp>
      <p:sp>
        <p:nvSpPr>
          <p:cNvPr id="22" name="Rectangle 3"/>
          <p:cNvSpPr>
            <a:spLocks noChangeArrowheads="1"/>
          </p:cNvSpPr>
          <p:nvPr/>
        </p:nvSpPr>
        <p:spPr bwMode="auto">
          <a:xfrm>
            <a:off x="749615" y="1120186"/>
            <a:ext cx="5576540" cy="251473"/>
          </a:xfrm>
          <a:prstGeom prst="rect">
            <a:avLst/>
          </a:prstGeom>
          <a:noFill/>
          <a:ln w="9525">
            <a:noFill/>
            <a:miter lim="800000"/>
            <a:headEnd/>
            <a:tailEnd/>
          </a:ln>
        </p:spPr>
        <p:txBody>
          <a:bodyPr/>
          <a:lstStyle/>
          <a:p>
            <a:pPr marL="257175" indent="-257175">
              <a:lnSpc>
                <a:spcPct val="90000"/>
              </a:lnSpc>
              <a:spcBef>
                <a:spcPct val="50000"/>
              </a:spcBef>
              <a:buClr>
                <a:schemeClr val="hlink"/>
              </a:buClr>
              <a:defRPr/>
            </a:pPr>
            <a:r>
              <a:rPr lang="fr-CA" sz="2100" dirty="0">
                <a:solidFill>
                  <a:schemeClr val="accent2"/>
                </a:solidFill>
                <a:latin typeface="Univers Condensed Light" panose="020B0306020202040204"/>
              </a:rPr>
              <a:t>Panneaux de revêtement mural </a:t>
            </a:r>
            <a:r>
              <a:rPr lang="fr-CA" sz="2100" i="1" dirty="0">
                <a:solidFill>
                  <a:schemeClr val="accent2"/>
                </a:solidFill>
                <a:latin typeface="Univers Condensed Light" panose="020B0306020202040204"/>
              </a:rPr>
              <a:t>(e.g. Dry Design Inc.)</a:t>
            </a:r>
          </a:p>
          <a:p>
            <a:pPr marL="257175" indent="-257175">
              <a:lnSpc>
                <a:spcPct val="90000"/>
              </a:lnSpc>
              <a:spcBef>
                <a:spcPct val="50000"/>
              </a:spcBef>
              <a:buClr>
                <a:schemeClr val="hlink"/>
              </a:buClr>
              <a:defRPr/>
            </a:pPr>
            <a:endParaRPr lang="fr-CA" sz="2100" dirty="0">
              <a:solidFill>
                <a:schemeClr val="accent2"/>
              </a:solidFill>
              <a:latin typeface="Univers Condensed Light" panose="020B0306020202040204"/>
            </a:endParaRPr>
          </a:p>
          <a:p>
            <a:pPr marL="257175" indent="-257175">
              <a:lnSpc>
                <a:spcPct val="90000"/>
              </a:lnSpc>
              <a:spcBef>
                <a:spcPct val="50000"/>
              </a:spcBef>
              <a:buClr>
                <a:schemeClr val="hlink"/>
              </a:buClr>
              <a:defRPr/>
            </a:pPr>
            <a:endParaRPr lang="fr-CA" sz="2100" dirty="0">
              <a:solidFill>
                <a:schemeClr val="accent2"/>
              </a:solidFill>
              <a:latin typeface="Univers Condensed Light" panose="020B0306020202040204"/>
            </a:endParaRPr>
          </a:p>
          <a:p>
            <a:pPr marL="257175" indent="-257175">
              <a:lnSpc>
                <a:spcPct val="90000"/>
              </a:lnSpc>
              <a:spcBef>
                <a:spcPct val="50000"/>
              </a:spcBef>
              <a:buClr>
                <a:schemeClr val="hlink"/>
              </a:buClr>
              <a:defRPr/>
            </a:pPr>
            <a:endParaRPr lang="fr-CA" sz="2100" dirty="0">
              <a:solidFill>
                <a:schemeClr val="accent2"/>
              </a:solidFill>
              <a:latin typeface="Univers Condensed Light" panose="020B0306020202040204"/>
            </a:endParaRPr>
          </a:p>
          <a:p>
            <a:pPr marL="257175" indent="-257175">
              <a:lnSpc>
                <a:spcPct val="90000"/>
              </a:lnSpc>
              <a:spcBef>
                <a:spcPct val="50000"/>
              </a:spcBef>
              <a:buClr>
                <a:schemeClr val="hlink"/>
              </a:buClr>
              <a:defRPr/>
            </a:pPr>
            <a:endParaRPr lang="fr-CA" sz="2100" dirty="0">
              <a:solidFill>
                <a:schemeClr val="accent2"/>
              </a:solidFill>
              <a:latin typeface="Univers Condensed Light" panose="020B0306020202040204"/>
            </a:endParaRPr>
          </a:p>
          <a:p>
            <a:pPr marL="257175" indent="-257175">
              <a:lnSpc>
                <a:spcPct val="90000"/>
              </a:lnSpc>
              <a:spcBef>
                <a:spcPct val="50000"/>
              </a:spcBef>
              <a:buClr>
                <a:schemeClr val="hlink"/>
              </a:buClr>
              <a:defRPr/>
            </a:pPr>
            <a:endParaRPr lang="fr-CA" sz="2100" dirty="0">
              <a:solidFill>
                <a:schemeClr val="accent2"/>
              </a:solidFill>
              <a:latin typeface="Univers Condensed Light" panose="020B0306020202040204"/>
            </a:endParaRPr>
          </a:p>
          <a:p>
            <a:pPr marL="257175" indent="-257175">
              <a:lnSpc>
                <a:spcPct val="90000"/>
              </a:lnSpc>
              <a:spcBef>
                <a:spcPct val="50000"/>
              </a:spcBef>
              <a:buClr>
                <a:schemeClr val="hlink"/>
              </a:buClr>
              <a:defRPr/>
            </a:pPr>
            <a:endParaRPr lang="fr-CA" sz="2100" dirty="0">
              <a:solidFill>
                <a:schemeClr val="accent2"/>
              </a:solidFill>
              <a:latin typeface="Univers Condensed Light" panose="020B0306020202040204"/>
            </a:endParaRPr>
          </a:p>
          <a:p>
            <a:pPr marL="257175" indent="-257175">
              <a:lnSpc>
                <a:spcPct val="90000"/>
              </a:lnSpc>
              <a:spcBef>
                <a:spcPct val="50000"/>
              </a:spcBef>
              <a:buClr>
                <a:schemeClr val="hlink"/>
              </a:buClr>
              <a:defRPr/>
            </a:pPr>
            <a:endParaRPr lang="fr-CA" sz="2100" dirty="0">
              <a:solidFill>
                <a:schemeClr val="accent2"/>
              </a:solidFill>
              <a:latin typeface="Univers Condensed Light" panose="020B0306020202040204"/>
            </a:endParaRPr>
          </a:p>
        </p:txBody>
      </p:sp>
      <p:pic>
        <p:nvPicPr>
          <p:cNvPr id="23" name="Picture 2" descr="http://www.dri-design.com/images/painted-aluminum-new.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87472" y="1621796"/>
            <a:ext cx="3768327" cy="2675654"/>
          </a:xfrm>
          <a:prstGeom prst="rect">
            <a:avLst/>
          </a:prstGeom>
          <a:noFill/>
          <a:extLst>
            <a:ext uri="{909E8E84-426E-40dd-AFC4-6F175D3DCCD1}">
              <a14:hiddenFill xmlns:a14="http://schemas.microsoft.com/office/drawing/2010/main" xmlns="">
                <a:solidFill>
                  <a:srgbClr val="FFFFFF"/>
                </a:solidFill>
              </a14:hiddenFill>
            </a:ext>
          </a:extLst>
        </p:spPr>
      </p:pic>
      <p:sp>
        <p:nvSpPr>
          <p:cNvPr id="24" name="Rectangle 3"/>
          <p:cNvSpPr>
            <a:spLocks noChangeArrowheads="1"/>
          </p:cNvSpPr>
          <p:nvPr/>
        </p:nvSpPr>
        <p:spPr bwMode="auto">
          <a:xfrm>
            <a:off x="1186325" y="4279252"/>
            <a:ext cx="3484289" cy="224526"/>
          </a:xfrm>
          <a:prstGeom prst="rect">
            <a:avLst/>
          </a:prstGeom>
          <a:noFill/>
          <a:ln w="9525">
            <a:noFill/>
            <a:miter lim="800000"/>
            <a:headEnd/>
            <a:tailEnd/>
          </a:ln>
        </p:spPr>
        <p:txBody>
          <a:bodyPr/>
          <a:lstStyle/>
          <a:p>
            <a:pPr marL="257175" indent="-257175">
              <a:lnSpc>
                <a:spcPct val="90000"/>
              </a:lnSpc>
              <a:spcBef>
                <a:spcPct val="50000"/>
              </a:spcBef>
              <a:buClr>
                <a:schemeClr val="hlink"/>
              </a:buClr>
              <a:defRPr/>
            </a:pPr>
            <a:r>
              <a:rPr lang="fr-FR" sz="1300" dirty="0">
                <a:solidFill>
                  <a:schemeClr val="bg1"/>
                </a:solidFill>
                <a:latin typeface="Univers Condensed Light" panose="020B0306020202040204"/>
              </a:rPr>
              <a:t>Aluminium peint, anodisé, plaqué, …</a:t>
            </a:r>
          </a:p>
        </p:txBody>
      </p:sp>
      <p:pic>
        <p:nvPicPr>
          <p:cNvPr id="25" name="Picture 4"/>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155004" y="4604023"/>
            <a:ext cx="2098991" cy="154599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6" name="Picture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320677" y="1619750"/>
            <a:ext cx="2849190" cy="2155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7" name="Image 2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58793" y="4580783"/>
            <a:ext cx="3082032" cy="1743274"/>
          </a:xfrm>
          <a:prstGeom prst="rect">
            <a:avLst/>
          </a:prstGeom>
        </p:spPr>
      </p:pic>
      <p:sp>
        <p:nvSpPr>
          <p:cNvPr id="28" name="Espace réservé du contenu 2"/>
          <p:cNvSpPr txBox="1">
            <a:spLocks/>
          </p:cNvSpPr>
          <p:nvPr/>
        </p:nvSpPr>
        <p:spPr>
          <a:xfrm>
            <a:off x="644614" y="6356350"/>
            <a:ext cx="3510390" cy="378042"/>
          </a:xfrm>
          <a:prstGeom prst="rect">
            <a:avLst/>
          </a:prstGeom>
        </p:spPr>
        <p:txBody>
          <a:bodyPr vert="horz" lIns="0" tIns="0" rIns="0" bIns="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tx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ctr">
              <a:spcBef>
                <a:spcPts val="0"/>
              </a:spcBef>
            </a:pPr>
            <a:r>
              <a:rPr lang="fr-FR" sz="1300" dirty="0">
                <a:solidFill>
                  <a:schemeClr val="bg1"/>
                </a:solidFill>
              </a:rPr>
              <a:t>Zurich (2016):  projet résidentiel </a:t>
            </a:r>
            <a:r>
              <a:rPr lang="fr-FR" sz="1300" dirty="0" err="1">
                <a:solidFill>
                  <a:schemeClr val="bg1"/>
                </a:solidFill>
              </a:rPr>
              <a:t>Mehrfamilienhaus</a:t>
            </a:r>
            <a:r>
              <a:rPr lang="fr-FR" sz="1300" dirty="0">
                <a:solidFill>
                  <a:schemeClr val="bg1"/>
                </a:solidFill>
              </a:rPr>
              <a:t>:</a:t>
            </a:r>
          </a:p>
          <a:p>
            <a:pPr algn="ctr">
              <a:spcBef>
                <a:spcPts val="0"/>
              </a:spcBef>
            </a:pPr>
            <a:r>
              <a:rPr lang="fr-FR" sz="1300" dirty="0">
                <a:solidFill>
                  <a:schemeClr val="bg1"/>
                </a:solidFill>
              </a:rPr>
              <a:t> revêtement en aluminium anodisé et brossé</a:t>
            </a:r>
          </a:p>
        </p:txBody>
      </p:sp>
      <p:sp>
        <p:nvSpPr>
          <p:cNvPr id="30" name="ZoneTexte 29"/>
          <p:cNvSpPr txBox="1"/>
          <p:nvPr/>
        </p:nvSpPr>
        <p:spPr>
          <a:xfrm>
            <a:off x="487472" y="4033000"/>
            <a:ext cx="3127779" cy="207749"/>
          </a:xfrm>
          <a:prstGeom prst="rect">
            <a:avLst/>
          </a:prstGeom>
          <a:noFill/>
        </p:spPr>
        <p:txBody>
          <a:bodyPr wrap="none" rtlCol="0">
            <a:spAutoFit/>
          </a:bodyPr>
          <a:lstStyle/>
          <a:p>
            <a:r>
              <a:rPr lang="fr-FR" sz="750" dirty="0" err="1">
                <a:solidFill>
                  <a:schemeClr val="tx1">
                    <a:lumMod val="50000"/>
                    <a:lumOff val="50000"/>
                  </a:schemeClr>
                </a:solidFill>
              </a:rPr>
              <a:t>https</a:t>
            </a:r>
            <a:r>
              <a:rPr lang="fr-FR" sz="750" dirty="0">
                <a:solidFill>
                  <a:schemeClr val="tx1">
                    <a:lumMod val="50000"/>
                    <a:lumOff val="50000"/>
                  </a:schemeClr>
                </a:solidFill>
              </a:rPr>
              <a:t>://</a:t>
            </a:r>
            <a:r>
              <a:rPr lang="fr-FR" sz="750" dirty="0" err="1">
                <a:solidFill>
                  <a:schemeClr val="tx1">
                    <a:lumMod val="50000"/>
                    <a:lumOff val="50000"/>
                  </a:schemeClr>
                </a:solidFill>
              </a:rPr>
              <a:t>www.meilleuretoiture.com</a:t>
            </a:r>
            <a:r>
              <a:rPr lang="fr-FR" sz="750" dirty="0">
                <a:solidFill>
                  <a:schemeClr val="tx1">
                    <a:lumMod val="50000"/>
                    <a:lumOff val="50000"/>
                  </a:schemeClr>
                </a:solidFill>
              </a:rPr>
              <a:t>/les-toits-permanents-du-</a:t>
            </a:r>
            <a:r>
              <a:rPr lang="fr-FR" sz="750" dirty="0" err="1">
                <a:solidFill>
                  <a:schemeClr val="tx1">
                    <a:lumMod val="50000"/>
                    <a:lumOff val="50000"/>
                  </a:schemeClr>
                </a:solidFill>
              </a:rPr>
              <a:t>quebec</a:t>
            </a:r>
            <a:r>
              <a:rPr lang="fr-FR" sz="750" dirty="0">
                <a:solidFill>
                  <a:schemeClr val="tx1">
                    <a:lumMod val="50000"/>
                    <a:lumOff val="50000"/>
                  </a:schemeClr>
                </a:solidFill>
              </a:rPr>
              <a:t>-</a:t>
            </a:r>
            <a:r>
              <a:rPr lang="fr-FR" sz="750" dirty="0" err="1">
                <a:solidFill>
                  <a:schemeClr val="tx1">
                    <a:lumMod val="50000"/>
                    <a:lumOff val="50000"/>
                  </a:schemeClr>
                </a:solidFill>
              </a:rPr>
              <a:t>inc</a:t>
            </a:r>
            <a:r>
              <a:rPr lang="fr-FR" sz="750" dirty="0">
                <a:solidFill>
                  <a:schemeClr val="tx1">
                    <a:lumMod val="50000"/>
                    <a:lumOff val="50000"/>
                  </a:schemeClr>
                </a:solidFill>
              </a:rPr>
              <a:t>/</a:t>
            </a:r>
          </a:p>
        </p:txBody>
      </p:sp>
      <p:sp>
        <p:nvSpPr>
          <p:cNvPr id="33" name="ZoneTexte 32"/>
          <p:cNvSpPr txBox="1"/>
          <p:nvPr/>
        </p:nvSpPr>
        <p:spPr>
          <a:xfrm>
            <a:off x="855199" y="6092963"/>
            <a:ext cx="1165704" cy="207749"/>
          </a:xfrm>
          <a:prstGeom prst="rect">
            <a:avLst/>
          </a:prstGeom>
          <a:noFill/>
        </p:spPr>
        <p:txBody>
          <a:bodyPr wrap="none" rtlCol="0">
            <a:spAutoFit/>
          </a:bodyPr>
          <a:lstStyle/>
          <a:p>
            <a:r>
              <a:rPr lang="fr-FR" sz="750" i="1" dirty="0">
                <a:solidFill>
                  <a:schemeClr val="tx1">
                    <a:lumMod val="50000"/>
                    <a:lumOff val="50000"/>
                  </a:schemeClr>
                </a:solidFill>
              </a:rPr>
              <a:t>http://</a:t>
            </a:r>
            <a:r>
              <a:rPr lang="fr-FR" sz="750" i="1" dirty="0" err="1">
                <a:solidFill>
                  <a:schemeClr val="tx1">
                    <a:lumMod val="50000"/>
                    <a:lumOff val="50000"/>
                  </a:schemeClr>
                </a:solidFill>
              </a:rPr>
              <a:t>www.alcircle.com</a:t>
            </a:r>
            <a:endParaRPr lang="fr-FR" sz="750" i="1" dirty="0">
              <a:solidFill>
                <a:schemeClr val="tx1">
                  <a:lumMod val="50000"/>
                  <a:lumOff val="50000"/>
                </a:schemeClr>
              </a:solidFill>
            </a:endParaRPr>
          </a:p>
        </p:txBody>
      </p:sp>
      <p:pic>
        <p:nvPicPr>
          <p:cNvPr id="16" name="Image 15">
            <a:extLst>
              <a:ext uri="{FF2B5EF4-FFF2-40B4-BE49-F238E27FC236}">
                <a16:creationId xmlns:a16="http://schemas.microsoft.com/office/drawing/2014/main" id="{C767998C-443D-2A27-E991-EDA5D79A96DC}"/>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120006" y="1874480"/>
            <a:ext cx="2849190" cy="2136893"/>
          </a:xfrm>
          <a:prstGeom prst="rect">
            <a:avLst/>
          </a:prstGeom>
        </p:spPr>
      </p:pic>
      <p:pic>
        <p:nvPicPr>
          <p:cNvPr id="17" name="Image 16">
            <a:extLst>
              <a:ext uri="{FF2B5EF4-FFF2-40B4-BE49-F238E27FC236}">
                <a16:creationId xmlns:a16="http://schemas.microsoft.com/office/drawing/2014/main" id="{204DA0A5-1366-318C-7747-37D52FDAFC0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8120004" y="4148596"/>
            <a:ext cx="2875200" cy="2156400"/>
          </a:xfrm>
          <a:prstGeom prst="rect">
            <a:avLst/>
          </a:prstGeom>
        </p:spPr>
      </p:pic>
      <p:sp>
        <p:nvSpPr>
          <p:cNvPr id="18" name="ZoneTexte 17">
            <a:extLst>
              <a:ext uri="{FF2B5EF4-FFF2-40B4-BE49-F238E27FC236}">
                <a16:creationId xmlns:a16="http://schemas.microsoft.com/office/drawing/2014/main" id="{7BD680FF-B214-3CE9-44B4-CC1889CA1ADE}"/>
              </a:ext>
            </a:extLst>
          </p:cNvPr>
          <p:cNvSpPr txBox="1"/>
          <p:nvPr/>
        </p:nvSpPr>
        <p:spPr>
          <a:xfrm>
            <a:off x="8136000" y="6296053"/>
            <a:ext cx="2008883" cy="219291"/>
          </a:xfrm>
          <a:prstGeom prst="rect">
            <a:avLst/>
          </a:prstGeom>
          <a:noFill/>
        </p:spPr>
        <p:txBody>
          <a:bodyPr wrap="none" rtlCol="0">
            <a:spAutoFit/>
          </a:bodyPr>
          <a:lstStyle/>
          <a:p>
            <a:r>
              <a:rPr lang="fr-FR" sz="800" dirty="0">
                <a:solidFill>
                  <a:schemeClr val="bg1"/>
                </a:solidFill>
                <a:cs typeface="Helvetica" panose="020B0604020202020204" pitchFamily="34" charset="0"/>
              </a:rPr>
              <a:t>Photos, gracieuseté de Mario Fafard, 2020</a:t>
            </a:r>
          </a:p>
        </p:txBody>
      </p:sp>
      <p:sp>
        <p:nvSpPr>
          <p:cNvPr id="2" name="ZoneTexte 1">
            <a:extLst>
              <a:ext uri="{FF2B5EF4-FFF2-40B4-BE49-F238E27FC236}">
                <a16:creationId xmlns:a16="http://schemas.microsoft.com/office/drawing/2014/main" id="{6E3DC7FE-55F9-3E01-1F7D-B6504854C0E2}"/>
              </a:ext>
            </a:extLst>
          </p:cNvPr>
          <p:cNvSpPr txBox="1"/>
          <p:nvPr/>
        </p:nvSpPr>
        <p:spPr>
          <a:xfrm>
            <a:off x="8131858" y="1874480"/>
            <a:ext cx="1668470" cy="369332"/>
          </a:xfrm>
          <a:prstGeom prst="rect">
            <a:avLst/>
          </a:prstGeom>
          <a:noFill/>
        </p:spPr>
        <p:txBody>
          <a:bodyPr wrap="none" rtlCol="0">
            <a:spAutoFit/>
          </a:bodyPr>
          <a:lstStyle/>
          <a:p>
            <a:r>
              <a:rPr lang="fr-FR" dirty="0">
                <a:solidFill>
                  <a:schemeClr val="bg1"/>
                </a:solidFill>
              </a:rPr>
              <a:t>Installé en 2003</a:t>
            </a:r>
          </a:p>
        </p:txBody>
      </p:sp>
      <p:sp>
        <p:nvSpPr>
          <p:cNvPr id="4" name="ZoneTexte 3">
            <a:extLst>
              <a:ext uri="{FF2B5EF4-FFF2-40B4-BE49-F238E27FC236}">
                <a16:creationId xmlns:a16="http://schemas.microsoft.com/office/drawing/2014/main" id="{B5DEB166-3CB9-517A-EA04-114BECC353B5}"/>
              </a:ext>
            </a:extLst>
          </p:cNvPr>
          <p:cNvSpPr txBox="1"/>
          <p:nvPr/>
        </p:nvSpPr>
        <p:spPr>
          <a:xfrm>
            <a:off x="8049524" y="1008000"/>
            <a:ext cx="3768327" cy="923330"/>
          </a:xfrm>
          <a:prstGeom prst="rect">
            <a:avLst/>
          </a:prstGeom>
          <a:noFill/>
        </p:spPr>
        <p:txBody>
          <a:bodyPr wrap="square" rtlCol="0">
            <a:spAutoFit/>
          </a:bodyPr>
          <a:lstStyle/>
          <a:p>
            <a:r>
              <a:rPr lang="fr-FR" dirty="0">
                <a:solidFill>
                  <a:schemeClr val="bg1"/>
                </a:solidFill>
              </a:rPr>
              <a:t>Durée de vie </a:t>
            </a:r>
          </a:p>
          <a:p>
            <a:pPr marL="285750" indent="-285750">
              <a:buFont typeface="Arial" panose="020B0604020202020204" pitchFamily="34" charset="0"/>
              <a:buChar char="•"/>
            </a:pPr>
            <a:r>
              <a:rPr lang="fr-FR" dirty="0">
                <a:solidFill>
                  <a:schemeClr val="bg1"/>
                </a:solidFill>
              </a:rPr>
              <a:t>Aluminium : « infini »</a:t>
            </a:r>
          </a:p>
          <a:p>
            <a:pPr marL="285750" indent="-285750">
              <a:buFont typeface="Arial" panose="020B0604020202020204" pitchFamily="34" charset="0"/>
              <a:buChar char="•"/>
            </a:pPr>
            <a:r>
              <a:rPr lang="fr-FR" dirty="0">
                <a:solidFill>
                  <a:schemeClr val="bg1"/>
                </a:solidFill>
              </a:rPr>
              <a:t>Bardeaux asphaltes:  15 – 25 ans</a:t>
            </a:r>
          </a:p>
        </p:txBody>
      </p:sp>
    </p:spTree>
    <p:extLst>
      <p:ext uri="{BB962C8B-B14F-4D97-AF65-F5344CB8AC3E}">
        <p14:creationId xmlns:p14="http://schemas.microsoft.com/office/powerpoint/2010/main" val="27079767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t>15</a:t>
            </a:fld>
            <a:endParaRPr lang="fr-FR" dirty="0"/>
          </a:p>
        </p:txBody>
      </p:sp>
      <p:sp>
        <p:nvSpPr>
          <p:cNvPr id="5" name="Titre 4"/>
          <p:cNvSpPr>
            <a:spLocks noGrp="1"/>
          </p:cNvSpPr>
          <p:nvPr>
            <p:ph type="title"/>
          </p:nvPr>
        </p:nvSpPr>
        <p:spPr/>
        <p:txBody>
          <a:bodyPr/>
          <a:lstStyle/>
          <a:p>
            <a:r>
              <a:rPr lang="fr-CA" dirty="0"/>
              <a:t>Introduction</a:t>
            </a:r>
            <a:endParaRPr lang="fr-CA" dirty="0">
              <a:solidFill>
                <a:schemeClr val="accent1"/>
              </a:solidFill>
            </a:endParaRPr>
          </a:p>
        </p:txBody>
      </p:sp>
      <p:sp>
        <p:nvSpPr>
          <p:cNvPr id="16" name="Rectangle 3"/>
          <p:cNvSpPr>
            <a:spLocks noChangeArrowheads="1"/>
          </p:cNvSpPr>
          <p:nvPr/>
        </p:nvSpPr>
        <p:spPr bwMode="auto">
          <a:xfrm>
            <a:off x="749615" y="1120186"/>
            <a:ext cx="5576540" cy="251473"/>
          </a:xfrm>
          <a:prstGeom prst="rect">
            <a:avLst/>
          </a:prstGeom>
          <a:noFill/>
          <a:ln w="9525">
            <a:noFill/>
            <a:miter lim="800000"/>
            <a:headEnd/>
            <a:tailEnd/>
          </a:ln>
        </p:spPr>
        <p:txBody>
          <a:bodyPr/>
          <a:lstStyle/>
          <a:p>
            <a:pPr marL="257175" indent="-257175">
              <a:lnSpc>
                <a:spcPct val="90000"/>
              </a:lnSpc>
              <a:spcBef>
                <a:spcPct val="50000"/>
              </a:spcBef>
              <a:buClr>
                <a:schemeClr val="hlink"/>
              </a:buClr>
              <a:defRPr/>
            </a:pPr>
            <a:r>
              <a:rPr lang="fr-CA" sz="2100" dirty="0" err="1">
                <a:solidFill>
                  <a:schemeClr val="accent2"/>
                </a:solidFill>
                <a:latin typeface="Univers Condensed Light" panose="020B0306020202040204"/>
              </a:rPr>
              <a:t>Pac-Clad</a:t>
            </a:r>
            <a:r>
              <a:rPr lang="fr-CA" sz="2100" dirty="0">
                <a:solidFill>
                  <a:schemeClr val="accent2"/>
                </a:solidFill>
                <a:latin typeface="Univers Condensed Light" panose="020B0306020202040204"/>
              </a:rPr>
              <a:t> - Solaire</a:t>
            </a:r>
            <a:endParaRPr lang="fr-CA" sz="2100" i="1" dirty="0">
              <a:solidFill>
                <a:schemeClr val="accent2"/>
              </a:solidFill>
              <a:latin typeface="Univers Condensed Light" panose="020B0306020202040204"/>
            </a:endParaRPr>
          </a:p>
          <a:p>
            <a:pPr marL="257175" indent="-257175">
              <a:lnSpc>
                <a:spcPct val="90000"/>
              </a:lnSpc>
              <a:spcBef>
                <a:spcPct val="50000"/>
              </a:spcBef>
              <a:buClr>
                <a:schemeClr val="hlink"/>
              </a:buClr>
              <a:defRPr/>
            </a:pPr>
            <a:endParaRPr lang="fr-CA" sz="2100" dirty="0">
              <a:solidFill>
                <a:schemeClr val="accent2"/>
              </a:solidFill>
              <a:latin typeface="Univers Condensed Light" panose="020B0306020202040204"/>
            </a:endParaRPr>
          </a:p>
          <a:p>
            <a:pPr marL="257175" indent="-257175">
              <a:lnSpc>
                <a:spcPct val="90000"/>
              </a:lnSpc>
              <a:spcBef>
                <a:spcPct val="50000"/>
              </a:spcBef>
              <a:buClr>
                <a:schemeClr val="hlink"/>
              </a:buClr>
              <a:defRPr/>
            </a:pPr>
            <a:endParaRPr lang="fr-CA" sz="2100" dirty="0">
              <a:solidFill>
                <a:schemeClr val="accent2"/>
              </a:solidFill>
              <a:latin typeface="Univers Condensed Light" panose="020B0306020202040204"/>
            </a:endParaRPr>
          </a:p>
          <a:p>
            <a:pPr marL="257175" indent="-257175">
              <a:lnSpc>
                <a:spcPct val="90000"/>
              </a:lnSpc>
              <a:spcBef>
                <a:spcPct val="50000"/>
              </a:spcBef>
              <a:buClr>
                <a:schemeClr val="hlink"/>
              </a:buClr>
              <a:defRPr/>
            </a:pPr>
            <a:endParaRPr lang="fr-CA" sz="2100" dirty="0">
              <a:solidFill>
                <a:schemeClr val="accent2"/>
              </a:solidFill>
              <a:latin typeface="Univers Condensed Light" panose="020B0306020202040204"/>
            </a:endParaRPr>
          </a:p>
          <a:p>
            <a:pPr marL="257175" indent="-257175">
              <a:lnSpc>
                <a:spcPct val="90000"/>
              </a:lnSpc>
              <a:spcBef>
                <a:spcPct val="50000"/>
              </a:spcBef>
              <a:buClr>
                <a:schemeClr val="hlink"/>
              </a:buClr>
              <a:defRPr/>
            </a:pPr>
            <a:endParaRPr lang="fr-CA" sz="2100" dirty="0">
              <a:solidFill>
                <a:schemeClr val="accent2"/>
              </a:solidFill>
              <a:latin typeface="Univers Condensed Light" panose="020B0306020202040204"/>
            </a:endParaRPr>
          </a:p>
          <a:p>
            <a:pPr marL="257175" indent="-257175">
              <a:lnSpc>
                <a:spcPct val="90000"/>
              </a:lnSpc>
              <a:spcBef>
                <a:spcPct val="50000"/>
              </a:spcBef>
              <a:buClr>
                <a:schemeClr val="hlink"/>
              </a:buClr>
              <a:defRPr/>
            </a:pPr>
            <a:endParaRPr lang="fr-CA" sz="2100" dirty="0">
              <a:solidFill>
                <a:schemeClr val="accent2"/>
              </a:solidFill>
              <a:latin typeface="Univers Condensed Light" panose="020B0306020202040204"/>
            </a:endParaRPr>
          </a:p>
          <a:p>
            <a:pPr marL="257175" indent="-257175">
              <a:lnSpc>
                <a:spcPct val="90000"/>
              </a:lnSpc>
              <a:spcBef>
                <a:spcPct val="50000"/>
              </a:spcBef>
              <a:buClr>
                <a:schemeClr val="hlink"/>
              </a:buClr>
              <a:defRPr/>
            </a:pPr>
            <a:endParaRPr lang="fr-CA" sz="2100" dirty="0">
              <a:solidFill>
                <a:schemeClr val="accent2"/>
              </a:solidFill>
              <a:latin typeface="Univers Condensed Light" panose="020B0306020202040204"/>
            </a:endParaRPr>
          </a:p>
          <a:p>
            <a:pPr marL="257175" indent="-257175">
              <a:lnSpc>
                <a:spcPct val="90000"/>
              </a:lnSpc>
              <a:spcBef>
                <a:spcPct val="50000"/>
              </a:spcBef>
              <a:buClr>
                <a:schemeClr val="hlink"/>
              </a:buClr>
              <a:defRPr/>
            </a:pPr>
            <a:endParaRPr lang="fr-CA" sz="2100" dirty="0">
              <a:solidFill>
                <a:schemeClr val="accent2"/>
              </a:solidFill>
              <a:latin typeface="Univers Condensed Light" panose="020B0306020202040204"/>
            </a:endParaRPr>
          </a:p>
        </p:txBody>
      </p:sp>
      <p:pic>
        <p:nvPicPr>
          <p:cNvPr id="17"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38200" y="2012651"/>
            <a:ext cx="5924462" cy="401492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8"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371154" y="1176540"/>
            <a:ext cx="4190192" cy="31715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9" name="Picture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956535" y="4303049"/>
            <a:ext cx="3973325" cy="255495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0" name="ZoneTexte 19">
            <a:extLst>
              <a:ext uri="{FF2B5EF4-FFF2-40B4-BE49-F238E27FC236}">
                <a16:creationId xmlns:a16="http://schemas.microsoft.com/office/drawing/2014/main" id="{34DBC385-6A4B-6C4E-AA61-FD466E1B140C}"/>
              </a:ext>
            </a:extLst>
          </p:cNvPr>
          <p:cNvSpPr txBox="1"/>
          <p:nvPr/>
        </p:nvSpPr>
        <p:spPr>
          <a:xfrm>
            <a:off x="870024" y="6048000"/>
            <a:ext cx="1358064" cy="215444"/>
          </a:xfrm>
          <a:prstGeom prst="rect">
            <a:avLst/>
          </a:prstGeom>
          <a:noFill/>
        </p:spPr>
        <p:txBody>
          <a:bodyPr wrap="none" rtlCol="0">
            <a:spAutoFit/>
          </a:bodyPr>
          <a:lstStyle/>
          <a:p>
            <a:r>
              <a:rPr lang="fr-FR" sz="800" i="1" dirty="0">
                <a:solidFill>
                  <a:schemeClr val="bg1"/>
                </a:solidFill>
              </a:rPr>
              <a:t>https://</a:t>
            </a:r>
            <a:r>
              <a:rPr lang="fr-FR" sz="800" i="1" dirty="0" err="1">
                <a:solidFill>
                  <a:schemeClr val="bg1"/>
                </a:solidFill>
              </a:rPr>
              <a:t>www.pac-clad.com</a:t>
            </a:r>
            <a:endParaRPr lang="fr-FR" sz="800" i="1" dirty="0">
              <a:solidFill>
                <a:schemeClr val="bg1"/>
              </a:solidFill>
            </a:endParaRPr>
          </a:p>
        </p:txBody>
      </p:sp>
    </p:spTree>
    <p:extLst>
      <p:ext uri="{BB962C8B-B14F-4D97-AF65-F5344CB8AC3E}">
        <p14:creationId xmlns:p14="http://schemas.microsoft.com/office/powerpoint/2010/main" val="36566321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t>16</a:t>
            </a:fld>
            <a:endParaRPr lang="fr-FR" dirty="0"/>
          </a:p>
        </p:txBody>
      </p:sp>
      <p:sp>
        <p:nvSpPr>
          <p:cNvPr id="5" name="Titre 4"/>
          <p:cNvSpPr>
            <a:spLocks noGrp="1"/>
          </p:cNvSpPr>
          <p:nvPr>
            <p:ph type="title"/>
          </p:nvPr>
        </p:nvSpPr>
        <p:spPr/>
        <p:txBody>
          <a:bodyPr/>
          <a:lstStyle/>
          <a:p>
            <a:r>
              <a:rPr lang="fr-CA" dirty="0"/>
              <a:t>Introduction</a:t>
            </a:r>
            <a:endParaRPr lang="fr-CA" dirty="0">
              <a:solidFill>
                <a:schemeClr val="accent1"/>
              </a:solidFill>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365128" y="1229511"/>
            <a:ext cx="6790653" cy="511530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 name="Imag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258009" y="1229510"/>
            <a:ext cx="1107120" cy="5096645"/>
          </a:xfrm>
          <a:prstGeom prst="rect">
            <a:avLst/>
          </a:prstGeom>
        </p:spPr>
      </p:pic>
      <p:sp>
        <p:nvSpPr>
          <p:cNvPr id="11" name="Rectangle 3">
            <a:extLst>
              <a:ext uri="{FF2B5EF4-FFF2-40B4-BE49-F238E27FC236}">
                <a16:creationId xmlns:a16="http://schemas.microsoft.com/office/drawing/2014/main" id="{BB7C54E9-35D9-F840-9986-C19C98779FF5}"/>
              </a:ext>
            </a:extLst>
          </p:cNvPr>
          <p:cNvSpPr>
            <a:spLocks noChangeArrowheads="1"/>
          </p:cNvSpPr>
          <p:nvPr/>
        </p:nvSpPr>
        <p:spPr bwMode="auto">
          <a:xfrm>
            <a:off x="2268000" y="6372000"/>
            <a:ext cx="1782809" cy="217557"/>
          </a:xfrm>
          <a:prstGeom prst="rect">
            <a:avLst/>
          </a:prstGeom>
          <a:noFill/>
          <a:ln w="9525">
            <a:noFill/>
            <a:miter lim="800000"/>
            <a:headEnd/>
            <a:tailEnd/>
          </a:ln>
        </p:spPr>
        <p:txBody>
          <a:bodyPr/>
          <a:lstStyle/>
          <a:p>
            <a:pPr marL="257175" indent="-257175">
              <a:lnSpc>
                <a:spcPct val="90000"/>
              </a:lnSpc>
              <a:spcBef>
                <a:spcPct val="50000"/>
              </a:spcBef>
              <a:buClr>
                <a:schemeClr val="hlink"/>
              </a:buClr>
              <a:defRPr/>
            </a:pPr>
            <a:r>
              <a:rPr lang="fr-CA" sz="800" i="1" dirty="0" err="1">
                <a:solidFill>
                  <a:schemeClr val="bg1"/>
                </a:solidFill>
              </a:rPr>
              <a:t>Unicel</a:t>
            </a:r>
            <a:r>
              <a:rPr lang="fr-CA" sz="800" i="1" dirty="0">
                <a:solidFill>
                  <a:schemeClr val="bg1"/>
                </a:solidFill>
              </a:rPr>
              <a:t>    </a:t>
            </a:r>
            <a:r>
              <a:rPr lang="fr-CA" sz="800" i="1" dirty="0" err="1">
                <a:solidFill>
                  <a:schemeClr val="bg1"/>
                </a:solidFill>
              </a:rPr>
              <a:t>www.unicelarchitectural.com</a:t>
            </a:r>
            <a:endParaRPr lang="fr-CA" sz="800" i="1" dirty="0">
              <a:solidFill>
                <a:schemeClr val="bg1"/>
              </a:solidFill>
            </a:endParaRPr>
          </a:p>
        </p:txBody>
      </p:sp>
    </p:spTree>
    <p:extLst>
      <p:ext uri="{BB962C8B-B14F-4D97-AF65-F5344CB8AC3E}">
        <p14:creationId xmlns:p14="http://schemas.microsoft.com/office/powerpoint/2010/main" val="23295452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t>17</a:t>
            </a:fld>
            <a:endParaRPr lang="fr-FR" dirty="0"/>
          </a:p>
        </p:txBody>
      </p:sp>
      <p:sp>
        <p:nvSpPr>
          <p:cNvPr id="5" name="Titre 4"/>
          <p:cNvSpPr>
            <a:spLocks noGrp="1"/>
          </p:cNvSpPr>
          <p:nvPr>
            <p:ph type="title"/>
          </p:nvPr>
        </p:nvSpPr>
        <p:spPr/>
        <p:txBody>
          <a:bodyPr/>
          <a:lstStyle/>
          <a:p>
            <a:r>
              <a:rPr lang="fr-CA" dirty="0"/>
              <a:t>Introduction</a:t>
            </a:r>
            <a:endParaRPr lang="fr-CA" dirty="0">
              <a:solidFill>
                <a:schemeClr val="accent1"/>
              </a:solidFill>
            </a:endParaRPr>
          </a:p>
        </p:txBody>
      </p:sp>
      <p:pic>
        <p:nvPicPr>
          <p:cNvPr id="7" name="Imag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68828" y="1309005"/>
            <a:ext cx="4923836" cy="3468268"/>
          </a:xfrm>
          <a:prstGeom prst="rect">
            <a:avLst/>
          </a:prstGeom>
        </p:spPr>
      </p:pic>
      <p:pic>
        <p:nvPicPr>
          <p:cNvPr id="8" name="Image 7"/>
          <p:cNvPicPr>
            <a:picLocks noChangeAspect="1"/>
          </p:cNvPicPr>
          <p:nvPr/>
        </p:nvPicPr>
        <p:blipFill>
          <a:blip r:embed="rId4"/>
          <a:stretch>
            <a:fillRect/>
          </a:stretch>
        </p:blipFill>
        <p:spPr>
          <a:xfrm>
            <a:off x="5892663" y="1309005"/>
            <a:ext cx="5231937" cy="3468268"/>
          </a:xfrm>
          <a:prstGeom prst="rect">
            <a:avLst/>
          </a:prstGeom>
        </p:spPr>
      </p:pic>
      <p:sp>
        <p:nvSpPr>
          <p:cNvPr id="12" name="ZoneTexte 11"/>
          <p:cNvSpPr txBox="1"/>
          <p:nvPr/>
        </p:nvSpPr>
        <p:spPr>
          <a:xfrm>
            <a:off x="899238" y="4821997"/>
            <a:ext cx="4993426" cy="1061829"/>
          </a:xfrm>
          <a:prstGeom prst="rect">
            <a:avLst/>
          </a:prstGeom>
          <a:noFill/>
        </p:spPr>
        <p:txBody>
          <a:bodyPr wrap="square" rtlCol="0">
            <a:spAutoFit/>
          </a:bodyPr>
          <a:lstStyle/>
          <a:p>
            <a:r>
              <a:rPr lang="fr-FR" sz="2100" i="1" dirty="0">
                <a:solidFill>
                  <a:schemeClr val="bg1"/>
                </a:solidFill>
                <a:latin typeface="Univers Condensed Light" panose="020B0306020202040204"/>
              </a:rPr>
              <a:t>Millenium (foot) Bridge</a:t>
            </a:r>
            <a:r>
              <a:rPr lang="fr-FR" sz="2100" dirty="0">
                <a:solidFill>
                  <a:schemeClr val="bg1"/>
                </a:solidFill>
                <a:latin typeface="Univers Condensed Light" panose="020B0306020202040204"/>
              </a:rPr>
              <a:t>, Gateshead, Angleterre</a:t>
            </a:r>
          </a:p>
          <a:p>
            <a:r>
              <a:rPr lang="fr-FR" sz="2100" dirty="0" err="1">
                <a:solidFill>
                  <a:schemeClr val="bg1"/>
                </a:solidFill>
                <a:latin typeface="Univers Condensed Light" panose="020B0306020202040204"/>
              </a:rPr>
              <a:t>Lightweight</a:t>
            </a:r>
            <a:r>
              <a:rPr lang="fr-FR" sz="2100" dirty="0">
                <a:solidFill>
                  <a:schemeClr val="bg1"/>
                </a:solidFill>
                <a:latin typeface="Univers Condensed Light" panose="020B0306020202040204"/>
              </a:rPr>
              <a:t> aluminium </a:t>
            </a:r>
            <a:r>
              <a:rPr lang="fr-FR" sz="2100" dirty="0" err="1">
                <a:solidFill>
                  <a:schemeClr val="bg1"/>
                </a:solidFill>
                <a:latin typeface="Univers Condensed Light" panose="020B0306020202040204"/>
              </a:rPr>
              <a:t>deck</a:t>
            </a:r>
            <a:r>
              <a:rPr lang="fr-FR" sz="2100" dirty="0">
                <a:solidFill>
                  <a:schemeClr val="bg1"/>
                </a:solidFill>
                <a:latin typeface="Univers Condensed Light" panose="020B0306020202040204"/>
              </a:rPr>
              <a:t> plate</a:t>
            </a:r>
          </a:p>
          <a:p>
            <a:r>
              <a:rPr lang="fr-FR" sz="2100" b="1" dirty="0">
                <a:solidFill>
                  <a:schemeClr val="bg1"/>
                </a:solidFill>
                <a:latin typeface="Univers Condensed Light" panose="020B0306020202040204"/>
              </a:rPr>
              <a:t>Platelage en aluminium léger</a:t>
            </a:r>
          </a:p>
        </p:txBody>
      </p:sp>
      <p:sp>
        <p:nvSpPr>
          <p:cNvPr id="13" name="ZoneTexte 12"/>
          <p:cNvSpPr txBox="1"/>
          <p:nvPr/>
        </p:nvSpPr>
        <p:spPr>
          <a:xfrm>
            <a:off x="5842903" y="4804046"/>
            <a:ext cx="5577765" cy="1061829"/>
          </a:xfrm>
          <a:prstGeom prst="rect">
            <a:avLst/>
          </a:prstGeom>
          <a:noFill/>
        </p:spPr>
        <p:txBody>
          <a:bodyPr wrap="square" rtlCol="0">
            <a:spAutoFit/>
          </a:bodyPr>
          <a:lstStyle/>
          <a:p>
            <a:r>
              <a:rPr lang="fr-FR" sz="2100" i="1" dirty="0" err="1">
                <a:solidFill>
                  <a:schemeClr val="bg1"/>
                </a:solidFill>
                <a:latin typeface="Univers Condensed Light" panose="020B0306020202040204"/>
              </a:rPr>
              <a:t>Selfridges</a:t>
            </a:r>
            <a:r>
              <a:rPr lang="fr-FR" sz="2100" i="1" dirty="0">
                <a:solidFill>
                  <a:schemeClr val="bg1"/>
                </a:solidFill>
                <a:latin typeface="Univers Condensed Light" panose="020B0306020202040204"/>
              </a:rPr>
              <a:t> </a:t>
            </a:r>
            <a:r>
              <a:rPr lang="fr-FR" sz="2100" i="1" dirty="0" err="1">
                <a:solidFill>
                  <a:schemeClr val="bg1"/>
                </a:solidFill>
                <a:latin typeface="Univers Condensed Light" panose="020B0306020202040204"/>
              </a:rPr>
              <a:t>Department</a:t>
            </a:r>
            <a:r>
              <a:rPr lang="fr-FR" sz="2100" i="1" dirty="0">
                <a:solidFill>
                  <a:schemeClr val="bg1"/>
                </a:solidFill>
                <a:latin typeface="Univers Condensed Light" panose="020B0306020202040204"/>
              </a:rPr>
              <a:t> Store, </a:t>
            </a:r>
            <a:r>
              <a:rPr lang="fr-FR" sz="2100" dirty="0">
                <a:solidFill>
                  <a:schemeClr val="bg1"/>
                </a:solidFill>
                <a:latin typeface="Univers Condensed Light" panose="020B0306020202040204"/>
              </a:rPr>
              <a:t>Birmingham, Angleterre</a:t>
            </a:r>
          </a:p>
          <a:p>
            <a:r>
              <a:rPr lang="fr-FR" sz="2100" dirty="0">
                <a:solidFill>
                  <a:schemeClr val="bg1"/>
                </a:solidFill>
                <a:latin typeface="Univers Condensed Light" panose="020B0306020202040204"/>
              </a:rPr>
              <a:t>Ce bâtiment est revêtu de plus de </a:t>
            </a:r>
            <a:r>
              <a:rPr lang="fr-FR" sz="2100" b="1" dirty="0">
                <a:solidFill>
                  <a:schemeClr val="bg1"/>
                </a:solidFill>
                <a:latin typeface="Univers Condensed Light" panose="020B0306020202040204"/>
              </a:rPr>
              <a:t>15 000 </a:t>
            </a:r>
            <a:r>
              <a:rPr lang="fr-FR" sz="2100" dirty="0">
                <a:solidFill>
                  <a:schemeClr val="bg1"/>
                </a:solidFill>
                <a:latin typeface="Univers Condensed Light" panose="020B0306020202040204"/>
              </a:rPr>
              <a:t>disques en aluminium.</a:t>
            </a:r>
          </a:p>
        </p:txBody>
      </p:sp>
      <p:sp>
        <p:nvSpPr>
          <p:cNvPr id="14" name="ZoneTexte 13"/>
          <p:cNvSpPr txBox="1"/>
          <p:nvPr/>
        </p:nvSpPr>
        <p:spPr>
          <a:xfrm>
            <a:off x="979018" y="1357403"/>
            <a:ext cx="3060000" cy="461665"/>
          </a:xfrm>
          <a:prstGeom prst="rect">
            <a:avLst/>
          </a:prstGeom>
          <a:noFill/>
        </p:spPr>
        <p:txBody>
          <a:bodyPr wrap="square" rtlCol="0">
            <a:spAutoFit/>
          </a:bodyPr>
          <a:lstStyle/>
          <a:p>
            <a:r>
              <a:rPr lang="fr-FR" sz="800" i="1" dirty="0">
                <a:solidFill>
                  <a:schemeClr val="bg1"/>
                </a:solidFill>
              </a:rPr>
              <a:t>M Stacey, 2016. « Aluminium flexible and light aluminium :</a:t>
            </a:r>
            <a:r>
              <a:rPr lang="fr-FR" sz="800" i="1" dirty="0" err="1">
                <a:solidFill>
                  <a:schemeClr val="bg1"/>
                </a:solidFill>
              </a:rPr>
              <a:t>towards</a:t>
            </a:r>
            <a:r>
              <a:rPr lang="fr-FR" sz="800" i="1" dirty="0">
                <a:solidFill>
                  <a:schemeClr val="bg1"/>
                </a:solidFill>
              </a:rPr>
              <a:t> </a:t>
            </a:r>
            <a:r>
              <a:rPr lang="fr-FR" sz="800" i="1" dirty="0" err="1">
                <a:solidFill>
                  <a:schemeClr val="bg1"/>
                </a:solidFill>
              </a:rPr>
              <a:t>sustainable</a:t>
            </a:r>
            <a:r>
              <a:rPr lang="fr-FR" sz="800" i="1" dirty="0">
                <a:solidFill>
                  <a:schemeClr val="bg1"/>
                </a:solidFill>
              </a:rPr>
              <a:t> </a:t>
            </a:r>
            <a:r>
              <a:rPr lang="fr-FR" sz="800" i="1" dirty="0" err="1">
                <a:solidFill>
                  <a:schemeClr val="bg1"/>
                </a:solidFill>
              </a:rPr>
              <a:t>cities</a:t>
            </a:r>
            <a:r>
              <a:rPr lang="fr-FR" sz="800" i="1" dirty="0">
                <a:solidFill>
                  <a:schemeClr val="bg1"/>
                </a:solidFill>
              </a:rPr>
              <a:t> Part I et II ». International Aluminium Institute.</a:t>
            </a:r>
          </a:p>
        </p:txBody>
      </p:sp>
      <p:sp>
        <p:nvSpPr>
          <p:cNvPr id="15" name="ZoneTexte 14"/>
          <p:cNvSpPr txBox="1"/>
          <p:nvPr/>
        </p:nvSpPr>
        <p:spPr>
          <a:xfrm>
            <a:off x="5904000" y="1357403"/>
            <a:ext cx="5220000" cy="338554"/>
          </a:xfrm>
          <a:prstGeom prst="rect">
            <a:avLst/>
          </a:prstGeom>
          <a:noFill/>
        </p:spPr>
        <p:txBody>
          <a:bodyPr wrap="square" rtlCol="0">
            <a:spAutoFit/>
          </a:bodyPr>
          <a:lstStyle/>
          <a:p>
            <a:pPr algn="r"/>
            <a:r>
              <a:rPr lang="fr-FR" sz="800" i="1" dirty="0">
                <a:solidFill>
                  <a:schemeClr val="bg1"/>
                </a:solidFill>
              </a:rPr>
              <a:t>http://</a:t>
            </a:r>
            <a:r>
              <a:rPr lang="fr-FR" sz="800" i="1" dirty="0" err="1">
                <a:solidFill>
                  <a:schemeClr val="bg1"/>
                </a:solidFill>
              </a:rPr>
              <a:t>thefabweb.com</a:t>
            </a:r>
            <a:r>
              <a:rPr lang="fr-FR" sz="800" i="1" dirty="0">
                <a:solidFill>
                  <a:schemeClr val="bg1"/>
                </a:solidFill>
              </a:rPr>
              <a:t>/49799/30-best-architecture-pictures-of-the-week-july-6th-to-july-12th-2012/</a:t>
            </a:r>
            <a:r>
              <a:rPr lang="fr-FR" sz="800" i="1" dirty="0" err="1">
                <a:solidFill>
                  <a:schemeClr val="bg1"/>
                </a:solidFill>
              </a:rPr>
              <a:t>attachment</a:t>
            </a:r>
            <a:r>
              <a:rPr lang="fr-FR" sz="800" i="1" dirty="0">
                <a:solidFill>
                  <a:schemeClr val="bg1"/>
                </a:solidFill>
              </a:rPr>
              <a:t>/49807/</a:t>
            </a:r>
          </a:p>
        </p:txBody>
      </p:sp>
    </p:spTree>
    <p:extLst>
      <p:ext uri="{BB962C8B-B14F-4D97-AF65-F5344CB8AC3E}">
        <p14:creationId xmlns:p14="http://schemas.microsoft.com/office/powerpoint/2010/main" val="2440039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t>18</a:t>
            </a:fld>
            <a:endParaRPr lang="fr-FR" dirty="0"/>
          </a:p>
        </p:txBody>
      </p:sp>
      <p:sp>
        <p:nvSpPr>
          <p:cNvPr id="5" name="Titre 4"/>
          <p:cNvSpPr>
            <a:spLocks noGrp="1"/>
          </p:cNvSpPr>
          <p:nvPr>
            <p:ph type="title"/>
          </p:nvPr>
        </p:nvSpPr>
        <p:spPr/>
        <p:txBody>
          <a:bodyPr/>
          <a:lstStyle/>
          <a:p>
            <a:r>
              <a:rPr lang="fr-CA" dirty="0"/>
              <a:t>Introduction</a:t>
            </a:r>
            <a:endParaRPr lang="fr-CA" dirty="0">
              <a:solidFill>
                <a:schemeClr val="accent1"/>
              </a:solidFill>
            </a:endParaRPr>
          </a:p>
        </p:txBody>
      </p:sp>
      <p:pic>
        <p:nvPicPr>
          <p:cNvPr id="10" name="Image 9" descr="http://www.aluminium-award.eu/scripts/t.php?src=/home/aluaward/domains/aluminium-award.eu/public_html/uploads/vdlp/images/aluminiumaward/assortiment/item/105/Basel2.jpg&amp;far=C&amp;h=520&amp;w=924"/>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49530" y="1428484"/>
            <a:ext cx="4187579" cy="2956903"/>
          </a:xfrm>
          <a:prstGeom prst="rect">
            <a:avLst/>
          </a:prstGeom>
          <a:noFill/>
          <a:ln>
            <a:noFill/>
          </a:ln>
        </p:spPr>
      </p:pic>
      <p:sp>
        <p:nvSpPr>
          <p:cNvPr id="11" name="ZoneTexte 10"/>
          <p:cNvSpPr txBox="1"/>
          <p:nvPr/>
        </p:nvSpPr>
        <p:spPr>
          <a:xfrm>
            <a:off x="1371539" y="4385387"/>
            <a:ext cx="2832827" cy="369332"/>
          </a:xfrm>
          <a:prstGeom prst="rect">
            <a:avLst/>
          </a:prstGeom>
          <a:noFill/>
        </p:spPr>
        <p:txBody>
          <a:bodyPr wrap="none" rtlCol="0">
            <a:spAutoFit/>
          </a:bodyPr>
          <a:lstStyle/>
          <a:p>
            <a:r>
              <a:rPr lang="fr-FR" b="1" dirty="0">
                <a:solidFill>
                  <a:schemeClr val="bg1"/>
                </a:solidFill>
                <a:latin typeface="Univers Condensed Light" panose="020B0306020202040204"/>
              </a:rPr>
              <a:t>Messe Basel</a:t>
            </a:r>
            <a:r>
              <a:rPr lang="fr-FR" dirty="0">
                <a:solidFill>
                  <a:schemeClr val="bg1"/>
                </a:solidFill>
                <a:latin typeface="Univers Condensed Light" panose="020B0306020202040204"/>
              </a:rPr>
              <a:t>, hall d’exposition</a:t>
            </a:r>
            <a:r>
              <a:rPr lang="fr-CA" dirty="0">
                <a:solidFill>
                  <a:schemeClr val="bg1"/>
                </a:solidFill>
                <a:latin typeface="Univers Condensed Light" panose="020B0306020202040204"/>
              </a:rPr>
              <a:t> </a:t>
            </a:r>
            <a:endParaRPr lang="fr-FR" dirty="0">
              <a:solidFill>
                <a:schemeClr val="bg1"/>
              </a:solidFill>
              <a:latin typeface="Univers Condensed Light" panose="020B0306020202040204"/>
            </a:endParaRPr>
          </a:p>
        </p:txBody>
      </p:sp>
      <p:pic>
        <p:nvPicPr>
          <p:cNvPr id="16" name="Image 15" descr="http://www.aluminium-award.eu/scripts/t.php?src=/home/aluaward/domains/aluminium-award.eu/public_html/uploads/vdlp/images/aluminiumaward/assortiment/item/86/WWW-Fassade-6-kl.jpg&amp;far=C&amp;h=520&amp;w=924"/>
          <p:cNvPicPr/>
          <p:nvPr/>
        </p:nvPicPr>
        <p:blipFill>
          <a:blip r:embed="rId4" cstate="screen">
            <a:extLst>
              <a:ext uri="{28A0092B-C50C-407E-A947-70E740481C1C}">
                <a14:useLocalDpi xmlns:a14="http://schemas.microsoft.com/office/drawing/2010/main"/>
              </a:ext>
            </a:extLst>
          </a:blip>
          <a:srcRect/>
          <a:stretch>
            <a:fillRect/>
          </a:stretch>
        </p:blipFill>
        <p:spPr bwMode="auto">
          <a:xfrm>
            <a:off x="6235584" y="1428484"/>
            <a:ext cx="4990459" cy="2956903"/>
          </a:xfrm>
          <a:prstGeom prst="rect">
            <a:avLst/>
          </a:prstGeom>
          <a:noFill/>
          <a:ln>
            <a:noFill/>
          </a:ln>
        </p:spPr>
      </p:pic>
      <p:sp>
        <p:nvSpPr>
          <p:cNvPr id="17" name="ZoneTexte 16"/>
          <p:cNvSpPr txBox="1"/>
          <p:nvPr/>
        </p:nvSpPr>
        <p:spPr>
          <a:xfrm>
            <a:off x="1444664" y="3996000"/>
            <a:ext cx="3257191" cy="400110"/>
          </a:xfrm>
          <a:prstGeom prst="rect">
            <a:avLst/>
          </a:prstGeom>
          <a:noFill/>
        </p:spPr>
        <p:txBody>
          <a:bodyPr wrap="square" rtlCol="0">
            <a:spAutoFit/>
          </a:bodyPr>
          <a:lstStyle/>
          <a:p>
            <a:r>
              <a:rPr lang="en-CA" sz="600" i="1" dirty="0">
                <a:solidFill>
                  <a:schemeClr val="bg1"/>
                </a:solidFill>
              </a:rPr>
              <a:t>http://</a:t>
            </a:r>
            <a:r>
              <a:rPr lang="en-CA" sz="600" i="1" dirty="0" err="1">
                <a:solidFill>
                  <a:schemeClr val="bg1"/>
                </a:solidFill>
              </a:rPr>
              <a:t>www.aluminium-award.eu</a:t>
            </a:r>
            <a:r>
              <a:rPr lang="en-CA" sz="600" i="1" dirty="0">
                <a:solidFill>
                  <a:schemeClr val="bg1"/>
                </a:solidFill>
              </a:rPr>
              <a:t>/scripts/</a:t>
            </a:r>
            <a:r>
              <a:rPr lang="en-CA" sz="600" i="1" dirty="0" err="1">
                <a:solidFill>
                  <a:schemeClr val="bg1"/>
                </a:solidFill>
              </a:rPr>
              <a:t>t.php?src</a:t>
            </a:r>
            <a:r>
              <a:rPr lang="en-CA" sz="600" i="1" dirty="0">
                <a:solidFill>
                  <a:schemeClr val="bg1"/>
                </a:solidFill>
              </a:rPr>
              <a:t>=/home/</a:t>
            </a:r>
            <a:r>
              <a:rPr lang="en-CA" sz="600" i="1" dirty="0" err="1">
                <a:solidFill>
                  <a:schemeClr val="bg1"/>
                </a:solidFill>
              </a:rPr>
              <a:t>aluaward</a:t>
            </a:r>
            <a:r>
              <a:rPr lang="en-CA" sz="600" i="1" dirty="0">
                <a:solidFill>
                  <a:schemeClr val="bg1"/>
                </a:solidFill>
              </a:rPr>
              <a:t>/domains/</a:t>
            </a:r>
            <a:r>
              <a:rPr lang="en-CA" sz="600" i="1" dirty="0" err="1">
                <a:solidFill>
                  <a:schemeClr val="bg1"/>
                </a:solidFill>
              </a:rPr>
              <a:t>aluminium-award.eu</a:t>
            </a:r>
            <a:r>
              <a:rPr lang="en-CA" sz="600" i="1" dirty="0">
                <a:solidFill>
                  <a:schemeClr val="bg1"/>
                </a:solidFill>
              </a:rPr>
              <a:t>/</a:t>
            </a:r>
            <a:r>
              <a:rPr lang="en-CA" sz="600" i="1" dirty="0" err="1">
                <a:solidFill>
                  <a:schemeClr val="bg1"/>
                </a:solidFill>
              </a:rPr>
              <a:t>public_html</a:t>
            </a:r>
            <a:r>
              <a:rPr lang="en-CA" sz="600" i="1" dirty="0">
                <a:solidFill>
                  <a:schemeClr val="bg1"/>
                </a:solidFill>
              </a:rPr>
              <a:t>/uploads/</a:t>
            </a:r>
            <a:r>
              <a:rPr lang="en-CA" sz="600" i="1" dirty="0" err="1">
                <a:solidFill>
                  <a:schemeClr val="bg1"/>
                </a:solidFill>
              </a:rPr>
              <a:t>vdlp</a:t>
            </a:r>
            <a:r>
              <a:rPr lang="en-CA" sz="600" i="1" dirty="0">
                <a:solidFill>
                  <a:schemeClr val="bg1"/>
                </a:solidFill>
              </a:rPr>
              <a:t>/images/</a:t>
            </a:r>
            <a:r>
              <a:rPr lang="en-CA" sz="600" i="1" dirty="0" err="1">
                <a:solidFill>
                  <a:schemeClr val="bg1"/>
                </a:solidFill>
              </a:rPr>
              <a:t>aluminiumaward</a:t>
            </a:r>
            <a:r>
              <a:rPr lang="en-CA" sz="600" i="1" dirty="0">
                <a:solidFill>
                  <a:schemeClr val="bg1"/>
                </a:solidFill>
              </a:rPr>
              <a:t>/</a:t>
            </a:r>
            <a:r>
              <a:rPr lang="en-CA" sz="600" i="1" dirty="0" err="1">
                <a:solidFill>
                  <a:schemeClr val="bg1"/>
                </a:solidFill>
              </a:rPr>
              <a:t>assortiment</a:t>
            </a:r>
            <a:r>
              <a:rPr lang="en-CA" sz="600" i="1" dirty="0">
                <a:solidFill>
                  <a:schemeClr val="bg1"/>
                </a:solidFill>
              </a:rPr>
              <a:t>/item/105/Basel2.jpg&amp;far=</a:t>
            </a:r>
            <a:r>
              <a:rPr lang="en-CA" sz="600" i="1" dirty="0" err="1">
                <a:solidFill>
                  <a:schemeClr val="bg1"/>
                </a:solidFill>
              </a:rPr>
              <a:t>C&amp;h</a:t>
            </a:r>
            <a:r>
              <a:rPr lang="en-CA" sz="600" i="1" dirty="0">
                <a:solidFill>
                  <a:schemeClr val="bg1"/>
                </a:solidFill>
              </a:rPr>
              <a:t>=</a:t>
            </a:r>
            <a:r>
              <a:rPr lang="en-CA" sz="800" i="1" dirty="0">
                <a:solidFill>
                  <a:schemeClr val="bg1"/>
                </a:solidFill>
              </a:rPr>
              <a:t>520</a:t>
            </a:r>
            <a:r>
              <a:rPr lang="en-CA" sz="600" i="1" dirty="0">
                <a:solidFill>
                  <a:schemeClr val="bg1"/>
                </a:solidFill>
              </a:rPr>
              <a:t>&amp;w=924</a:t>
            </a:r>
            <a:r>
              <a:rPr lang="fr-CA" sz="600" i="1" dirty="0">
                <a:solidFill>
                  <a:schemeClr val="bg1"/>
                </a:solidFill>
              </a:rPr>
              <a:t> </a:t>
            </a:r>
            <a:endParaRPr lang="fr-FR" sz="600" i="1" dirty="0">
              <a:solidFill>
                <a:schemeClr val="bg1"/>
              </a:solidFill>
            </a:endParaRPr>
          </a:p>
        </p:txBody>
      </p:sp>
      <p:sp>
        <p:nvSpPr>
          <p:cNvPr id="18" name="ZoneTexte 17"/>
          <p:cNvSpPr txBox="1"/>
          <p:nvPr/>
        </p:nvSpPr>
        <p:spPr>
          <a:xfrm>
            <a:off x="6709867" y="3966675"/>
            <a:ext cx="3110435" cy="400110"/>
          </a:xfrm>
          <a:prstGeom prst="rect">
            <a:avLst/>
          </a:prstGeom>
          <a:noFill/>
        </p:spPr>
        <p:txBody>
          <a:bodyPr wrap="square" rtlCol="0">
            <a:noAutofit/>
          </a:bodyPr>
          <a:lstStyle/>
          <a:p>
            <a:r>
              <a:rPr lang="en-CA" sz="600" i="1" dirty="0">
                <a:solidFill>
                  <a:schemeClr val="bg1"/>
                </a:solidFill>
              </a:rPr>
              <a:t>http://</a:t>
            </a:r>
            <a:r>
              <a:rPr lang="en-CA" sz="600" i="1" dirty="0" err="1">
                <a:solidFill>
                  <a:schemeClr val="bg1"/>
                </a:solidFill>
              </a:rPr>
              <a:t>www.aluminium-award.eu</a:t>
            </a:r>
            <a:r>
              <a:rPr lang="en-CA" sz="600" i="1" dirty="0">
                <a:solidFill>
                  <a:schemeClr val="bg1"/>
                </a:solidFill>
              </a:rPr>
              <a:t>/scripts/</a:t>
            </a:r>
            <a:r>
              <a:rPr lang="en-CA" sz="600" i="1" dirty="0" err="1">
                <a:solidFill>
                  <a:schemeClr val="bg1"/>
                </a:solidFill>
              </a:rPr>
              <a:t>t.php?src</a:t>
            </a:r>
            <a:r>
              <a:rPr lang="en-CA" sz="600" i="1" dirty="0">
                <a:solidFill>
                  <a:schemeClr val="bg1"/>
                </a:solidFill>
              </a:rPr>
              <a:t>=/home/</a:t>
            </a:r>
            <a:r>
              <a:rPr lang="en-CA" sz="600" i="1" dirty="0" err="1">
                <a:solidFill>
                  <a:schemeClr val="bg1"/>
                </a:solidFill>
              </a:rPr>
              <a:t>aluaward</a:t>
            </a:r>
            <a:r>
              <a:rPr lang="en-CA" sz="600" i="1" dirty="0">
                <a:solidFill>
                  <a:schemeClr val="bg1"/>
                </a:solidFill>
              </a:rPr>
              <a:t>/domains/</a:t>
            </a:r>
            <a:r>
              <a:rPr lang="en-CA" sz="600" i="1" dirty="0" err="1">
                <a:solidFill>
                  <a:schemeClr val="bg1"/>
                </a:solidFill>
              </a:rPr>
              <a:t>aluminium-award.eu</a:t>
            </a:r>
            <a:r>
              <a:rPr lang="en-CA" sz="600" i="1" dirty="0">
                <a:solidFill>
                  <a:schemeClr val="bg1"/>
                </a:solidFill>
              </a:rPr>
              <a:t>/</a:t>
            </a:r>
            <a:r>
              <a:rPr lang="en-CA" sz="800" i="1" dirty="0" err="1">
                <a:solidFill>
                  <a:schemeClr val="bg1"/>
                </a:solidFill>
              </a:rPr>
              <a:t>public</a:t>
            </a:r>
            <a:r>
              <a:rPr lang="en-CA" sz="600" i="1" dirty="0" err="1">
                <a:solidFill>
                  <a:schemeClr val="bg1"/>
                </a:solidFill>
              </a:rPr>
              <a:t>_html</a:t>
            </a:r>
            <a:r>
              <a:rPr lang="en-CA" sz="600" i="1" dirty="0">
                <a:solidFill>
                  <a:schemeClr val="bg1"/>
                </a:solidFill>
              </a:rPr>
              <a:t>/uploads/</a:t>
            </a:r>
            <a:r>
              <a:rPr lang="en-CA" sz="600" i="1" dirty="0" err="1">
                <a:solidFill>
                  <a:schemeClr val="bg1"/>
                </a:solidFill>
              </a:rPr>
              <a:t>vdlp</a:t>
            </a:r>
            <a:r>
              <a:rPr lang="en-CA" sz="600" i="1" dirty="0">
                <a:solidFill>
                  <a:schemeClr val="bg1"/>
                </a:solidFill>
              </a:rPr>
              <a:t>/images/</a:t>
            </a:r>
            <a:r>
              <a:rPr lang="en-CA" sz="600" i="1" dirty="0" err="1">
                <a:solidFill>
                  <a:schemeClr val="bg1"/>
                </a:solidFill>
              </a:rPr>
              <a:t>aluminiumaward</a:t>
            </a:r>
            <a:r>
              <a:rPr lang="en-CA" sz="600" i="1" dirty="0">
                <a:solidFill>
                  <a:schemeClr val="bg1"/>
                </a:solidFill>
              </a:rPr>
              <a:t>/</a:t>
            </a:r>
            <a:r>
              <a:rPr lang="en-CA" sz="600" i="1" dirty="0" err="1">
                <a:solidFill>
                  <a:schemeClr val="bg1"/>
                </a:solidFill>
              </a:rPr>
              <a:t>assortiment</a:t>
            </a:r>
            <a:r>
              <a:rPr lang="en-CA" sz="600" i="1" dirty="0">
                <a:solidFill>
                  <a:schemeClr val="bg1"/>
                </a:solidFill>
              </a:rPr>
              <a:t>/item/86/WWW-Fassade-6-kl.jpg&amp;far=</a:t>
            </a:r>
            <a:r>
              <a:rPr lang="en-CA" sz="600" i="1" dirty="0" err="1">
                <a:solidFill>
                  <a:schemeClr val="bg1"/>
                </a:solidFill>
              </a:rPr>
              <a:t>C&amp;h</a:t>
            </a:r>
            <a:r>
              <a:rPr lang="en-CA" sz="600" i="1" dirty="0">
                <a:solidFill>
                  <a:schemeClr val="bg1"/>
                </a:solidFill>
              </a:rPr>
              <a:t>=520&amp;w=924</a:t>
            </a:r>
            <a:r>
              <a:rPr lang="fr-CA" sz="600" i="1" dirty="0">
                <a:solidFill>
                  <a:schemeClr val="bg1"/>
                </a:solidFill>
              </a:rPr>
              <a:t> </a:t>
            </a:r>
            <a:endParaRPr lang="fr-FR" sz="600" i="1" dirty="0">
              <a:solidFill>
                <a:schemeClr val="bg1"/>
              </a:solidFill>
            </a:endParaRPr>
          </a:p>
        </p:txBody>
      </p:sp>
      <p:sp>
        <p:nvSpPr>
          <p:cNvPr id="19" name="ZoneTexte 18"/>
          <p:cNvSpPr txBox="1"/>
          <p:nvPr/>
        </p:nvSpPr>
        <p:spPr>
          <a:xfrm>
            <a:off x="6635222" y="4385387"/>
            <a:ext cx="4356239" cy="646331"/>
          </a:xfrm>
          <a:prstGeom prst="rect">
            <a:avLst/>
          </a:prstGeom>
          <a:noFill/>
        </p:spPr>
        <p:txBody>
          <a:bodyPr wrap="square" rtlCol="0">
            <a:spAutoFit/>
          </a:bodyPr>
          <a:lstStyle/>
          <a:p>
            <a:r>
              <a:rPr lang="fr-FR" b="1" dirty="0" err="1">
                <a:solidFill>
                  <a:schemeClr val="bg1"/>
                </a:solidFill>
                <a:latin typeface="Univers Condensed Light" panose="020B0306020202040204"/>
              </a:rPr>
              <a:t>Amag</a:t>
            </a:r>
            <a:r>
              <a:rPr lang="fr-FR" b="1" dirty="0">
                <a:solidFill>
                  <a:schemeClr val="bg1"/>
                </a:solidFill>
                <a:latin typeface="Univers Condensed Light" panose="020B0306020202040204"/>
              </a:rPr>
              <a:t> </a:t>
            </a:r>
            <a:r>
              <a:rPr lang="fr-FR" b="1" dirty="0" err="1">
                <a:solidFill>
                  <a:schemeClr val="bg1"/>
                </a:solidFill>
                <a:latin typeface="Univers Condensed Light" panose="020B0306020202040204"/>
              </a:rPr>
              <a:t>TopBright</a:t>
            </a:r>
            <a:r>
              <a:rPr lang="fr-FR" b="1" dirty="0">
                <a:solidFill>
                  <a:schemeClr val="bg1"/>
                </a:solidFill>
                <a:latin typeface="Univers Condensed Light" panose="020B0306020202040204"/>
              </a:rPr>
              <a:t>, </a:t>
            </a:r>
            <a:r>
              <a:rPr lang="fr-FR" dirty="0">
                <a:solidFill>
                  <a:schemeClr val="bg1"/>
                </a:solidFill>
                <a:latin typeface="Univers Condensed Light" panose="020B0306020202040204"/>
              </a:rPr>
              <a:t>Autriche. </a:t>
            </a:r>
          </a:p>
          <a:p>
            <a:r>
              <a:rPr lang="fr-FR" dirty="0">
                <a:solidFill>
                  <a:schemeClr val="bg1"/>
                </a:solidFill>
                <a:latin typeface="Univers Condensed Light" panose="020B0306020202040204"/>
              </a:rPr>
              <a:t>Exemple de revêtement en aluminium poli.</a:t>
            </a:r>
            <a:endParaRPr lang="fr-CA" dirty="0">
              <a:solidFill>
                <a:schemeClr val="bg1"/>
              </a:solidFill>
              <a:latin typeface="Univers Condensed Light" panose="020B0306020202040204"/>
            </a:endParaRPr>
          </a:p>
        </p:txBody>
      </p:sp>
      <p:pic>
        <p:nvPicPr>
          <p:cNvPr id="20" name="Image 19"/>
          <p:cNvPicPr>
            <a:picLocks noChangeAspect="1"/>
          </p:cNvPicPr>
          <p:nvPr/>
        </p:nvPicPr>
        <p:blipFill>
          <a:blip r:embed="rId5"/>
          <a:stretch>
            <a:fillRect/>
          </a:stretch>
        </p:blipFill>
        <p:spPr>
          <a:xfrm>
            <a:off x="931658" y="4747143"/>
            <a:ext cx="2724748" cy="2064204"/>
          </a:xfrm>
          <a:prstGeom prst="rect">
            <a:avLst/>
          </a:prstGeom>
        </p:spPr>
      </p:pic>
      <p:sp>
        <p:nvSpPr>
          <p:cNvPr id="21" name="ZoneTexte 20"/>
          <p:cNvSpPr txBox="1"/>
          <p:nvPr/>
        </p:nvSpPr>
        <p:spPr>
          <a:xfrm>
            <a:off x="3606424" y="5251149"/>
            <a:ext cx="5537576" cy="1323439"/>
          </a:xfrm>
          <a:prstGeom prst="rect">
            <a:avLst/>
          </a:prstGeom>
          <a:noFill/>
        </p:spPr>
        <p:txBody>
          <a:bodyPr wrap="square" rtlCol="0">
            <a:spAutoFit/>
          </a:bodyPr>
          <a:lstStyle/>
          <a:p>
            <a:pPr marL="342900" indent="-342900">
              <a:buClr>
                <a:schemeClr val="accent1"/>
              </a:buClr>
              <a:buFontTx/>
              <a:buChar char="→"/>
            </a:pPr>
            <a:r>
              <a:rPr lang="fr-FR" sz="2000" dirty="0">
                <a:solidFill>
                  <a:schemeClr val="bg2">
                    <a:lumMod val="75000"/>
                  </a:schemeClr>
                </a:solidFill>
                <a:latin typeface="Univers Condensed Light" panose="020B0306020202040204"/>
              </a:rPr>
              <a:t>La chaleur est réfléchie loin des bâtiments, ils absorbent donc moins d’énergie, ce qui permet la baisse des températures environnementales des zones à population dense.</a:t>
            </a:r>
          </a:p>
        </p:txBody>
      </p:sp>
      <p:sp>
        <p:nvSpPr>
          <p:cNvPr id="22" name="ZoneTexte 21"/>
          <p:cNvSpPr txBox="1"/>
          <p:nvPr/>
        </p:nvSpPr>
        <p:spPr>
          <a:xfrm>
            <a:off x="3921415" y="6502644"/>
            <a:ext cx="2890535" cy="307777"/>
          </a:xfrm>
          <a:prstGeom prst="rect">
            <a:avLst/>
          </a:prstGeom>
          <a:noFill/>
        </p:spPr>
        <p:txBody>
          <a:bodyPr wrap="none" rtlCol="0">
            <a:spAutoFit/>
          </a:bodyPr>
          <a:lstStyle/>
          <a:p>
            <a:r>
              <a:rPr lang="fr-FR" sz="1400" i="1" dirty="0">
                <a:solidFill>
                  <a:schemeClr val="tx1">
                    <a:lumMod val="50000"/>
                    <a:lumOff val="50000"/>
                  </a:schemeClr>
                </a:solidFill>
                <a:latin typeface="Univers Condensed Light" panose="020B0306020202040204"/>
              </a:rPr>
              <a:t>Structure cristalline: cubique face centrée</a:t>
            </a:r>
          </a:p>
        </p:txBody>
      </p:sp>
    </p:spTree>
    <p:extLst>
      <p:ext uri="{BB962C8B-B14F-4D97-AF65-F5344CB8AC3E}">
        <p14:creationId xmlns:p14="http://schemas.microsoft.com/office/powerpoint/2010/main" val="2461115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19</a:t>
            </a:fld>
            <a:endParaRPr lang="fr-FR" dirty="0"/>
          </a:p>
        </p:txBody>
      </p:sp>
      <p:sp>
        <p:nvSpPr>
          <p:cNvPr id="5" name="Titre 4"/>
          <p:cNvSpPr>
            <a:spLocks noGrp="1"/>
          </p:cNvSpPr>
          <p:nvPr>
            <p:ph type="title"/>
          </p:nvPr>
        </p:nvSpPr>
        <p:spPr/>
        <p:txBody>
          <a:bodyPr/>
          <a:lstStyle/>
          <a:p>
            <a:r>
              <a:rPr lang="fr-CA" dirty="0"/>
              <a:t>Introduction</a:t>
            </a:r>
          </a:p>
        </p:txBody>
      </p:sp>
      <p:sp>
        <p:nvSpPr>
          <p:cNvPr id="9" name="ZoneTexte 8">
            <a:extLst>
              <a:ext uri="{FF2B5EF4-FFF2-40B4-BE49-F238E27FC236}">
                <a16:creationId xmlns:a16="http://schemas.microsoft.com/office/drawing/2014/main" id="{CCC6D619-AB40-294B-9A0F-922579E7D85B}"/>
              </a:ext>
            </a:extLst>
          </p:cNvPr>
          <p:cNvSpPr txBox="1"/>
          <p:nvPr/>
        </p:nvSpPr>
        <p:spPr>
          <a:xfrm>
            <a:off x="455112" y="1759643"/>
            <a:ext cx="4773888" cy="461665"/>
          </a:xfrm>
          <a:prstGeom prst="rect">
            <a:avLst/>
          </a:prstGeom>
          <a:noFill/>
        </p:spPr>
        <p:txBody>
          <a:bodyPr wrap="square" rtlCol="0">
            <a:spAutoFit/>
          </a:bodyPr>
          <a:lstStyle/>
          <a:p>
            <a:r>
              <a:rPr lang="fr-CA" sz="2400" b="1" dirty="0">
                <a:solidFill>
                  <a:schemeClr val="accent2"/>
                </a:solidFill>
                <a:latin typeface="Univers Condensed Light" panose="020B0306020202040204"/>
              </a:rPr>
              <a:t>Pont Arvida (Saguenay) construit en 1950</a:t>
            </a:r>
          </a:p>
        </p:txBody>
      </p:sp>
      <p:sp>
        <p:nvSpPr>
          <p:cNvPr id="15" name="ZoneTexte 14">
            <a:extLst>
              <a:ext uri="{FF2B5EF4-FFF2-40B4-BE49-F238E27FC236}">
                <a16:creationId xmlns:a16="http://schemas.microsoft.com/office/drawing/2014/main" id="{876C0BD9-7D05-F1E5-0A16-ACB6CBBDDE8D}"/>
              </a:ext>
            </a:extLst>
          </p:cNvPr>
          <p:cNvSpPr txBox="1"/>
          <p:nvPr/>
        </p:nvSpPr>
        <p:spPr>
          <a:xfrm>
            <a:off x="576000" y="5400000"/>
            <a:ext cx="5873724" cy="215444"/>
          </a:xfrm>
          <a:prstGeom prst="rect">
            <a:avLst/>
          </a:prstGeom>
          <a:noFill/>
        </p:spPr>
        <p:txBody>
          <a:bodyPr wrap="none" rtlCol="0">
            <a:spAutoFit/>
          </a:bodyPr>
          <a:lstStyle/>
          <a:p>
            <a:r>
              <a:rPr lang="fr-FR" sz="800" i="1" dirty="0">
                <a:solidFill>
                  <a:schemeClr val="bg1"/>
                </a:solidFill>
              </a:rPr>
              <a:t>Arvida Bridge, The First Aluminium </a:t>
            </a:r>
            <a:r>
              <a:rPr lang="fr-FR" sz="800" i="1" dirty="0" err="1">
                <a:solidFill>
                  <a:schemeClr val="bg1"/>
                </a:solidFill>
              </a:rPr>
              <a:t>Highway</a:t>
            </a:r>
            <a:r>
              <a:rPr lang="fr-FR" sz="800" i="1" dirty="0">
                <a:solidFill>
                  <a:schemeClr val="bg1"/>
                </a:solidFill>
              </a:rPr>
              <a:t> Bridge in the World, </a:t>
            </a:r>
            <a:r>
              <a:rPr lang="fr-FR" sz="800" i="1" dirty="0" err="1">
                <a:solidFill>
                  <a:schemeClr val="bg1"/>
                </a:solidFill>
              </a:rPr>
              <a:t>Published</a:t>
            </a:r>
            <a:r>
              <a:rPr lang="fr-FR" sz="800" i="1" dirty="0">
                <a:solidFill>
                  <a:schemeClr val="bg1"/>
                </a:solidFill>
              </a:rPr>
              <a:t> by the </a:t>
            </a:r>
            <a:r>
              <a:rPr lang="fr-FR" sz="800" i="1" dirty="0" err="1">
                <a:solidFill>
                  <a:schemeClr val="bg1"/>
                </a:solidFill>
              </a:rPr>
              <a:t>Aluminum</a:t>
            </a:r>
            <a:r>
              <a:rPr lang="fr-FR" sz="800" i="1" dirty="0">
                <a:solidFill>
                  <a:schemeClr val="bg1"/>
                </a:solidFill>
              </a:rPr>
              <a:t> </a:t>
            </a:r>
            <a:r>
              <a:rPr lang="fr-FR" sz="800" i="1" dirty="0" err="1">
                <a:solidFill>
                  <a:schemeClr val="bg1"/>
                </a:solidFill>
              </a:rPr>
              <a:t>Company</a:t>
            </a:r>
            <a:r>
              <a:rPr lang="fr-FR" sz="800" i="1" dirty="0">
                <a:solidFill>
                  <a:schemeClr val="bg1"/>
                </a:solidFill>
              </a:rPr>
              <a:t> of </a:t>
            </a:r>
            <a:r>
              <a:rPr lang="fr-FR" sz="800" i="1" dirty="0" err="1">
                <a:solidFill>
                  <a:schemeClr val="bg1"/>
                </a:solidFill>
              </a:rPr>
              <a:t>Canafda</a:t>
            </a:r>
            <a:r>
              <a:rPr lang="fr-FR" sz="800" i="1" dirty="0">
                <a:solidFill>
                  <a:schemeClr val="bg1"/>
                </a:solidFill>
              </a:rPr>
              <a:t> </a:t>
            </a:r>
            <a:r>
              <a:rPr lang="fr-FR" sz="800" i="1" dirty="0" err="1">
                <a:solidFill>
                  <a:schemeClr val="bg1"/>
                </a:solidFill>
              </a:rPr>
              <a:t>LTDArvida</a:t>
            </a:r>
            <a:r>
              <a:rPr lang="fr-FR" sz="800" i="1" dirty="0">
                <a:solidFill>
                  <a:schemeClr val="bg1"/>
                </a:solidFill>
              </a:rPr>
              <a:t> </a:t>
            </a:r>
            <a:r>
              <a:rPr lang="fr-FR" sz="800" i="1" dirty="0" err="1">
                <a:solidFill>
                  <a:schemeClr val="bg1"/>
                </a:solidFill>
              </a:rPr>
              <a:t>Qc</a:t>
            </a:r>
            <a:r>
              <a:rPr lang="fr-FR" sz="800" i="1" dirty="0">
                <a:solidFill>
                  <a:schemeClr val="bg1"/>
                </a:solidFill>
              </a:rPr>
              <a:t>, Canada</a:t>
            </a:r>
          </a:p>
        </p:txBody>
      </p:sp>
      <p:pic>
        <p:nvPicPr>
          <p:cNvPr id="16" name="Image 15">
            <a:extLst>
              <a:ext uri="{FF2B5EF4-FFF2-40B4-BE49-F238E27FC236}">
                <a16:creationId xmlns:a16="http://schemas.microsoft.com/office/drawing/2014/main" id="{01643ED3-45D8-34AA-5ACF-B62801B358F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33824" y="2221310"/>
            <a:ext cx="6137258" cy="3165690"/>
          </a:xfrm>
          <a:prstGeom prst="rect">
            <a:avLst/>
          </a:prstGeom>
        </p:spPr>
      </p:pic>
      <p:pic>
        <p:nvPicPr>
          <p:cNvPr id="17" name="Image 16">
            <a:extLst>
              <a:ext uri="{FF2B5EF4-FFF2-40B4-BE49-F238E27FC236}">
                <a16:creationId xmlns:a16="http://schemas.microsoft.com/office/drawing/2014/main" id="{EA31F5B0-3D12-3C84-508F-27E1A7F3305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5124" y="2221309"/>
            <a:ext cx="4078699" cy="3165691"/>
          </a:xfrm>
          <a:prstGeom prst="rect">
            <a:avLst/>
          </a:prstGeom>
        </p:spPr>
      </p:pic>
    </p:spTree>
    <p:extLst>
      <p:ext uri="{BB962C8B-B14F-4D97-AF65-F5344CB8AC3E}">
        <p14:creationId xmlns:p14="http://schemas.microsoft.com/office/powerpoint/2010/main" val="38631857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20</a:t>
            </a:fld>
            <a:endParaRPr lang="fr-FR" dirty="0"/>
          </a:p>
        </p:txBody>
      </p:sp>
      <p:sp>
        <p:nvSpPr>
          <p:cNvPr id="5" name="Titre 4"/>
          <p:cNvSpPr>
            <a:spLocks noGrp="1"/>
          </p:cNvSpPr>
          <p:nvPr>
            <p:ph type="title"/>
          </p:nvPr>
        </p:nvSpPr>
        <p:spPr/>
        <p:txBody>
          <a:bodyPr/>
          <a:lstStyle/>
          <a:p>
            <a:r>
              <a:rPr lang="fr-CA" dirty="0"/>
              <a:t>Introduction</a:t>
            </a:r>
          </a:p>
        </p:txBody>
      </p:sp>
      <p:sp>
        <p:nvSpPr>
          <p:cNvPr id="9" name="ZoneTexte 8">
            <a:extLst>
              <a:ext uri="{FF2B5EF4-FFF2-40B4-BE49-F238E27FC236}">
                <a16:creationId xmlns:a16="http://schemas.microsoft.com/office/drawing/2014/main" id="{CCC6D619-AB40-294B-9A0F-922579E7D85B}"/>
              </a:ext>
            </a:extLst>
          </p:cNvPr>
          <p:cNvSpPr txBox="1"/>
          <p:nvPr/>
        </p:nvSpPr>
        <p:spPr>
          <a:xfrm>
            <a:off x="737564" y="1390313"/>
            <a:ext cx="3896260" cy="830997"/>
          </a:xfrm>
          <a:prstGeom prst="rect">
            <a:avLst/>
          </a:prstGeom>
          <a:noFill/>
        </p:spPr>
        <p:txBody>
          <a:bodyPr wrap="square" rtlCol="0">
            <a:spAutoFit/>
          </a:bodyPr>
          <a:lstStyle/>
          <a:p>
            <a:r>
              <a:rPr lang="fr-CA" sz="2400" b="1" dirty="0">
                <a:solidFill>
                  <a:schemeClr val="accent2"/>
                </a:solidFill>
                <a:latin typeface="Univers Condensed Light" panose="020B0306020202040204"/>
              </a:rPr>
              <a:t>Pont Arvida (Saguenay) construit en 1950</a:t>
            </a:r>
          </a:p>
        </p:txBody>
      </p:sp>
      <p:sp>
        <p:nvSpPr>
          <p:cNvPr id="26" name="ZoneTexte 25">
            <a:extLst>
              <a:ext uri="{FF2B5EF4-FFF2-40B4-BE49-F238E27FC236}">
                <a16:creationId xmlns:a16="http://schemas.microsoft.com/office/drawing/2014/main" id="{6B2FF8E0-9BD9-E44D-9195-3A76441B593B}"/>
              </a:ext>
            </a:extLst>
          </p:cNvPr>
          <p:cNvSpPr txBox="1"/>
          <p:nvPr/>
        </p:nvSpPr>
        <p:spPr>
          <a:xfrm>
            <a:off x="629972" y="5906429"/>
            <a:ext cx="2074384" cy="215444"/>
          </a:xfrm>
          <a:prstGeom prst="rect">
            <a:avLst/>
          </a:prstGeom>
          <a:noFill/>
        </p:spPr>
        <p:txBody>
          <a:bodyPr wrap="square" rtlCol="0">
            <a:spAutoFit/>
          </a:bodyPr>
          <a:lstStyle/>
          <a:p>
            <a:r>
              <a:rPr lang="fr-FR" sz="800" i="1" dirty="0">
                <a:solidFill>
                  <a:schemeClr val="bg1"/>
                </a:solidFill>
              </a:rPr>
              <a:t>Photo courtoisie de M. Fafard, 2015</a:t>
            </a:r>
          </a:p>
        </p:txBody>
      </p:sp>
      <p:sp>
        <p:nvSpPr>
          <p:cNvPr id="27" name="ZoneTexte 26">
            <a:extLst>
              <a:ext uri="{FF2B5EF4-FFF2-40B4-BE49-F238E27FC236}">
                <a16:creationId xmlns:a16="http://schemas.microsoft.com/office/drawing/2014/main" id="{6B2FF8E0-9BD9-E44D-9195-3A76441B593B}"/>
              </a:ext>
            </a:extLst>
          </p:cNvPr>
          <p:cNvSpPr txBox="1"/>
          <p:nvPr/>
        </p:nvSpPr>
        <p:spPr>
          <a:xfrm>
            <a:off x="6228000" y="6120000"/>
            <a:ext cx="2074384" cy="215444"/>
          </a:xfrm>
          <a:prstGeom prst="rect">
            <a:avLst/>
          </a:prstGeom>
          <a:noFill/>
        </p:spPr>
        <p:txBody>
          <a:bodyPr wrap="square" rtlCol="0">
            <a:spAutoFit/>
          </a:bodyPr>
          <a:lstStyle/>
          <a:p>
            <a:r>
              <a:rPr lang="fr-FR" sz="800" i="1" dirty="0">
                <a:solidFill>
                  <a:schemeClr val="bg1"/>
                </a:solidFill>
              </a:rPr>
              <a:t>Photo courtoisie de M. Fafard, 2015</a:t>
            </a:r>
          </a:p>
        </p:txBody>
      </p:sp>
      <p:pic>
        <p:nvPicPr>
          <p:cNvPr id="25" name="Image 24" descr="Arvida - juillet 2015 - 38.JPG">
            <a:extLst>
              <a:ext uri="{FF2B5EF4-FFF2-40B4-BE49-F238E27FC236}">
                <a16:creationId xmlns:a16="http://schemas.microsoft.com/office/drawing/2014/main" id="{3D4EBA9A-9828-0549-99B5-769F3D41A90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354598" y="486437"/>
            <a:ext cx="3491205" cy="2327471"/>
          </a:xfrm>
          <a:prstGeom prst="rect">
            <a:avLst/>
          </a:prstGeom>
        </p:spPr>
      </p:pic>
      <p:pic>
        <p:nvPicPr>
          <p:cNvPr id="28" name="Image 27" descr="Arvida - juillet 2015 - 37.JPG">
            <a:extLst>
              <a:ext uri="{FF2B5EF4-FFF2-40B4-BE49-F238E27FC236}">
                <a16:creationId xmlns:a16="http://schemas.microsoft.com/office/drawing/2014/main" id="{69AC08C4-CA11-3C4A-825F-EA7C9791A4B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4495" y="2983714"/>
            <a:ext cx="4811461" cy="3207641"/>
          </a:xfrm>
          <a:prstGeom prst="rect">
            <a:avLst/>
          </a:prstGeom>
        </p:spPr>
      </p:pic>
      <p:pic>
        <p:nvPicPr>
          <p:cNvPr id="29" name="Image 28" descr="Arvida - juillet 2015 - 22.JPG">
            <a:extLst>
              <a:ext uri="{FF2B5EF4-FFF2-40B4-BE49-F238E27FC236}">
                <a16:creationId xmlns:a16="http://schemas.microsoft.com/office/drawing/2014/main" id="{B41279BA-870C-914F-9734-4C9D97A8F41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15454" y="3129376"/>
            <a:ext cx="4459265" cy="2972843"/>
          </a:xfrm>
          <a:prstGeom prst="rect">
            <a:avLst/>
          </a:prstGeom>
        </p:spPr>
      </p:pic>
      <p:sp>
        <p:nvSpPr>
          <p:cNvPr id="2" name="Ellipse 1">
            <a:extLst>
              <a:ext uri="{FF2B5EF4-FFF2-40B4-BE49-F238E27FC236}">
                <a16:creationId xmlns:a16="http://schemas.microsoft.com/office/drawing/2014/main" id="{CF834C09-2DEF-5A39-312A-6D158F7BAA4F}"/>
              </a:ext>
            </a:extLst>
          </p:cNvPr>
          <p:cNvSpPr/>
          <p:nvPr/>
        </p:nvSpPr>
        <p:spPr>
          <a:xfrm>
            <a:off x="2704356" y="3906452"/>
            <a:ext cx="564937" cy="5386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C83F7D88-44F7-2F2D-ED20-C8E21BEC9F0D}"/>
              </a:ext>
            </a:extLst>
          </p:cNvPr>
          <p:cNvSpPr/>
          <p:nvPr/>
        </p:nvSpPr>
        <p:spPr>
          <a:xfrm>
            <a:off x="4068887" y="3311924"/>
            <a:ext cx="564937" cy="5386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a:extLst>
              <a:ext uri="{FF2B5EF4-FFF2-40B4-BE49-F238E27FC236}">
                <a16:creationId xmlns:a16="http://schemas.microsoft.com/office/drawing/2014/main" id="{DD3F9666-A36C-E017-8AE3-3D26523E523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849793" y="486437"/>
            <a:ext cx="3491205" cy="2327469"/>
          </a:xfrm>
          <a:prstGeom prst="rect">
            <a:avLst/>
          </a:prstGeom>
        </p:spPr>
      </p:pic>
    </p:spTree>
    <p:extLst>
      <p:ext uri="{BB962C8B-B14F-4D97-AF65-F5344CB8AC3E}">
        <p14:creationId xmlns:p14="http://schemas.microsoft.com/office/powerpoint/2010/main" val="41112634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21</a:t>
            </a:fld>
            <a:endParaRPr lang="fr-FR" dirty="0"/>
          </a:p>
        </p:txBody>
      </p:sp>
      <p:sp>
        <p:nvSpPr>
          <p:cNvPr id="5" name="Titre 4"/>
          <p:cNvSpPr>
            <a:spLocks noGrp="1"/>
          </p:cNvSpPr>
          <p:nvPr>
            <p:ph type="title"/>
          </p:nvPr>
        </p:nvSpPr>
        <p:spPr/>
        <p:txBody>
          <a:bodyPr/>
          <a:lstStyle/>
          <a:p>
            <a:r>
              <a:rPr lang="fr-CA" dirty="0"/>
              <a:t>Histoire</a:t>
            </a:r>
            <a:endParaRPr lang="fr-CA" dirty="0">
              <a:solidFill>
                <a:schemeClr val="accent1"/>
              </a:solidFill>
            </a:endParaRPr>
          </a:p>
        </p:txBody>
      </p:sp>
      <p:sp>
        <p:nvSpPr>
          <p:cNvPr id="6" name="ZoneTexte 5"/>
          <p:cNvSpPr txBox="1"/>
          <p:nvPr/>
        </p:nvSpPr>
        <p:spPr>
          <a:xfrm>
            <a:off x="1152000" y="1062000"/>
            <a:ext cx="881973" cy="4801314"/>
          </a:xfrm>
          <a:prstGeom prst="rect">
            <a:avLst/>
          </a:prstGeom>
          <a:noFill/>
        </p:spPr>
        <p:txBody>
          <a:bodyPr wrap="none" rtlCol="0">
            <a:spAutoFit/>
          </a:bodyPr>
          <a:lstStyle/>
          <a:p>
            <a:r>
              <a:rPr lang="fr-FR" dirty="0">
                <a:solidFill>
                  <a:schemeClr val="bg1"/>
                </a:solidFill>
                <a:latin typeface="Univers Condensed Light" panose="020B0306020202040204"/>
              </a:rPr>
              <a:t>±</a:t>
            </a:r>
            <a:r>
              <a:rPr lang="fr-FR" dirty="0">
                <a:solidFill>
                  <a:schemeClr val="accent2"/>
                </a:solidFill>
                <a:latin typeface="Univers Condensed Light" panose="020B0306020202040204"/>
              </a:rPr>
              <a:t>1790</a:t>
            </a:r>
          </a:p>
          <a:p>
            <a:endParaRPr lang="fr-FR" dirty="0">
              <a:solidFill>
                <a:schemeClr val="bg1"/>
              </a:solidFill>
              <a:latin typeface="Univers Condensed Light" panose="020B0306020202040204"/>
            </a:endParaRPr>
          </a:p>
          <a:p>
            <a:r>
              <a:rPr lang="fr-FR" dirty="0">
                <a:solidFill>
                  <a:schemeClr val="bg1"/>
                </a:solidFill>
                <a:latin typeface="Univers Condensed Light" panose="020B0306020202040204"/>
              </a:rPr>
              <a:t>1808</a:t>
            </a:r>
          </a:p>
          <a:p>
            <a:r>
              <a:rPr lang="fr-FR" dirty="0">
                <a:solidFill>
                  <a:schemeClr val="accent2"/>
                </a:solidFill>
                <a:latin typeface="Univers Condensed Light" panose="020B0306020202040204"/>
              </a:rPr>
              <a:t>1821</a:t>
            </a:r>
          </a:p>
          <a:p>
            <a:endParaRPr lang="fr-FR" dirty="0">
              <a:solidFill>
                <a:schemeClr val="bg1"/>
              </a:solidFill>
              <a:latin typeface="Univers Condensed Light" panose="020B0306020202040204"/>
            </a:endParaRPr>
          </a:p>
          <a:p>
            <a:r>
              <a:rPr lang="fr-FR" dirty="0">
                <a:solidFill>
                  <a:schemeClr val="bg1"/>
                </a:solidFill>
                <a:latin typeface="Univers Condensed Light" panose="020B0306020202040204"/>
              </a:rPr>
              <a:t>1827</a:t>
            </a:r>
          </a:p>
          <a:p>
            <a:r>
              <a:rPr lang="fr-FR" dirty="0">
                <a:solidFill>
                  <a:schemeClr val="bg1"/>
                </a:solidFill>
                <a:latin typeface="Univers Condensed Light" panose="020B0306020202040204"/>
              </a:rPr>
              <a:t>1829</a:t>
            </a:r>
          </a:p>
          <a:p>
            <a:endParaRPr lang="fr-FR" dirty="0">
              <a:solidFill>
                <a:schemeClr val="bg1"/>
              </a:solidFill>
              <a:latin typeface="Univers Condensed Light" panose="020B0306020202040204"/>
            </a:endParaRPr>
          </a:p>
          <a:p>
            <a:r>
              <a:rPr lang="fr-FR" dirty="0">
                <a:solidFill>
                  <a:schemeClr val="bg1"/>
                </a:solidFill>
                <a:latin typeface="Univers Condensed Light" panose="020B0306020202040204"/>
              </a:rPr>
              <a:t>1854</a:t>
            </a:r>
          </a:p>
          <a:p>
            <a:r>
              <a:rPr lang="fr-FR" dirty="0">
                <a:solidFill>
                  <a:schemeClr val="accent2"/>
                </a:solidFill>
                <a:latin typeface="Univers Condensed Light" panose="020B0306020202040204"/>
              </a:rPr>
              <a:t>1855</a:t>
            </a:r>
          </a:p>
          <a:p>
            <a:r>
              <a:rPr lang="fr-FR" dirty="0">
                <a:solidFill>
                  <a:schemeClr val="bg1"/>
                </a:solidFill>
                <a:latin typeface="Univers Condensed Light" panose="020B0306020202040204"/>
              </a:rPr>
              <a:t>1858-60</a:t>
            </a:r>
          </a:p>
          <a:p>
            <a:r>
              <a:rPr lang="fr-FR" dirty="0">
                <a:solidFill>
                  <a:schemeClr val="bg1"/>
                </a:solidFill>
                <a:latin typeface="Univers Condensed Light" panose="020B0306020202040204"/>
              </a:rPr>
              <a:t>1871</a:t>
            </a:r>
          </a:p>
          <a:p>
            <a:r>
              <a:rPr lang="fr-FR" dirty="0">
                <a:solidFill>
                  <a:schemeClr val="bg1"/>
                </a:solidFill>
                <a:latin typeface="Univers Condensed Light" panose="020B0306020202040204"/>
              </a:rPr>
              <a:t>1884</a:t>
            </a:r>
          </a:p>
          <a:p>
            <a:r>
              <a:rPr lang="fr-FR" dirty="0">
                <a:solidFill>
                  <a:schemeClr val="accent2"/>
                </a:solidFill>
                <a:latin typeface="Univers Condensed Light" panose="020B0306020202040204"/>
              </a:rPr>
              <a:t>1886</a:t>
            </a:r>
          </a:p>
          <a:p>
            <a:endParaRPr lang="fr-FR" dirty="0">
              <a:solidFill>
                <a:schemeClr val="bg1"/>
              </a:solidFill>
              <a:latin typeface="Univers Condensed Light" panose="020B0306020202040204"/>
            </a:endParaRPr>
          </a:p>
          <a:p>
            <a:endParaRPr lang="fr-FR" dirty="0">
              <a:solidFill>
                <a:schemeClr val="bg1"/>
              </a:solidFill>
              <a:latin typeface="Univers Condensed Light" panose="020B0306020202040204"/>
            </a:endParaRPr>
          </a:p>
          <a:p>
            <a:r>
              <a:rPr lang="fr-FR" dirty="0">
                <a:solidFill>
                  <a:schemeClr val="accent2"/>
                </a:solidFill>
                <a:latin typeface="Univers Condensed Light" panose="020B0306020202040204"/>
              </a:rPr>
              <a:t>1887</a:t>
            </a:r>
          </a:p>
        </p:txBody>
      </p:sp>
      <p:cxnSp>
        <p:nvCxnSpPr>
          <p:cNvPr id="7" name="Connecteur droit 6"/>
          <p:cNvCxnSpPr/>
          <p:nvPr/>
        </p:nvCxnSpPr>
        <p:spPr>
          <a:xfrm flipH="1">
            <a:off x="1026000" y="1180061"/>
            <a:ext cx="0" cy="4860000"/>
          </a:xfrm>
          <a:prstGeom prst="line">
            <a:avLst/>
          </a:prstGeom>
          <a:ln w="31750">
            <a:solidFill>
              <a:srgbClr val="F1F8E8"/>
            </a:solidFill>
            <a:tailEnd type="stealth"/>
          </a:ln>
          <a:effectLst/>
        </p:spPr>
        <p:style>
          <a:lnRef idx="2">
            <a:schemeClr val="accent1"/>
          </a:lnRef>
          <a:fillRef idx="0">
            <a:schemeClr val="accent1"/>
          </a:fillRef>
          <a:effectRef idx="1">
            <a:schemeClr val="accent1"/>
          </a:effectRef>
          <a:fontRef idx="minor">
            <a:schemeClr val="tx1"/>
          </a:fontRef>
        </p:style>
      </p:cxnSp>
      <p:sp>
        <p:nvSpPr>
          <p:cNvPr id="9" name="ZoneTexte 8"/>
          <p:cNvSpPr txBox="1"/>
          <p:nvPr/>
        </p:nvSpPr>
        <p:spPr>
          <a:xfrm>
            <a:off x="2062800" y="1022400"/>
            <a:ext cx="9748847" cy="5078313"/>
          </a:xfrm>
          <a:prstGeom prst="rect">
            <a:avLst/>
          </a:prstGeom>
          <a:noFill/>
        </p:spPr>
        <p:txBody>
          <a:bodyPr wrap="square" rtlCol="0">
            <a:spAutoFit/>
          </a:bodyPr>
          <a:lstStyle/>
          <a:p>
            <a:pPr marL="214313" indent="-214313">
              <a:buFont typeface="Arial"/>
              <a:buChar char="•"/>
            </a:pPr>
            <a:r>
              <a:rPr lang="fr-FR" dirty="0">
                <a:solidFill>
                  <a:schemeClr val="bg1"/>
                </a:solidFill>
                <a:latin typeface="Univers Condensed Light" panose="020B0306020202040204"/>
                <a:cs typeface="Calibri"/>
              </a:rPr>
              <a:t>L'alumine a été isolée en 1754 par le chimiste allemand </a:t>
            </a:r>
            <a:r>
              <a:rPr lang="fr-FR" b="1" dirty="0">
                <a:solidFill>
                  <a:schemeClr val="bg1"/>
                </a:solidFill>
                <a:latin typeface="Univers Condensed Light" panose="020B0306020202040204"/>
                <a:cs typeface="Calibri"/>
              </a:rPr>
              <a:t>Marggraf</a:t>
            </a:r>
            <a:r>
              <a:rPr lang="fr-FR" dirty="0">
                <a:solidFill>
                  <a:schemeClr val="bg1"/>
                </a:solidFill>
                <a:latin typeface="Univers Condensed Light" panose="020B0306020202040204"/>
                <a:cs typeface="Calibri"/>
              </a:rPr>
              <a:t>. Louis </a:t>
            </a:r>
            <a:r>
              <a:rPr lang="fr-FR" dirty="0" err="1">
                <a:solidFill>
                  <a:schemeClr val="bg1"/>
                </a:solidFill>
                <a:latin typeface="Univers Condensed Light" panose="020B0306020202040204"/>
                <a:cs typeface="Calibri"/>
              </a:rPr>
              <a:t>Guyton</a:t>
            </a:r>
            <a:r>
              <a:rPr lang="fr-FR" dirty="0">
                <a:solidFill>
                  <a:schemeClr val="bg1"/>
                </a:solidFill>
                <a:latin typeface="Univers Condensed Light" panose="020B0306020202040204"/>
                <a:cs typeface="Calibri"/>
              </a:rPr>
              <a:t> de </a:t>
            </a:r>
            <a:r>
              <a:rPr lang="fr-FR" dirty="0" err="1">
                <a:solidFill>
                  <a:schemeClr val="bg1"/>
                </a:solidFill>
                <a:latin typeface="Univers Condensed Light" panose="020B0306020202040204"/>
                <a:cs typeface="Calibri"/>
              </a:rPr>
              <a:t>Morveau</a:t>
            </a:r>
            <a:r>
              <a:rPr lang="fr-FR" dirty="0">
                <a:solidFill>
                  <a:schemeClr val="bg1"/>
                </a:solidFill>
                <a:latin typeface="Univers Condensed Light" panose="020B0306020202040204"/>
                <a:cs typeface="Calibri"/>
              </a:rPr>
              <a:t>, collaborateur de Lavoisier, le baptisa « alumine ».</a:t>
            </a:r>
          </a:p>
          <a:p>
            <a:pPr marL="214313" indent="-214313">
              <a:buFont typeface="Arial"/>
              <a:buChar char="•"/>
            </a:pPr>
            <a:r>
              <a:rPr lang="fr-CA" dirty="0">
                <a:solidFill>
                  <a:schemeClr val="bg1"/>
                </a:solidFill>
                <a:latin typeface="Univers Condensed Light" panose="020B0306020202040204"/>
                <a:cs typeface="Calibri"/>
              </a:rPr>
              <a:t>Sir Humphrey Davy obtient de l’aluminium par électrolyse de sels fondus. </a:t>
            </a:r>
          </a:p>
          <a:p>
            <a:pPr marL="214313" indent="-214313">
              <a:buFont typeface="Arial"/>
              <a:buChar char="•"/>
            </a:pPr>
            <a:r>
              <a:rPr lang="fr-CA" dirty="0">
                <a:solidFill>
                  <a:schemeClr val="bg1"/>
                </a:solidFill>
                <a:latin typeface="Univers Condensed Light" panose="020B0306020202040204"/>
                <a:cs typeface="Calibri"/>
              </a:rPr>
              <a:t>Pierre </a:t>
            </a:r>
            <a:r>
              <a:rPr lang="fr-CA" b="1" dirty="0">
                <a:solidFill>
                  <a:schemeClr val="bg1"/>
                </a:solidFill>
                <a:latin typeface="Univers Condensed Light" panose="020B0306020202040204"/>
                <a:cs typeface="Calibri"/>
              </a:rPr>
              <a:t>Berthier</a:t>
            </a:r>
            <a:r>
              <a:rPr lang="fr-CA" dirty="0">
                <a:solidFill>
                  <a:schemeClr val="bg1"/>
                </a:solidFill>
                <a:latin typeface="Univers Condensed Light" panose="020B0306020202040204"/>
                <a:cs typeface="Calibri"/>
              </a:rPr>
              <a:t> découvre que la terre rouge du village </a:t>
            </a:r>
            <a:r>
              <a:rPr lang="fr-CA" b="1" dirty="0">
                <a:solidFill>
                  <a:schemeClr val="bg1"/>
                </a:solidFill>
                <a:latin typeface="Univers Condensed Light" panose="020B0306020202040204"/>
                <a:cs typeface="Calibri"/>
              </a:rPr>
              <a:t>Les-Baux-de-Provence</a:t>
            </a:r>
            <a:r>
              <a:rPr lang="fr-CA" dirty="0">
                <a:solidFill>
                  <a:schemeClr val="bg1"/>
                </a:solidFill>
                <a:latin typeface="Univers Condensed Light" panose="020B0306020202040204"/>
                <a:cs typeface="Calibri"/>
              </a:rPr>
              <a:t> contient 40 à 50% d'alumine, le reste étant de l'oxyde de fer (couleur rouge).  Il l'appelle « bauxite ».</a:t>
            </a:r>
          </a:p>
          <a:p>
            <a:pPr marL="214313" indent="-214313">
              <a:buFont typeface="Arial"/>
              <a:buChar char="•"/>
            </a:pPr>
            <a:r>
              <a:rPr lang="fr-CA" dirty="0">
                <a:solidFill>
                  <a:schemeClr val="bg1"/>
                </a:solidFill>
                <a:latin typeface="Univers Condensed Light" panose="020B0306020202040204"/>
              </a:rPr>
              <a:t>Travaux d’Oersted (Danemark) et Wöhler (Allemagne) sur la réduction du chlorure d’aluminium par du potassium.</a:t>
            </a:r>
          </a:p>
          <a:p>
            <a:pPr marL="214313" indent="-214313">
              <a:buFont typeface="Arial"/>
              <a:buChar char="•"/>
            </a:pPr>
            <a:r>
              <a:rPr lang="fr-CA" dirty="0">
                <a:solidFill>
                  <a:schemeClr val="bg1"/>
                </a:solidFill>
                <a:latin typeface="Univers Condensed Light" panose="020B0306020202040204"/>
              </a:rPr>
              <a:t>Wöhler produit </a:t>
            </a:r>
            <a:r>
              <a:rPr lang="fr-CA" b="1" dirty="0">
                <a:solidFill>
                  <a:schemeClr val="bg1"/>
                </a:solidFill>
                <a:latin typeface="Univers Condensed Light" panose="020B0306020202040204"/>
              </a:rPr>
              <a:t>pour la première fois de l’aluminium </a:t>
            </a:r>
            <a:r>
              <a:rPr lang="fr-CA" dirty="0">
                <a:solidFill>
                  <a:schemeClr val="bg1"/>
                </a:solidFill>
                <a:latin typeface="Univers Condensed Light" panose="020B0306020202040204"/>
              </a:rPr>
              <a:t>suffisamment pour lui permettre d'identifier certaines de ses propriétés dont sa densité plus faible p/r au fer.</a:t>
            </a:r>
          </a:p>
          <a:p>
            <a:pPr marL="214313" indent="-214313">
              <a:buFont typeface="Arial"/>
              <a:buChar char="•"/>
            </a:pPr>
            <a:r>
              <a:rPr lang="fr-CA" dirty="0">
                <a:solidFill>
                  <a:schemeClr val="bg1"/>
                </a:solidFill>
                <a:latin typeface="Univers Condensed Light" panose="020B0306020202040204"/>
              </a:rPr>
              <a:t>Henri Sainte-Claire Deville débuta la production </a:t>
            </a:r>
            <a:r>
              <a:rPr lang="fr-CA" b="1" dirty="0">
                <a:solidFill>
                  <a:schemeClr val="bg1"/>
                </a:solidFill>
                <a:latin typeface="Univers Condensed Light" panose="020B0306020202040204"/>
              </a:rPr>
              <a:t>des premiers kilogrammes d’aluminium (Verne)</a:t>
            </a:r>
          </a:p>
          <a:p>
            <a:pPr marL="214313" indent="-214313">
              <a:buFont typeface="Arial"/>
              <a:buChar char="•"/>
            </a:pPr>
            <a:r>
              <a:rPr lang="fr-CA" dirty="0">
                <a:solidFill>
                  <a:schemeClr val="bg1"/>
                </a:solidFill>
                <a:latin typeface="Univers Condensed Light" panose="020B0306020202040204"/>
              </a:rPr>
              <a:t>Moulage de couverts en aluminium pour </a:t>
            </a:r>
            <a:r>
              <a:rPr lang="fr-CA" b="1" dirty="0">
                <a:solidFill>
                  <a:schemeClr val="bg1"/>
                </a:solidFill>
                <a:latin typeface="Univers Condensed Light" panose="020B0306020202040204"/>
              </a:rPr>
              <a:t>Napoléon III</a:t>
            </a:r>
            <a:r>
              <a:rPr lang="fr-CA" dirty="0">
                <a:solidFill>
                  <a:schemeClr val="bg1"/>
                </a:solidFill>
                <a:latin typeface="Univers Condensed Light" panose="020B0306020202040204"/>
              </a:rPr>
              <a:t> (plus cher que l’or).</a:t>
            </a:r>
          </a:p>
          <a:p>
            <a:pPr marL="214313" indent="-214313">
              <a:buFont typeface="Arial"/>
              <a:buChar char="•"/>
            </a:pPr>
            <a:r>
              <a:rPr lang="fr-CA" dirty="0">
                <a:solidFill>
                  <a:schemeClr val="bg1"/>
                </a:solidFill>
                <a:latin typeface="Univers Condensed Light" panose="020B0306020202040204"/>
              </a:rPr>
              <a:t>Coulée de la première statue en aluminium par Paul Morin: Diane de Gabies.</a:t>
            </a:r>
          </a:p>
          <a:p>
            <a:pPr marL="214313" indent="-214313">
              <a:buFont typeface="Arial"/>
              <a:buChar char="•"/>
            </a:pPr>
            <a:r>
              <a:rPr lang="fr-CA" dirty="0">
                <a:solidFill>
                  <a:schemeClr val="bg1"/>
                </a:solidFill>
                <a:latin typeface="Univers Condensed Light" panose="020B0306020202040204"/>
              </a:rPr>
              <a:t>Invention de la dynamo, source de courant continu pour l’électrolyse.</a:t>
            </a:r>
          </a:p>
          <a:p>
            <a:pPr marL="214313" indent="-214313">
              <a:buFont typeface="Arial"/>
              <a:buChar char="•"/>
            </a:pPr>
            <a:r>
              <a:rPr lang="fr-CA" dirty="0">
                <a:solidFill>
                  <a:schemeClr val="bg1"/>
                </a:solidFill>
                <a:latin typeface="Univers Condensed Light" panose="020B0306020202040204"/>
              </a:rPr>
              <a:t>Fabrication d’une pyramide coulée en aluminium surmontant le monument Washington.</a:t>
            </a:r>
          </a:p>
          <a:p>
            <a:pPr marL="214313" indent="-214313">
              <a:buFont typeface="Arial"/>
              <a:buChar char="•"/>
            </a:pPr>
            <a:r>
              <a:rPr lang="fr-CA" dirty="0">
                <a:solidFill>
                  <a:schemeClr val="bg1"/>
                </a:solidFill>
                <a:latin typeface="Univers Condensed Light" panose="020B0306020202040204"/>
              </a:rPr>
              <a:t>Dépôt des brevets de Paul Louis Toussaint </a:t>
            </a:r>
            <a:r>
              <a:rPr lang="fr-CA" b="1" dirty="0">
                <a:solidFill>
                  <a:schemeClr val="bg1"/>
                </a:solidFill>
                <a:latin typeface="Univers Condensed Light" panose="020B0306020202040204"/>
              </a:rPr>
              <a:t>Héroult</a:t>
            </a:r>
            <a:r>
              <a:rPr lang="fr-CA" dirty="0">
                <a:solidFill>
                  <a:schemeClr val="bg1"/>
                </a:solidFill>
                <a:latin typeface="Univers Condensed Light" panose="020B0306020202040204"/>
              </a:rPr>
              <a:t> en France et Charles Martin </a:t>
            </a:r>
            <a:r>
              <a:rPr lang="fr-CA" b="1" dirty="0">
                <a:solidFill>
                  <a:schemeClr val="bg1"/>
                </a:solidFill>
                <a:latin typeface="Univers Condensed Light" panose="020B0306020202040204"/>
              </a:rPr>
              <a:t>Hall</a:t>
            </a:r>
            <a:r>
              <a:rPr lang="fr-CA" dirty="0">
                <a:solidFill>
                  <a:schemeClr val="bg1"/>
                </a:solidFill>
                <a:latin typeface="Univers Condensed Light" panose="020B0306020202040204"/>
              </a:rPr>
              <a:t> aux États-Unis permettant de dissoudre l'alumine dans de la cryolithe qui fond à plus basse température.  Le bain contient 2 à 3% d'alumine </a:t>
            </a:r>
            <a:r>
              <a:rPr lang="fr-CA" b="1" dirty="0">
                <a:solidFill>
                  <a:schemeClr val="bg1"/>
                </a:solidFill>
                <a:latin typeface="Univers Condensed Light" panose="020B0306020202040204"/>
              </a:rPr>
              <a:t>(procédé Hall-Héroult</a:t>
            </a:r>
            <a:r>
              <a:rPr lang="fr-CA" dirty="0">
                <a:solidFill>
                  <a:schemeClr val="bg1"/>
                </a:solidFill>
                <a:latin typeface="Univers Condensed Light" panose="020B0306020202040204"/>
              </a:rPr>
              <a:t>).</a:t>
            </a:r>
          </a:p>
          <a:p>
            <a:pPr marL="214313" indent="-214313">
              <a:buFont typeface="Arial"/>
              <a:buChar char="•"/>
            </a:pPr>
            <a:r>
              <a:rPr lang="fr-CA" b="1" dirty="0">
                <a:solidFill>
                  <a:schemeClr val="bg1"/>
                </a:solidFill>
                <a:latin typeface="Univers Condensed Light" panose="020B0306020202040204"/>
              </a:rPr>
              <a:t>Bayer</a:t>
            </a:r>
            <a:r>
              <a:rPr lang="fr-CA" dirty="0">
                <a:solidFill>
                  <a:schemeClr val="bg1"/>
                </a:solidFill>
                <a:latin typeface="Univers Condensed Light" panose="020B0306020202040204"/>
              </a:rPr>
              <a:t> dépose un brevet portant sur l'extraction de l'alumine à partir de la bauxite par attaque à chaud à la soude caustique.</a:t>
            </a:r>
          </a:p>
        </p:txBody>
      </p:sp>
      <p:sp>
        <p:nvSpPr>
          <p:cNvPr id="11" name="Ellipse 10"/>
          <p:cNvSpPr/>
          <p:nvPr/>
        </p:nvSpPr>
        <p:spPr>
          <a:xfrm>
            <a:off x="936000" y="1152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2" name="Ellipse 11"/>
          <p:cNvSpPr/>
          <p:nvPr/>
        </p:nvSpPr>
        <p:spPr>
          <a:xfrm>
            <a:off x="936000" y="5544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3" name="Ellipse 12"/>
          <p:cNvSpPr/>
          <p:nvPr/>
        </p:nvSpPr>
        <p:spPr>
          <a:xfrm>
            <a:off x="936000" y="4716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4" name="Ellipse 13"/>
          <p:cNvSpPr/>
          <p:nvPr/>
        </p:nvSpPr>
        <p:spPr>
          <a:xfrm>
            <a:off x="936000" y="4438385"/>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5" name="Ellipse 14"/>
          <p:cNvSpPr/>
          <p:nvPr/>
        </p:nvSpPr>
        <p:spPr>
          <a:xfrm>
            <a:off x="936000" y="4158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6" name="Ellipse 15"/>
          <p:cNvSpPr/>
          <p:nvPr/>
        </p:nvSpPr>
        <p:spPr>
          <a:xfrm>
            <a:off x="936000" y="3888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7" name="Ellipse 16"/>
          <p:cNvSpPr/>
          <p:nvPr/>
        </p:nvSpPr>
        <p:spPr>
          <a:xfrm>
            <a:off x="936000" y="3600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8" name="Ellipse 17"/>
          <p:cNvSpPr/>
          <p:nvPr/>
        </p:nvSpPr>
        <p:spPr>
          <a:xfrm>
            <a:off x="936000" y="3312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9" name="Ellipse 18"/>
          <p:cNvSpPr/>
          <p:nvPr/>
        </p:nvSpPr>
        <p:spPr>
          <a:xfrm>
            <a:off x="936000" y="2772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0" name="Ellipse 19"/>
          <p:cNvSpPr/>
          <p:nvPr/>
        </p:nvSpPr>
        <p:spPr>
          <a:xfrm>
            <a:off x="936000" y="2520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1" name="Ellipse 20"/>
          <p:cNvSpPr/>
          <p:nvPr/>
        </p:nvSpPr>
        <p:spPr>
          <a:xfrm>
            <a:off x="935193" y="1692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2" name="Ellipse 21"/>
          <p:cNvSpPr/>
          <p:nvPr/>
        </p:nvSpPr>
        <p:spPr>
          <a:xfrm>
            <a:off x="936000" y="1980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40229358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22</a:t>
            </a:fld>
            <a:endParaRPr lang="fr-FR" dirty="0"/>
          </a:p>
        </p:txBody>
      </p:sp>
      <p:sp>
        <p:nvSpPr>
          <p:cNvPr id="5" name="Titre 4"/>
          <p:cNvSpPr>
            <a:spLocks noGrp="1"/>
          </p:cNvSpPr>
          <p:nvPr>
            <p:ph type="title"/>
          </p:nvPr>
        </p:nvSpPr>
        <p:spPr/>
        <p:txBody>
          <a:bodyPr/>
          <a:lstStyle/>
          <a:p>
            <a:r>
              <a:rPr lang="fr-CA" dirty="0"/>
              <a:t>Histoire</a:t>
            </a:r>
            <a:endParaRPr lang="fr-CA" dirty="0">
              <a:solidFill>
                <a:schemeClr val="accent1"/>
              </a:solidFill>
            </a:endParaRPr>
          </a:p>
        </p:txBody>
      </p:sp>
      <p:cxnSp>
        <p:nvCxnSpPr>
          <p:cNvPr id="7" name="Connecteur droit 6"/>
          <p:cNvCxnSpPr/>
          <p:nvPr/>
        </p:nvCxnSpPr>
        <p:spPr>
          <a:xfrm flipH="1">
            <a:off x="1026000" y="1180061"/>
            <a:ext cx="0" cy="4860000"/>
          </a:xfrm>
          <a:prstGeom prst="line">
            <a:avLst/>
          </a:prstGeom>
          <a:ln w="31750">
            <a:solidFill>
              <a:srgbClr val="F1F8E8"/>
            </a:solidFill>
            <a:tailEnd type="stealth"/>
          </a:ln>
          <a:effectLst/>
        </p:spPr>
        <p:style>
          <a:lnRef idx="2">
            <a:schemeClr val="accent1"/>
          </a:lnRef>
          <a:fillRef idx="0">
            <a:schemeClr val="accent1"/>
          </a:fillRef>
          <a:effectRef idx="1">
            <a:schemeClr val="accent1"/>
          </a:effectRef>
          <a:fontRef idx="minor">
            <a:schemeClr val="tx1"/>
          </a:fontRef>
        </p:style>
      </p:cxnSp>
      <p:sp>
        <p:nvSpPr>
          <p:cNvPr id="9" name="ZoneTexte 8"/>
          <p:cNvSpPr txBox="1"/>
          <p:nvPr/>
        </p:nvSpPr>
        <p:spPr>
          <a:xfrm>
            <a:off x="2063707" y="1021318"/>
            <a:ext cx="9748847" cy="5078313"/>
          </a:xfrm>
          <a:prstGeom prst="rect">
            <a:avLst/>
          </a:prstGeom>
          <a:noFill/>
        </p:spPr>
        <p:txBody>
          <a:bodyPr wrap="square" rtlCol="0">
            <a:spAutoFit/>
          </a:bodyPr>
          <a:lstStyle/>
          <a:p>
            <a:pPr marL="214313" indent="-214313">
              <a:buFont typeface="Arial"/>
              <a:buChar char="•"/>
            </a:pPr>
            <a:r>
              <a:rPr lang="fr-CA" dirty="0">
                <a:solidFill>
                  <a:schemeClr val="bg1"/>
                </a:solidFill>
                <a:latin typeface="Univers Condensed Light" panose="020B0306020202040204"/>
              </a:rPr>
              <a:t>Plusieurs ateliers de production sont mis en route aux E.U., en France et en Suisse.</a:t>
            </a:r>
          </a:p>
          <a:p>
            <a:pPr marL="214313" indent="-214313">
              <a:buFont typeface="Arial"/>
              <a:buChar char="•"/>
            </a:pPr>
            <a:r>
              <a:rPr lang="fr-CA" dirty="0">
                <a:solidFill>
                  <a:schemeClr val="bg1"/>
                </a:solidFill>
                <a:latin typeface="Univers Condensed Light" panose="020B0306020202040204"/>
              </a:rPr>
              <a:t>On produit 6 000 tonnes d’Al.</a:t>
            </a:r>
          </a:p>
          <a:p>
            <a:pPr marL="214313" indent="-214313">
              <a:buFont typeface="Arial"/>
              <a:buChar char="•"/>
            </a:pPr>
            <a:r>
              <a:rPr lang="fr-CA" dirty="0">
                <a:solidFill>
                  <a:schemeClr val="bg1"/>
                </a:solidFill>
                <a:latin typeface="Univers Condensed Light" panose="020B0306020202040204"/>
              </a:rPr>
              <a:t>Envol aéronef des frères Wright en 1903; moteur 4 cylindres et 12 chevaux-vapeur pourvu d’un bloc d’aluminium de 13 kilos.</a:t>
            </a:r>
          </a:p>
          <a:p>
            <a:pPr marL="214313" indent="-214313">
              <a:buFont typeface="Arial"/>
              <a:buChar char="•"/>
            </a:pPr>
            <a:r>
              <a:rPr lang="fr-CA" dirty="0">
                <a:solidFill>
                  <a:schemeClr val="bg1"/>
                </a:solidFill>
                <a:latin typeface="Univers Condensed Light" panose="020B0306020202040204"/>
              </a:rPr>
              <a:t>Développement méthodes anodisation et extrusion de l’Al.</a:t>
            </a:r>
          </a:p>
          <a:p>
            <a:pPr marL="214313" indent="-214313">
              <a:buFont typeface="Arial"/>
              <a:buChar char="•"/>
            </a:pPr>
            <a:r>
              <a:rPr lang="fr-CA" dirty="0">
                <a:solidFill>
                  <a:schemeClr val="bg1"/>
                </a:solidFill>
                <a:latin typeface="Univers Condensed Light" panose="020B0306020202040204"/>
              </a:rPr>
              <a:t>L'Empire State Building a été le premier bâtiment à faire une utilisation majeure des composants en Al et des structures fabriquées.</a:t>
            </a:r>
          </a:p>
          <a:p>
            <a:pPr marL="214313" indent="-214313">
              <a:buFont typeface="Arial"/>
              <a:buChar char="•"/>
            </a:pPr>
            <a:r>
              <a:rPr lang="fr-CA" dirty="0">
                <a:solidFill>
                  <a:schemeClr val="bg1"/>
                </a:solidFill>
                <a:latin typeface="Univers Condensed Light" panose="020B0306020202040204"/>
              </a:rPr>
              <a:t>Fenêtres en aluminium anodisé, Bibliothèque de l’</a:t>
            </a:r>
            <a:r>
              <a:rPr lang="fr-CA" dirty="0" err="1">
                <a:solidFill>
                  <a:schemeClr val="bg1"/>
                </a:solidFill>
                <a:latin typeface="Univers Condensed Light" panose="020B0306020202040204"/>
              </a:rPr>
              <a:t>University</a:t>
            </a:r>
            <a:r>
              <a:rPr lang="fr-CA" dirty="0">
                <a:solidFill>
                  <a:schemeClr val="bg1"/>
                </a:solidFill>
                <a:latin typeface="Univers Condensed Light" panose="020B0306020202040204"/>
              </a:rPr>
              <a:t> of Cambridge.</a:t>
            </a:r>
          </a:p>
          <a:p>
            <a:pPr marL="214313" indent="-214313">
              <a:buFont typeface="Arial"/>
              <a:buChar char="•"/>
            </a:pPr>
            <a:r>
              <a:rPr lang="fr-CA" dirty="0">
                <a:solidFill>
                  <a:schemeClr val="bg1"/>
                </a:solidFill>
                <a:latin typeface="Univers Condensed Light" panose="020B0306020202040204"/>
              </a:rPr>
              <a:t>Fenêtres en aluminium anodisé, New </a:t>
            </a:r>
            <a:r>
              <a:rPr lang="fr-CA" dirty="0" err="1">
                <a:solidFill>
                  <a:schemeClr val="bg1"/>
                </a:solidFill>
                <a:latin typeface="Univers Condensed Light" panose="020B0306020202040204"/>
              </a:rPr>
              <a:t>Bodleim</a:t>
            </a:r>
            <a:r>
              <a:rPr lang="fr-CA" dirty="0">
                <a:solidFill>
                  <a:schemeClr val="bg1"/>
                </a:solidFill>
                <a:latin typeface="Univers Condensed Light" panose="020B0306020202040204"/>
              </a:rPr>
              <a:t> Library, </a:t>
            </a:r>
            <a:r>
              <a:rPr lang="fr-CA" dirty="0" err="1">
                <a:solidFill>
                  <a:schemeClr val="bg1"/>
                </a:solidFill>
                <a:latin typeface="Univers Condensed Light" panose="020B0306020202040204"/>
              </a:rPr>
              <a:t>University</a:t>
            </a:r>
            <a:r>
              <a:rPr lang="fr-CA" dirty="0">
                <a:solidFill>
                  <a:schemeClr val="bg1"/>
                </a:solidFill>
                <a:latin typeface="Univers Condensed Light" panose="020B0306020202040204"/>
              </a:rPr>
              <a:t> of Oxford.</a:t>
            </a:r>
          </a:p>
          <a:p>
            <a:pPr marL="214313" indent="-214313">
              <a:buFont typeface="Arial"/>
              <a:buChar char="•"/>
            </a:pPr>
            <a:r>
              <a:rPr lang="fr-CA" dirty="0">
                <a:solidFill>
                  <a:schemeClr val="bg1"/>
                </a:solidFill>
                <a:latin typeface="Univers Condensed Light" panose="020B0306020202040204"/>
              </a:rPr>
              <a:t>La deuxième guerre mondiale fait croître très rapidement la demande.</a:t>
            </a:r>
          </a:p>
          <a:p>
            <a:pPr marL="214313" indent="-214313">
              <a:buFont typeface="Arial"/>
              <a:buChar char="•"/>
            </a:pPr>
            <a:r>
              <a:rPr lang="fr-CA" dirty="0">
                <a:solidFill>
                  <a:schemeClr val="bg1"/>
                </a:solidFill>
                <a:latin typeface="Univers Condensed Light" panose="020B0306020202040204"/>
              </a:rPr>
              <a:t>Mur-rideau par Jean Prouvé bureaux de la Fédération du bâtiment.</a:t>
            </a:r>
          </a:p>
          <a:p>
            <a:pPr marL="214313" indent="-214313">
              <a:buFont typeface="Arial"/>
              <a:buChar char="•"/>
            </a:pPr>
            <a:r>
              <a:rPr lang="fr-CA" dirty="0">
                <a:solidFill>
                  <a:schemeClr val="bg1"/>
                </a:solidFill>
                <a:latin typeface="Univers Condensed Light" panose="020B0306020202040204"/>
              </a:rPr>
              <a:t>Secrétariat ONU NY:  Mur-rideau et revêtement en aluminium.</a:t>
            </a:r>
          </a:p>
          <a:p>
            <a:pPr marL="214313" indent="-214313">
              <a:buFont typeface="Arial"/>
              <a:buChar char="•"/>
            </a:pPr>
            <a:r>
              <a:rPr lang="fr-CA" dirty="0">
                <a:solidFill>
                  <a:schemeClr val="bg1"/>
                </a:solidFill>
                <a:latin typeface="Univers Condensed Light" panose="020B0306020202040204"/>
              </a:rPr>
              <a:t>Alcoa </a:t>
            </a:r>
            <a:r>
              <a:rPr lang="fr-CA" dirty="0" err="1">
                <a:solidFill>
                  <a:schemeClr val="bg1"/>
                </a:solidFill>
                <a:latin typeface="Univers Condensed Light" panose="020B0306020202040204"/>
              </a:rPr>
              <a:t>Buidling</a:t>
            </a:r>
            <a:r>
              <a:rPr lang="fr-CA" dirty="0">
                <a:solidFill>
                  <a:schemeClr val="bg1"/>
                </a:solidFill>
                <a:latin typeface="Univers Condensed Light" panose="020B0306020202040204"/>
              </a:rPr>
              <a:t> Pittsburgh: 1er gratte-ciel en avec une façade entièrement en Al.</a:t>
            </a:r>
          </a:p>
          <a:p>
            <a:pPr marL="214313" indent="-214313">
              <a:buFont typeface="Arial"/>
              <a:buChar char="•"/>
            </a:pPr>
            <a:r>
              <a:rPr lang="fr-CA" dirty="0">
                <a:solidFill>
                  <a:schemeClr val="bg1"/>
                </a:solidFill>
                <a:latin typeface="Univers Condensed Light" panose="020B0306020202040204"/>
              </a:rPr>
              <a:t>Jean Prouvé: Pavillon du centenaire de l'Aluminium qui sera monté en 1954 sur les quais de la Seine à Paris.</a:t>
            </a:r>
          </a:p>
          <a:p>
            <a:pPr marL="214313" indent="-214313">
              <a:buFont typeface="Arial"/>
              <a:buChar char="•"/>
            </a:pPr>
            <a:r>
              <a:rPr lang="fr-CA" dirty="0">
                <a:solidFill>
                  <a:schemeClr val="bg1"/>
                </a:solidFill>
                <a:latin typeface="Univers Condensed Light" panose="020B0306020202040204"/>
              </a:rPr>
              <a:t>Début du recyclage de l'aluminium en quantité significative.</a:t>
            </a:r>
          </a:p>
          <a:p>
            <a:pPr marL="214313" indent="-214313">
              <a:buFont typeface="Arial"/>
              <a:buChar char="•"/>
            </a:pPr>
            <a:r>
              <a:rPr lang="fr-CA" dirty="0">
                <a:solidFill>
                  <a:schemeClr val="bg1"/>
                </a:solidFill>
                <a:latin typeface="Univers Condensed Light" panose="020B0306020202040204"/>
              </a:rPr>
              <a:t>Jean Prouvé: conçoit mur-rideau en aluminium extrudé pour Compagnie industrielle de matériel de transport (CIMT).</a:t>
            </a:r>
          </a:p>
          <a:p>
            <a:pPr marL="214313" indent="-214313">
              <a:buFont typeface="Arial"/>
              <a:buChar char="•"/>
            </a:pPr>
            <a:endParaRPr lang="fr-CA" dirty="0">
              <a:solidFill>
                <a:schemeClr val="bg1"/>
              </a:solidFill>
              <a:latin typeface="Univers Condensed Light" panose="020B0306020202040204"/>
            </a:endParaRPr>
          </a:p>
        </p:txBody>
      </p:sp>
      <p:sp>
        <p:nvSpPr>
          <p:cNvPr id="11" name="Ellipse 10"/>
          <p:cNvSpPr/>
          <p:nvPr/>
        </p:nvSpPr>
        <p:spPr>
          <a:xfrm>
            <a:off x="936000" y="1152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2" name="Ellipse 11"/>
          <p:cNvSpPr/>
          <p:nvPr/>
        </p:nvSpPr>
        <p:spPr>
          <a:xfrm>
            <a:off x="936000" y="4968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3" name="Ellipse 12"/>
          <p:cNvSpPr/>
          <p:nvPr/>
        </p:nvSpPr>
        <p:spPr>
          <a:xfrm>
            <a:off x="936000" y="4140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4" name="Ellipse 13"/>
          <p:cNvSpPr/>
          <p:nvPr/>
        </p:nvSpPr>
        <p:spPr>
          <a:xfrm>
            <a:off x="936000" y="3888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6" name="Ellipse 15"/>
          <p:cNvSpPr/>
          <p:nvPr/>
        </p:nvSpPr>
        <p:spPr>
          <a:xfrm>
            <a:off x="936000" y="3600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7" name="Ellipse 16"/>
          <p:cNvSpPr/>
          <p:nvPr/>
        </p:nvSpPr>
        <p:spPr>
          <a:xfrm>
            <a:off x="936000" y="3330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8" name="Ellipse 17"/>
          <p:cNvSpPr/>
          <p:nvPr/>
        </p:nvSpPr>
        <p:spPr>
          <a:xfrm>
            <a:off x="936000" y="3060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9" name="Ellipse 18"/>
          <p:cNvSpPr/>
          <p:nvPr/>
        </p:nvSpPr>
        <p:spPr>
          <a:xfrm>
            <a:off x="936000" y="2520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0" name="Ellipse 19"/>
          <p:cNvSpPr/>
          <p:nvPr/>
        </p:nvSpPr>
        <p:spPr>
          <a:xfrm>
            <a:off x="936000" y="2232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1" name="Ellipse 20"/>
          <p:cNvSpPr/>
          <p:nvPr/>
        </p:nvSpPr>
        <p:spPr>
          <a:xfrm>
            <a:off x="935193" y="1440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2" name="Ellipse 21"/>
          <p:cNvSpPr/>
          <p:nvPr/>
        </p:nvSpPr>
        <p:spPr>
          <a:xfrm>
            <a:off x="936000" y="1692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3" name="ZoneTexte 22"/>
          <p:cNvSpPr txBox="1"/>
          <p:nvPr/>
        </p:nvSpPr>
        <p:spPr>
          <a:xfrm>
            <a:off x="1152000" y="1062000"/>
            <a:ext cx="1080000" cy="4524315"/>
          </a:xfrm>
          <a:prstGeom prst="rect">
            <a:avLst/>
          </a:prstGeom>
          <a:noFill/>
        </p:spPr>
        <p:txBody>
          <a:bodyPr wrap="square" rtlCol="0">
            <a:spAutoFit/>
          </a:bodyPr>
          <a:lstStyle/>
          <a:p>
            <a:r>
              <a:rPr lang="fr-FR" dirty="0">
                <a:solidFill>
                  <a:schemeClr val="bg1"/>
                </a:solidFill>
                <a:latin typeface="Univers Condensed Light" panose="020B0306020202040204"/>
              </a:rPr>
              <a:t>1888-1900</a:t>
            </a:r>
          </a:p>
          <a:p>
            <a:r>
              <a:rPr lang="fr-FR" dirty="0">
                <a:solidFill>
                  <a:schemeClr val="bg1"/>
                </a:solidFill>
                <a:latin typeface="Univers Condensed Light" panose="020B0306020202040204"/>
              </a:rPr>
              <a:t>1900</a:t>
            </a:r>
          </a:p>
          <a:p>
            <a:r>
              <a:rPr lang="fr-FR" dirty="0">
                <a:solidFill>
                  <a:schemeClr val="accent2"/>
                </a:solidFill>
                <a:latin typeface="Univers Condensed Light" panose="020B0306020202040204"/>
              </a:rPr>
              <a:t>1903</a:t>
            </a:r>
          </a:p>
          <a:p>
            <a:endParaRPr lang="fr-FR" dirty="0">
              <a:solidFill>
                <a:schemeClr val="bg1"/>
              </a:solidFill>
              <a:latin typeface="Univers Condensed Light" panose="020B0306020202040204"/>
            </a:endParaRPr>
          </a:p>
          <a:p>
            <a:r>
              <a:rPr lang="fr-FR" dirty="0">
                <a:solidFill>
                  <a:schemeClr val="accent2"/>
                </a:solidFill>
                <a:latin typeface="Univers Condensed Light" panose="020B0306020202040204"/>
              </a:rPr>
              <a:t>1920</a:t>
            </a:r>
          </a:p>
          <a:p>
            <a:r>
              <a:rPr lang="fr-FR" dirty="0">
                <a:solidFill>
                  <a:schemeClr val="accent2"/>
                </a:solidFill>
                <a:latin typeface="Univers Condensed Light" panose="020B0306020202040204"/>
              </a:rPr>
              <a:t>1931</a:t>
            </a:r>
          </a:p>
          <a:p>
            <a:r>
              <a:rPr lang="fr-FR" dirty="0">
                <a:solidFill>
                  <a:schemeClr val="bg1"/>
                </a:solidFill>
                <a:latin typeface="Univers Condensed Light" panose="020B0306020202040204"/>
              </a:rPr>
              <a:t> </a:t>
            </a:r>
          </a:p>
          <a:p>
            <a:r>
              <a:rPr lang="fr-FR" dirty="0">
                <a:solidFill>
                  <a:schemeClr val="bg1"/>
                </a:solidFill>
                <a:latin typeface="Univers Condensed Light" panose="020B0306020202040204"/>
              </a:rPr>
              <a:t>1934</a:t>
            </a:r>
          </a:p>
          <a:p>
            <a:r>
              <a:rPr lang="fr-FR" dirty="0">
                <a:solidFill>
                  <a:schemeClr val="bg1"/>
                </a:solidFill>
                <a:latin typeface="Univers Condensed Light" panose="020B0306020202040204"/>
              </a:rPr>
              <a:t>1940</a:t>
            </a:r>
          </a:p>
          <a:p>
            <a:r>
              <a:rPr lang="fr-FR" dirty="0">
                <a:solidFill>
                  <a:schemeClr val="bg1"/>
                </a:solidFill>
                <a:latin typeface="Univers Condensed Light" panose="020B0306020202040204"/>
              </a:rPr>
              <a:t>1940</a:t>
            </a:r>
          </a:p>
          <a:p>
            <a:r>
              <a:rPr lang="fr-FR" dirty="0">
                <a:solidFill>
                  <a:schemeClr val="bg1"/>
                </a:solidFill>
                <a:latin typeface="Univers Condensed Light" panose="020B0306020202040204"/>
              </a:rPr>
              <a:t>1949</a:t>
            </a:r>
          </a:p>
          <a:p>
            <a:r>
              <a:rPr lang="fr-FR" dirty="0">
                <a:solidFill>
                  <a:schemeClr val="bg1"/>
                </a:solidFill>
                <a:latin typeface="Univers Condensed Light" panose="020B0306020202040204"/>
              </a:rPr>
              <a:t>1950</a:t>
            </a:r>
          </a:p>
          <a:p>
            <a:r>
              <a:rPr lang="fr-FR" dirty="0">
                <a:solidFill>
                  <a:schemeClr val="accent2"/>
                </a:solidFill>
                <a:latin typeface="Univers Condensed Light" panose="020B0306020202040204"/>
              </a:rPr>
              <a:t>1953</a:t>
            </a:r>
          </a:p>
          <a:p>
            <a:endParaRPr lang="fr-FR" dirty="0">
              <a:solidFill>
                <a:schemeClr val="bg1"/>
              </a:solidFill>
              <a:latin typeface="Univers Condensed Light" panose="020B0306020202040204"/>
            </a:endParaRPr>
          </a:p>
          <a:p>
            <a:r>
              <a:rPr lang="fr-FR" dirty="0">
                <a:solidFill>
                  <a:schemeClr val="bg1"/>
                </a:solidFill>
                <a:latin typeface="Univers Condensed Light" panose="020B0306020202040204"/>
              </a:rPr>
              <a:t>1950-55</a:t>
            </a:r>
          </a:p>
          <a:p>
            <a:r>
              <a:rPr lang="fr-FR" dirty="0">
                <a:solidFill>
                  <a:schemeClr val="accent2"/>
                </a:solidFill>
                <a:latin typeface="Univers Condensed Light" panose="020B0306020202040204"/>
              </a:rPr>
              <a:t>1957</a:t>
            </a:r>
          </a:p>
        </p:txBody>
      </p:sp>
      <p:sp>
        <p:nvSpPr>
          <p:cNvPr id="30" name="Ellipse 29"/>
          <p:cNvSpPr/>
          <p:nvPr/>
        </p:nvSpPr>
        <p:spPr>
          <a:xfrm>
            <a:off x="936000" y="5256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31" name="Ellipse 30"/>
          <p:cNvSpPr/>
          <p:nvPr/>
        </p:nvSpPr>
        <p:spPr>
          <a:xfrm>
            <a:off x="936000" y="4428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23170524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23</a:t>
            </a:fld>
            <a:endParaRPr lang="fr-FR" dirty="0"/>
          </a:p>
        </p:txBody>
      </p:sp>
      <p:sp>
        <p:nvSpPr>
          <p:cNvPr id="5" name="Titre 4"/>
          <p:cNvSpPr>
            <a:spLocks noGrp="1"/>
          </p:cNvSpPr>
          <p:nvPr>
            <p:ph type="title"/>
          </p:nvPr>
        </p:nvSpPr>
        <p:spPr/>
        <p:txBody>
          <a:bodyPr/>
          <a:lstStyle/>
          <a:p>
            <a:r>
              <a:rPr lang="fr-CA" dirty="0"/>
              <a:t>Histoire</a:t>
            </a:r>
            <a:endParaRPr lang="fr-CA" dirty="0">
              <a:solidFill>
                <a:schemeClr val="accent1"/>
              </a:solidFill>
            </a:endParaRPr>
          </a:p>
        </p:txBody>
      </p:sp>
      <p:cxnSp>
        <p:nvCxnSpPr>
          <p:cNvPr id="7" name="Connecteur droit 6"/>
          <p:cNvCxnSpPr/>
          <p:nvPr/>
        </p:nvCxnSpPr>
        <p:spPr>
          <a:xfrm flipH="1">
            <a:off x="1026000" y="1180061"/>
            <a:ext cx="0" cy="5369647"/>
          </a:xfrm>
          <a:prstGeom prst="line">
            <a:avLst/>
          </a:prstGeom>
          <a:ln w="31750">
            <a:solidFill>
              <a:srgbClr val="F1F8E8"/>
            </a:solidFill>
            <a:tailEnd type="stealth"/>
          </a:ln>
          <a:effectLst/>
        </p:spPr>
        <p:style>
          <a:lnRef idx="2">
            <a:schemeClr val="accent1"/>
          </a:lnRef>
          <a:fillRef idx="0">
            <a:schemeClr val="accent1"/>
          </a:fillRef>
          <a:effectRef idx="1">
            <a:schemeClr val="accent1"/>
          </a:effectRef>
          <a:fontRef idx="minor">
            <a:schemeClr val="tx1"/>
          </a:fontRef>
        </p:style>
      </p:cxnSp>
      <p:sp>
        <p:nvSpPr>
          <p:cNvPr id="9" name="ZoneTexte 8"/>
          <p:cNvSpPr txBox="1"/>
          <p:nvPr/>
        </p:nvSpPr>
        <p:spPr>
          <a:xfrm>
            <a:off x="2062800" y="1022400"/>
            <a:ext cx="9748847" cy="5601533"/>
          </a:xfrm>
          <a:prstGeom prst="rect">
            <a:avLst/>
          </a:prstGeom>
          <a:noFill/>
        </p:spPr>
        <p:txBody>
          <a:bodyPr wrap="square" rtlCol="0">
            <a:spAutoFit/>
          </a:bodyPr>
          <a:lstStyle/>
          <a:p>
            <a:pPr marL="214313" indent="-214313">
              <a:buFont typeface="Arial"/>
              <a:buChar char="•"/>
            </a:pPr>
            <a:r>
              <a:rPr lang="fr-CA" dirty="0">
                <a:solidFill>
                  <a:schemeClr val="bg1"/>
                </a:solidFill>
                <a:latin typeface="Univers Condensed Light" panose="020B0306020202040204"/>
              </a:rPr>
              <a:t>Platelage en aluminium Smithfield Street Bridge (Pittsburgh).</a:t>
            </a:r>
          </a:p>
          <a:p>
            <a:pPr marL="214313" indent="-214313">
              <a:buFont typeface="Arial"/>
              <a:buChar char="•"/>
            </a:pPr>
            <a:r>
              <a:rPr lang="fr-CA" dirty="0">
                <a:solidFill>
                  <a:schemeClr val="bg1"/>
                </a:solidFill>
                <a:latin typeface="Univers Condensed Light" panose="020B0306020202040204"/>
              </a:rPr>
              <a:t>Premier pont ferroviaire entièrement en aluminium Grasse River NY (30,5m) (en opération).</a:t>
            </a:r>
          </a:p>
          <a:p>
            <a:pPr marL="214313" indent="-214313">
              <a:buFont typeface="Arial"/>
              <a:buChar char="•"/>
            </a:pPr>
            <a:r>
              <a:rPr lang="fr-CA" dirty="0">
                <a:solidFill>
                  <a:schemeClr val="bg1"/>
                </a:solidFill>
                <a:latin typeface="Univers Condensed Light" panose="020B0306020202040204"/>
              </a:rPr>
              <a:t>Premier pont à bascule tout aluminium: </a:t>
            </a:r>
            <a:r>
              <a:rPr lang="fr-CA" dirty="0" err="1">
                <a:solidFill>
                  <a:schemeClr val="bg1"/>
                </a:solidFill>
                <a:latin typeface="Univers Condensed Light" panose="020B0306020202040204"/>
              </a:rPr>
              <a:t>Hendon</a:t>
            </a:r>
            <a:r>
              <a:rPr lang="fr-CA" dirty="0">
                <a:solidFill>
                  <a:schemeClr val="bg1"/>
                </a:solidFill>
                <a:latin typeface="Univers Condensed Light" panose="020B0306020202040204"/>
              </a:rPr>
              <a:t> Dock Bridge (ruiné par la corrosion galvanique : eau salée + rivet en acier).</a:t>
            </a:r>
          </a:p>
          <a:p>
            <a:pPr marL="214313" indent="-214313">
              <a:buFont typeface="Arial"/>
              <a:buChar char="•"/>
            </a:pPr>
            <a:endParaRPr lang="fr-CA" dirty="0">
              <a:solidFill>
                <a:schemeClr val="bg1"/>
              </a:solidFill>
              <a:latin typeface="Univers Condensed Light" panose="020B0306020202040204"/>
            </a:endParaRPr>
          </a:p>
          <a:p>
            <a:pPr marL="214313" indent="-214313">
              <a:buFont typeface="Arial"/>
              <a:buChar char="•"/>
            </a:pPr>
            <a:r>
              <a:rPr lang="fr-CA" dirty="0">
                <a:solidFill>
                  <a:schemeClr val="bg1"/>
                </a:solidFill>
                <a:latin typeface="Univers Condensed Light" panose="020B0306020202040204"/>
              </a:rPr>
              <a:t>Premier pont autoroutier au monde : pont Arvida Québec; toujours en fonction (Alcan): 150 m.</a:t>
            </a:r>
          </a:p>
          <a:p>
            <a:pPr marL="214313" indent="-214313">
              <a:buFont typeface="Arial"/>
              <a:buChar char="•"/>
            </a:pPr>
            <a:r>
              <a:rPr lang="fr-CA" dirty="0">
                <a:solidFill>
                  <a:schemeClr val="bg1"/>
                </a:solidFill>
                <a:latin typeface="Univers Condensed Light" panose="020B0306020202040204"/>
              </a:rPr>
              <a:t>Pont à bascule Victoria Dock Aberdeen.</a:t>
            </a:r>
          </a:p>
          <a:p>
            <a:pPr marL="214313" indent="-214313">
              <a:buFont typeface="Arial"/>
              <a:buChar char="•"/>
            </a:pPr>
            <a:r>
              <a:rPr lang="fr-CA" dirty="0">
                <a:solidFill>
                  <a:schemeClr val="bg1"/>
                </a:solidFill>
                <a:latin typeface="Univers Condensed Light" panose="020B0306020202040204"/>
              </a:rPr>
              <a:t>Premier pont autoroutier en Europe </a:t>
            </a:r>
            <a:r>
              <a:rPr lang="fr-CA" dirty="0" err="1">
                <a:solidFill>
                  <a:schemeClr val="bg1"/>
                </a:solidFill>
                <a:latin typeface="Univers Condensed Light" panose="020B0306020202040204"/>
              </a:rPr>
              <a:t>Schwansbell</a:t>
            </a:r>
            <a:r>
              <a:rPr lang="fr-CA" dirty="0">
                <a:solidFill>
                  <a:schemeClr val="bg1"/>
                </a:solidFill>
                <a:latin typeface="Univers Condensed Light" panose="020B0306020202040204"/>
              </a:rPr>
              <a:t> bridge, Allemagne (en opération).</a:t>
            </a:r>
          </a:p>
          <a:p>
            <a:pPr marL="214313" indent="-214313">
              <a:buFont typeface="Arial"/>
              <a:buChar char="•"/>
            </a:pPr>
            <a:endParaRPr lang="fr-CA" dirty="0">
              <a:solidFill>
                <a:schemeClr val="bg1"/>
              </a:solidFill>
              <a:latin typeface="Univers Condensed Light" panose="020B0306020202040204"/>
            </a:endParaRPr>
          </a:p>
          <a:p>
            <a:pPr marL="214313" indent="-214313">
              <a:buFont typeface="Arial"/>
              <a:buChar char="•"/>
            </a:pPr>
            <a:r>
              <a:rPr lang="fr-CA" dirty="0">
                <a:solidFill>
                  <a:schemeClr val="bg1"/>
                </a:solidFill>
                <a:latin typeface="Univers Condensed Light" panose="020B0306020202040204"/>
              </a:rPr>
              <a:t>Place Ville-Marie (parement extérieur + poutres en Al).</a:t>
            </a:r>
          </a:p>
          <a:p>
            <a:pPr marL="214313" indent="-214313">
              <a:buFont typeface="Arial"/>
              <a:buChar char="•"/>
            </a:pPr>
            <a:endParaRPr lang="fr-CA" dirty="0">
              <a:solidFill>
                <a:schemeClr val="bg1"/>
              </a:solidFill>
              <a:latin typeface="Univers Condensed Light" panose="020B0306020202040204"/>
            </a:endParaRPr>
          </a:p>
          <a:p>
            <a:pPr marL="214313" indent="-214313">
              <a:buFont typeface="Arial"/>
              <a:buChar char="•"/>
            </a:pPr>
            <a:r>
              <a:rPr lang="fr-CA" dirty="0">
                <a:solidFill>
                  <a:schemeClr val="bg1"/>
                </a:solidFill>
                <a:latin typeface="Univers Condensed Light" panose="020B0306020202040204"/>
              </a:rPr>
              <a:t>En France, trois ponts suspendus réparé en utilisant un tablier en aluminium (Pont de Groslée).</a:t>
            </a:r>
          </a:p>
          <a:p>
            <a:pPr marL="214313" indent="-214313">
              <a:buFont typeface="Arial"/>
              <a:buChar char="•"/>
            </a:pPr>
            <a:endParaRPr lang="fr-CA" dirty="0">
              <a:solidFill>
                <a:schemeClr val="bg1"/>
              </a:solidFill>
              <a:latin typeface="Univers Condensed Light" panose="020B0306020202040204"/>
            </a:endParaRPr>
          </a:p>
          <a:p>
            <a:pPr marL="214313" indent="-214313">
              <a:buFont typeface="Arial"/>
              <a:buChar char="•"/>
            </a:pPr>
            <a:r>
              <a:rPr lang="fr-CA" dirty="0">
                <a:solidFill>
                  <a:schemeClr val="bg1"/>
                </a:solidFill>
                <a:latin typeface="Univers Condensed Light" panose="020B0306020202040204"/>
              </a:rPr>
              <a:t>The </a:t>
            </a:r>
            <a:r>
              <a:rPr lang="fr-CA" dirty="0" err="1">
                <a:solidFill>
                  <a:schemeClr val="bg1"/>
                </a:solidFill>
                <a:latin typeface="Univers Condensed Light" panose="020B0306020202040204"/>
              </a:rPr>
              <a:t>Welding</a:t>
            </a:r>
            <a:r>
              <a:rPr lang="fr-CA" dirty="0">
                <a:solidFill>
                  <a:schemeClr val="bg1"/>
                </a:solidFill>
                <a:latin typeface="Univers Condensed Light" panose="020B0306020202040204"/>
              </a:rPr>
              <a:t> Institute (TWI) dépose un brevet sur le soudage par friction malaxage.</a:t>
            </a:r>
          </a:p>
          <a:p>
            <a:pPr marL="214313" indent="-214313">
              <a:buFont typeface="Arial"/>
              <a:buChar char="•"/>
            </a:pPr>
            <a:r>
              <a:rPr lang="fr-CA" dirty="0">
                <a:solidFill>
                  <a:schemeClr val="bg1"/>
                </a:solidFill>
                <a:latin typeface="Univers Condensed Light" panose="020B0306020202040204"/>
              </a:rPr>
              <a:t>Premier pont autoroutier en Norvège </a:t>
            </a:r>
            <a:r>
              <a:rPr lang="fr-CA" dirty="0" err="1">
                <a:solidFill>
                  <a:schemeClr val="bg1"/>
                </a:solidFill>
                <a:latin typeface="Univers Condensed Light" panose="020B0306020202040204"/>
              </a:rPr>
              <a:t>Forsmo</a:t>
            </a:r>
            <a:r>
              <a:rPr lang="fr-CA" dirty="0">
                <a:solidFill>
                  <a:schemeClr val="bg1"/>
                </a:solidFill>
                <a:latin typeface="Univers Condensed Light" panose="020B0306020202040204"/>
              </a:rPr>
              <a:t>.</a:t>
            </a:r>
          </a:p>
          <a:p>
            <a:pPr marL="214313" indent="-214313">
              <a:buFont typeface="Arial"/>
              <a:buChar char="•"/>
            </a:pPr>
            <a:endParaRPr lang="fr-CA" dirty="0">
              <a:solidFill>
                <a:schemeClr val="bg1"/>
              </a:solidFill>
              <a:latin typeface="Univers Condensed Light" panose="020B0306020202040204"/>
            </a:endParaRPr>
          </a:p>
          <a:p>
            <a:pPr marL="214313" indent="-214313">
              <a:buFont typeface="Arial"/>
              <a:buChar char="•"/>
            </a:pPr>
            <a:r>
              <a:rPr lang="fr-CA" dirty="0">
                <a:solidFill>
                  <a:schemeClr val="bg1"/>
                </a:solidFill>
                <a:latin typeface="Univers Condensed Light" panose="020B0306020202040204"/>
              </a:rPr>
              <a:t>Millenium (foot) Bridges (London et Gateshead).</a:t>
            </a:r>
          </a:p>
          <a:p>
            <a:pPr marL="214313" indent="-214313">
              <a:buFont typeface="Arial"/>
              <a:buChar char="•"/>
            </a:pPr>
            <a:endParaRPr lang="fr-CA" dirty="0">
              <a:solidFill>
                <a:schemeClr val="bg1"/>
              </a:solidFill>
              <a:latin typeface="Univers Condensed Light" panose="020B0306020202040204"/>
            </a:endParaRPr>
          </a:p>
          <a:p>
            <a:pPr marL="214313" indent="-214313">
              <a:buFont typeface="Arial"/>
              <a:buChar char="•"/>
            </a:pPr>
            <a:r>
              <a:rPr lang="fr-CA" dirty="0">
                <a:solidFill>
                  <a:schemeClr val="bg1"/>
                </a:solidFill>
                <a:latin typeface="Univers Condensed Light" panose="020B0306020202040204"/>
              </a:rPr>
              <a:t>Premier pont avec platelage en aluminium sur poutres d’acier au Québec : pont Saint-Ambroise.</a:t>
            </a:r>
          </a:p>
          <a:p>
            <a:pPr marL="214313" indent="-214313">
              <a:buFont typeface="Arial"/>
              <a:buChar char="•"/>
            </a:pPr>
            <a:endParaRPr lang="fr-CA" sz="1600" dirty="0">
              <a:solidFill>
                <a:schemeClr val="bg1"/>
              </a:solidFill>
              <a:latin typeface="Univers Condensed Light" panose="020B0306020202040204"/>
            </a:endParaRPr>
          </a:p>
        </p:txBody>
      </p:sp>
      <p:sp>
        <p:nvSpPr>
          <p:cNvPr id="11" name="Ellipse 10"/>
          <p:cNvSpPr/>
          <p:nvPr/>
        </p:nvSpPr>
        <p:spPr>
          <a:xfrm>
            <a:off x="936000" y="1152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2" name="Ellipse 11"/>
          <p:cNvSpPr/>
          <p:nvPr/>
        </p:nvSpPr>
        <p:spPr>
          <a:xfrm>
            <a:off x="936000" y="5544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4" name="Ellipse 13"/>
          <p:cNvSpPr/>
          <p:nvPr/>
        </p:nvSpPr>
        <p:spPr>
          <a:xfrm>
            <a:off x="936000" y="4140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6" name="Ellipse 15"/>
          <p:cNvSpPr/>
          <p:nvPr/>
        </p:nvSpPr>
        <p:spPr>
          <a:xfrm>
            <a:off x="936000" y="3600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7" name="Ellipse 16"/>
          <p:cNvSpPr/>
          <p:nvPr/>
        </p:nvSpPr>
        <p:spPr>
          <a:xfrm>
            <a:off x="936000" y="3060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8" name="Ellipse 17"/>
          <p:cNvSpPr/>
          <p:nvPr/>
        </p:nvSpPr>
        <p:spPr>
          <a:xfrm>
            <a:off x="936000" y="2790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9" name="Ellipse 18"/>
          <p:cNvSpPr/>
          <p:nvPr/>
        </p:nvSpPr>
        <p:spPr>
          <a:xfrm>
            <a:off x="936000" y="2520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2" name="Ellipse 21"/>
          <p:cNvSpPr/>
          <p:nvPr/>
        </p:nvSpPr>
        <p:spPr>
          <a:xfrm>
            <a:off x="936000" y="1404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30" name="Ellipse 29"/>
          <p:cNvSpPr/>
          <p:nvPr/>
        </p:nvSpPr>
        <p:spPr>
          <a:xfrm>
            <a:off x="936000" y="6084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31" name="Ellipse 30"/>
          <p:cNvSpPr/>
          <p:nvPr/>
        </p:nvSpPr>
        <p:spPr>
          <a:xfrm>
            <a:off x="936000" y="4716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7" name="ZoneTexte 26"/>
          <p:cNvSpPr txBox="1"/>
          <p:nvPr/>
        </p:nvSpPr>
        <p:spPr>
          <a:xfrm>
            <a:off x="1152000" y="1063414"/>
            <a:ext cx="595035" cy="5355312"/>
          </a:xfrm>
          <a:prstGeom prst="rect">
            <a:avLst/>
          </a:prstGeom>
          <a:noFill/>
        </p:spPr>
        <p:txBody>
          <a:bodyPr wrap="none" rtlCol="0">
            <a:spAutoFit/>
          </a:bodyPr>
          <a:lstStyle/>
          <a:p>
            <a:r>
              <a:rPr lang="fr-FR" dirty="0">
                <a:solidFill>
                  <a:schemeClr val="bg1"/>
                </a:solidFill>
                <a:latin typeface="Univers Condensed Light" panose="020B0306020202040204"/>
              </a:rPr>
              <a:t>1933</a:t>
            </a:r>
          </a:p>
          <a:p>
            <a:r>
              <a:rPr lang="fr-FR" dirty="0">
                <a:solidFill>
                  <a:schemeClr val="accent2"/>
                </a:solidFill>
                <a:latin typeface="Univers Condensed Light" panose="020B0306020202040204"/>
              </a:rPr>
              <a:t>1946</a:t>
            </a:r>
          </a:p>
          <a:p>
            <a:r>
              <a:rPr lang="fr-FR" dirty="0">
                <a:solidFill>
                  <a:schemeClr val="bg1"/>
                </a:solidFill>
                <a:latin typeface="Univers Condensed Light" panose="020B0306020202040204"/>
              </a:rPr>
              <a:t>1948</a:t>
            </a:r>
          </a:p>
          <a:p>
            <a:endParaRPr lang="fr-FR" dirty="0">
              <a:solidFill>
                <a:schemeClr val="bg1"/>
              </a:solidFill>
              <a:latin typeface="Univers Condensed Light" panose="020B0306020202040204"/>
            </a:endParaRPr>
          </a:p>
          <a:p>
            <a:endParaRPr lang="fr-FR" dirty="0">
              <a:solidFill>
                <a:schemeClr val="bg1"/>
              </a:solidFill>
              <a:latin typeface="Univers Condensed Light" panose="020B0306020202040204"/>
            </a:endParaRPr>
          </a:p>
          <a:p>
            <a:r>
              <a:rPr lang="fr-FR" dirty="0">
                <a:solidFill>
                  <a:schemeClr val="accent2"/>
                </a:solidFill>
                <a:latin typeface="Univers Condensed Light" panose="020B0306020202040204"/>
              </a:rPr>
              <a:t>1950</a:t>
            </a:r>
            <a:endParaRPr lang="fr-FR" dirty="0">
              <a:solidFill>
                <a:schemeClr val="bg1"/>
              </a:solidFill>
              <a:latin typeface="Univers Condensed Light" panose="020B0306020202040204"/>
            </a:endParaRPr>
          </a:p>
          <a:p>
            <a:r>
              <a:rPr lang="fr-FR" dirty="0">
                <a:solidFill>
                  <a:schemeClr val="bg1"/>
                </a:solidFill>
                <a:latin typeface="Univers Condensed Light" panose="020B0306020202040204"/>
              </a:rPr>
              <a:t>1953</a:t>
            </a:r>
          </a:p>
          <a:p>
            <a:r>
              <a:rPr lang="fr-FR" dirty="0">
                <a:solidFill>
                  <a:schemeClr val="bg1"/>
                </a:solidFill>
                <a:latin typeface="Univers Condensed Light" panose="020B0306020202040204"/>
              </a:rPr>
              <a:t>1956</a:t>
            </a:r>
          </a:p>
          <a:p>
            <a:endParaRPr lang="fr-FR" dirty="0">
              <a:solidFill>
                <a:schemeClr val="accent2"/>
              </a:solidFill>
              <a:latin typeface="Univers Condensed Light" panose="020B0306020202040204"/>
            </a:endParaRPr>
          </a:p>
          <a:p>
            <a:r>
              <a:rPr lang="fr-FR" dirty="0">
                <a:solidFill>
                  <a:schemeClr val="accent2"/>
                </a:solidFill>
                <a:latin typeface="Univers Condensed Light" panose="020B0306020202040204"/>
              </a:rPr>
              <a:t>1962</a:t>
            </a:r>
          </a:p>
          <a:p>
            <a:endParaRPr lang="fr-FR" dirty="0">
              <a:solidFill>
                <a:schemeClr val="bg1"/>
              </a:solidFill>
              <a:latin typeface="Univers Condensed Light" panose="020B0306020202040204"/>
            </a:endParaRPr>
          </a:p>
          <a:p>
            <a:r>
              <a:rPr lang="fr-FR" dirty="0">
                <a:solidFill>
                  <a:schemeClr val="bg1"/>
                </a:solidFill>
                <a:latin typeface="Univers Condensed Light" panose="020B0306020202040204"/>
              </a:rPr>
              <a:t>1975</a:t>
            </a:r>
          </a:p>
          <a:p>
            <a:endParaRPr lang="fr-FR" dirty="0">
              <a:solidFill>
                <a:schemeClr val="bg1"/>
              </a:solidFill>
              <a:latin typeface="Univers Condensed Light" panose="020B0306020202040204"/>
            </a:endParaRPr>
          </a:p>
          <a:p>
            <a:r>
              <a:rPr lang="fr-FR" dirty="0">
                <a:solidFill>
                  <a:schemeClr val="accent2"/>
                </a:solidFill>
                <a:latin typeface="Univers Condensed Light" panose="020B0306020202040204"/>
              </a:rPr>
              <a:t>1991</a:t>
            </a:r>
          </a:p>
          <a:p>
            <a:r>
              <a:rPr lang="fr-FR" dirty="0">
                <a:solidFill>
                  <a:schemeClr val="bg1"/>
                </a:solidFill>
                <a:latin typeface="Univers Condensed Light" panose="020B0306020202040204"/>
              </a:rPr>
              <a:t>1995</a:t>
            </a:r>
          </a:p>
          <a:p>
            <a:endParaRPr lang="fr-FR" dirty="0">
              <a:solidFill>
                <a:schemeClr val="bg1"/>
              </a:solidFill>
              <a:latin typeface="Univers Condensed Light" panose="020B0306020202040204"/>
            </a:endParaRPr>
          </a:p>
          <a:p>
            <a:r>
              <a:rPr lang="fr-FR" dirty="0">
                <a:solidFill>
                  <a:schemeClr val="bg1"/>
                </a:solidFill>
                <a:latin typeface="Univers Condensed Light" panose="020B0306020202040204"/>
              </a:rPr>
              <a:t>2000</a:t>
            </a:r>
          </a:p>
          <a:p>
            <a:endParaRPr lang="fr-FR" dirty="0">
              <a:solidFill>
                <a:schemeClr val="bg1"/>
              </a:solidFill>
              <a:latin typeface="Univers Condensed Light" panose="020B0306020202040204"/>
            </a:endParaRPr>
          </a:p>
          <a:p>
            <a:r>
              <a:rPr lang="fr-FR" dirty="0">
                <a:solidFill>
                  <a:schemeClr val="accent2"/>
                </a:solidFill>
                <a:latin typeface="Univers Condensed Light" panose="020B0306020202040204"/>
              </a:rPr>
              <a:t>2016</a:t>
            </a:r>
          </a:p>
        </p:txBody>
      </p:sp>
      <p:sp>
        <p:nvSpPr>
          <p:cNvPr id="20" name="Ellipse 19">
            <a:extLst>
              <a:ext uri="{FF2B5EF4-FFF2-40B4-BE49-F238E27FC236}">
                <a16:creationId xmlns:a16="http://schemas.microsoft.com/office/drawing/2014/main" id="{CF9E9AAF-0375-90B2-F8A7-800FBE11F79A}"/>
              </a:ext>
            </a:extLst>
          </p:cNvPr>
          <p:cNvSpPr/>
          <p:nvPr/>
        </p:nvSpPr>
        <p:spPr>
          <a:xfrm>
            <a:off x="936000" y="1692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 name="Ellipse 1">
            <a:extLst>
              <a:ext uri="{FF2B5EF4-FFF2-40B4-BE49-F238E27FC236}">
                <a16:creationId xmlns:a16="http://schemas.microsoft.com/office/drawing/2014/main" id="{41668E08-3599-32D3-6076-1F07EDE5D28D}"/>
              </a:ext>
            </a:extLst>
          </p:cNvPr>
          <p:cNvSpPr/>
          <p:nvPr/>
        </p:nvSpPr>
        <p:spPr>
          <a:xfrm>
            <a:off x="936000" y="4968000"/>
            <a:ext cx="186612" cy="205274"/>
          </a:xfrm>
          <a:prstGeom prst="ellipse">
            <a:avLst/>
          </a:prstGeom>
          <a:solidFill>
            <a:schemeClr val="accent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25417226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24</a:t>
            </a:fld>
            <a:endParaRPr lang="fr-FR" dirty="0"/>
          </a:p>
        </p:txBody>
      </p:sp>
      <p:sp>
        <p:nvSpPr>
          <p:cNvPr id="5" name="Titre 4"/>
          <p:cNvSpPr>
            <a:spLocks noGrp="1"/>
          </p:cNvSpPr>
          <p:nvPr>
            <p:ph type="title"/>
          </p:nvPr>
        </p:nvSpPr>
        <p:spPr/>
        <p:txBody>
          <a:bodyPr/>
          <a:lstStyle/>
          <a:p>
            <a:r>
              <a:rPr lang="fr-CA" dirty="0"/>
              <a:t>Statistiques</a:t>
            </a:r>
            <a:endParaRPr lang="fr-CA" dirty="0">
              <a:solidFill>
                <a:schemeClr val="accent1"/>
              </a:solidFill>
            </a:endParaRPr>
          </a:p>
        </p:txBody>
      </p:sp>
      <p:sp>
        <p:nvSpPr>
          <p:cNvPr id="20" name="ZoneTexte 19"/>
          <p:cNvSpPr txBox="1"/>
          <p:nvPr/>
        </p:nvSpPr>
        <p:spPr>
          <a:xfrm>
            <a:off x="800877" y="1162292"/>
            <a:ext cx="8168179" cy="461665"/>
          </a:xfrm>
          <a:prstGeom prst="rect">
            <a:avLst/>
          </a:prstGeom>
          <a:noFill/>
          <a:ln>
            <a:noFill/>
          </a:ln>
        </p:spPr>
        <p:txBody>
          <a:bodyPr wrap="square" rtlCol="0">
            <a:spAutoFit/>
          </a:bodyPr>
          <a:lstStyle/>
          <a:p>
            <a:r>
              <a:rPr lang="fr-FR" sz="2000" dirty="0">
                <a:solidFill>
                  <a:schemeClr val="bg1"/>
                </a:solidFill>
                <a:latin typeface="Univers Condensed Light" panose="020B0306020202040204"/>
              </a:rPr>
              <a:t>Production totale d’aluminium </a:t>
            </a:r>
            <a:r>
              <a:rPr lang="fr-FR" sz="2000" b="1" dirty="0">
                <a:solidFill>
                  <a:schemeClr val="bg1"/>
                </a:solidFill>
                <a:latin typeface="Univers Condensed Light" panose="020B0306020202040204"/>
              </a:rPr>
              <a:t>primaire</a:t>
            </a:r>
            <a:r>
              <a:rPr lang="fr-FR" sz="2000" dirty="0">
                <a:solidFill>
                  <a:schemeClr val="bg1"/>
                </a:solidFill>
                <a:latin typeface="Univers Condensed Light" panose="020B0306020202040204"/>
              </a:rPr>
              <a:t> en 2023: </a:t>
            </a:r>
            <a:r>
              <a:rPr lang="fr-FR" sz="2400" b="1" dirty="0">
                <a:solidFill>
                  <a:schemeClr val="accent2"/>
                </a:solidFill>
                <a:latin typeface="Univers Condensed Light" panose="020B0306020202040204"/>
              </a:rPr>
              <a:t>70,581</a:t>
            </a:r>
            <a:r>
              <a:rPr lang="fr-FR" sz="2000" b="1" dirty="0">
                <a:solidFill>
                  <a:schemeClr val="accent2"/>
                </a:solidFill>
                <a:latin typeface="Univers Condensed Light" panose="020B0306020202040204"/>
              </a:rPr>
              <a:t> Mt </a:t>
            </a:r>
            <a:r>
              <a:rPr lang="fr-FR" sz="2000" dirty="0">
                <a:solidFill>
                  <a:schemeClr val="bg1"/>
                </a:solidFill>
                <a:latin typeface="Univers Condensed Light" panose="020B0306020202040204"/>
              </a:rPr>
              <a:t>(millions de tonnes)</a:t>
            </a:r>
          </a:p>
        </p:txBody>
      </p:sp>
      <p:sp>
        <p:nvSpPr>
          <p:cNvPr id="10" name="Rectangle 9">
            <a:extLst>
              <a:ext uri="{FF2B5EF4-FFF2-40B4-BE49-F238E27FC236}">
                <a16:creationId xmlns:a16="http://schemas.microsoft.com/office/drawing/2014/main" id="{5ADD8B47-8688-E044-B0BC-93753D5E927D}"/>
              </a:ext>
            </a:extLst>
          </p:cNvPr>
          <p:cNvSpPr/>
          <p:nvPr/>
        </p:nvSpPr>
        <p:spPr>
          <a:xfrm>
            <a:off x="2880000" y="6264000"/>
            <a:ext cx="4212468" cy="215444"/>
          </a:xfrm>
          <a:prstGeom prst="rect">
            <a:avLst/>
          </a:prstGeom>
        </p:spPr>
        <p:txBody>
          <a:bodyPr wrap="square">
            <a:spAutoFit/>
          </a:bodyPr>
          <a:lstStyle/>
          <a:p>
            <a:r>
              <a:rPr lang="fr-FR" sz="800" i="1" dirty="0" err="1">
                <a:solidFill>
                  <a:schemeClr val="bg1"/>
                </a:solidFill>
              </a:rPr>
              <a:t>www.world-aluminium.org</a:t>
            </a:r>
            <a:r>
              <a:rPr lang="fr-FR" sz="800" i="1" dirty="0">
                <a:solidFill>
                  <a:schemeClr val="bg1"/>
                </a:solidFill>
              </a:rPr>
              <a:t>/</a:t>
            </a:r>
            <a:r>
              <a:rPr lang="fr-FR" sz="800" i="1" dirty="0" err="1">
                <a:solidFill>
                  <a:schemeClr val="bg1"/>
                </a:solidFill>
              </a:rPr>
              <a:t>statistics</a:t>
            </a:r>
            <a:r>
              <a:rPr lang="fr-FR" sz="800" i="1" dirty="0">
                <a:solidFill>
                  <a:schemeClr val="bg1"/>
                </a:solidFill>
              </a:rPr>
              <a:t>/#</a:t>
            </a:r>
            <a:r>
              <a:rPr lang="fr-FR" sz="800" i="1" dirty="0" err="1">
                <a:solidFill>
                  <a:schemeClr val="bg1"/>
                </a:solidFill>
              </a:rPr>
              <a:t>map</a:t>
            </a:r>
            <a:endParaRPr lang="fr-FR" sz="800" i="1" dirty="0">
              <a:solidFill>
                <a:schemeClr val="bg1"/>
              </a:solidFill>
            </a:endParaRPr>
          </a:p>
        </p:txBody>
      </p:sp>
      <p:pic>
        <p:nvPicPr>
          <p:cNvPr id="6" name="Image 5">
            <a:extLst>
              <a:ext uri="{FF2B5EF4-FFF2-40B4-BE49-F238E27FC236}">
                <a16:creationId xmlns:a16="http://schemas.microsoft.com/office/drawing/2014/main" id="{2A055ECF-6D39-EE46-F4AF-92CD12AAE50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857786" y="1776167"/>
            <a:ext cx="7772400" cy="4467600"/>
          </a:xfrm>
          <a:prstGeom prst="rect">
            <a:avLst/>
          </a:prstGeom>
        </p:spPr>
      </p:pic>
      <p:sp>
        <p:nvSpPr>
          <p:cNvPr id="8" name="ZoneTexte 7">
            <a:extLst>
              <a:ext uri="{FF2B5EF4-FFF2-40B4-BE49-F238E27FC236}">
                <a16:creationId xmlns:a16="http://schemas.microsoft.com/office/drawing/2014/main" id="{8DE642E2-A6C9-B5A3-B1C5-510D1881D1C6}"/>
              </a:ext>
            </a:extLst>
          </p:cNvPr>
          <p:cNvSpPr txBox="1"/>
          <p:nvPr/>
        </p:nvSpPr>
        <p:spPr>
          <a:xfrm>
            <a:off x="8435272" y="3634831"/>
            <a:ext cx="809837" cy="507831"/>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Chine</a:t>
            </a:r>
          </a:p>
          <a:p>
            <a:r>
              <a:rPr lang="fr-FR" sz="1350" b="1" dirty="0">
                <a:latin typeface="Univers Condensed Light" panose="020B0306020202040204"/>
              </a:rPr>
              <a:t>41,666</a:t>
            </a:r>
          </a:p>
        </p:txBody>
      </p:sp>
      <p:sp>
        <p:nvSpPr>
          <p:cNvPr id="9" name="ZoneTexte 8">
            <a:extLst>
              <a:ext uri="{FF2B5EF4-FFF2-40B4-BE49-F238E27FC236}">
                <a16:creationId xmlns:a16="http://schemas.microsoft.com/office/drawing/2014/main" id="{3EF9B1FF-6A2F-54A8-0458-30775DB2B104}"/>
              </a:ext>
            </a:extLst>
          </p:cNvPr>
          <p:cNvSpPr txBox="1"/>
          <p:nvPr/>
        </p:nvSpPr>
        <p:spPr>
          <a:xfrm>
            <a:off x="8727908" y="2421576"/>
            <a:ext cx="809837" cy="715581"/>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Asie sans la Chine</a:t>
            </a:r>
          </a:p>
          <a:p>
            <a:r>
              <a:rPr lang="fr-FR" sz="1350" b="1" dirty="0">
                <a:latin typeface="Univers Condensed Light" panose="020B0306020202040204"/>
              </a:rPr>
              <a:t>4,673</a:t>
            </a:r>
          </a:p>
        </p:txBody>
      </p:sp>
      <p:sp>
        <p:nvSpPr>
          <p:cNvPr id="11" name="ZoneTexte 10">
            <a:extLst>
              <a:ext uri="{FF2B5EF4-FFF2-40B4-BE49-F238E27FC236}">
                <a16:creationId xmlns:a16="http://schemas.microsoft.com/office/drawing/2014/main" id="{488FBC22-0E2E-1852-C4A8-A218AD8AEBF3}"/>
              </a:ext>
            </a:extLst>
          </p:cNvPr>
          <p:cNvSpPr txBox="1"/>
          <p:nvPr/>
        </p:nvSpPr>
        <p:spPr>
          <a:xfrm>
            <a:off x="7051813" y="2708612"/>
            <a:ext cx="809837" cy="715581"/>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Russie et est </a:t>
            </a:r>
            <a:r>
              <a:rPr lang="fr-FR" sz="1350" dirty="0" err="1">
                <a:latin typeface="Univers Condensed Light" panose="020B0306020202040204"/>
              </a:rPr>
              <a:t>Eur</a:t>
            </a:r>
            <a:r>
              <a:rPr lang="fr-FR" sz="1350" dirty="0">
                <a:latin typeface="Univers Condensed Light" panose="020B0306020202040204"/>
              </a:rPr>
              <a:t>.</a:t>
            </a:r>
          </a:p>
          <a:p>
            <a:r>
              <a:rPr lang="fr-FR" sz="1350" b="1" dirty="0">
                <a:latin typeface="Univers Condensed Light" panose="020B0306020202040204"/>
              </a:rPr>
              <a:t>4,016</a:t>
            </a:r>
          </a:p>
        </p:txBody>
      </p:sp>
      <p:sp>
        <p:nvSpPr>
          <p:cNvPr id="12" name="ZoneTexte 11">
            <a:extLst>
              <a:ext uri="{FF2B5EF4-FFF2-40B4-BE49-F238E27FC236}">
                <a16:creationId xmlns:a16="http://schemas.microsoft.com/office/drawing/2014/main" id="{1C1B345D-630F-F4C2-3368-346DB4AF247D}"/>
              </a:ext>
            </a:extLst>
          </p:cNvPr>
          <p:cNvSpPr txBox="1"/>
          <p:nvPr/>
        </p:nvSpPr>
        <p:spPr>
          <a:xfrm>
            <a:off x="5516498" y="3662529"/>
            <a:ext cx="997249" cy="715581"/>
          </a:xfrm>
          <a:prstGeom prst="rect">
            <a:avLst/>
          </a:prstGeom>
          <a:solidFill>
            <a:srgbClr val="E7E7E7"/>
          </a:solidFill>
          <a:ln>
            <a:solidFill>
              <a:srgbClr val="E7E7E7"/>
            </a:solidFill>
          </a:ln>
        </p:spPr>
        <p:txBody>
          <a:bodyPr wrap="square" rtlCol="0">
            <a:spAutoFit/>
          </a:bodyPr>
          <a:lstStyle/>
          <a:p>
            <a:r>
              <a:rPr lang="fr-FR" sz="1350" dirty="0" err="1">
                <a:latin typeface="Univers Condensed Light" panose="020B0306020202040204"/>
              </a:rPr>
              <a:t>Eur</a:t>
            </a:r>
            <a:r>
              <a:rPr lang="fr-FR" sz="1350" dirty="0">
                <a:latin typeface="Univers Condensed Light" panose="020B0306020202040204"/>
              </a:rPr>
              <a:t>.  ouest et central.</a:t>
            </a:r>
          </a:p>
          <a:p>
            <a:r>
              <a:rPr lang="fr-FR" sz="1350" b="1" dirty="0">
                <a:latin typeface="Univers Condensed Light" panose="020B0306020202040204"/>
              </a:rPr>
              <a:t>2,713</a:t>
            </a:r>
          </a:p>
        </p:txBody>
      </p:sp>
      <p:sp>
        <p:nvSpPr>
          <p:cNvPr id="14" name="ZoneTexte 13">
            <a:extLst>
              <a:ext uri="{FF2B5EF4-FFF2-40B4-BE49-F238E27FC236}">
                <a16:creationId xmlns:a16="http://schemas.microsoft.com/office/drawing/2014/main" id="{53208347-AF79-AB59-CC15-9F0F322AED1D}"/>
              </a:ext>
            </a:extLst>
          </p:cNvPr>
          <p:cNvSpPr txBox="1"/>
          <p:nvPr/>
        </p:nvSpPr>
        <p:spPr>
          <a:xfrm>
            <a:off x="8727909" y="5675785"/>
            <a:ext cx="809837" cy="507831"/>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Océanie</a:t>
            </a:r>
          </a:p>
          <a:p>
            <a:r>
              <a:rPr lang="fr-FR" sz="1350" b="1" dirty="0">
                <a:latin typeface="Univers Condensed Light" panose="020B0306020202040204"/>
              </a:rPr>
              <a:t>1,884</a:t>
            </a:r>
          </a:p>
        </p:txBody>
      </p:sp>
      <p:sp>
        <p:nvSpPr>
          <p:cNvPr id="15" name="ZoneTexte 14">
            <a:extLst>
              <a:ext uri="{FF2B5EF4-FFF2-40B4-BE49-F238E27FC236}">
                <a16:creationId xmlns:a16="http://schemas.microsoft.com/office/drawing/2014/main" id="{1EA80EF6-2DFE-5725-D0EF-37D37EDE9DFC}"/>
              </a:ext>
            </a:extLst>
          </p:cNvPr>
          <p:cNvSpPr txBox="1"/>
          <p:nvPr/>
        </p:nvSpPr>
        <p:spPr>
          <a:xfrm>
            <a:off x="7363025" y="4356638"/>
            <a:ext cx="997249" cy="507831"/>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Pays du Golf</a:t>
            </a:r>
          </a:p>
          <a:p>
            <a:r>
              <a:rPr lang="fr-FR" sz="1350" b="1" dirty="0">
                <a:latin typeface="Univers Condensed Light" panose="020B0306020202040204"/>
              </a:rPr>
              <a:t>6,217</a:t>
            </a:r>
          </a:p>
        </p:txBody>
      </p:sp>
      <p:sp>
        <p:nvSpPr>
          <p:cNvPr id="16" name="ZoneTexte 15">
            <a:extLst>
              <a:ext uri="{FF2B5EF4-FFF2-40B4-BE49-F238E27FC236}">
                <a16:creationId xmlns:a16="http://schemas.microsoft.com/office/drawing/2014/main" id="{9195102D-67EC-C009-5736-355FFEA23A34}"/>
              </a:ext>
            </a:extLst>
          </p:cNvPr>
          <p:cNvSpPr txBox="1"/>
          <p:nvPr/>
        </p:nvSpPr>
        <p:spPr>
          <a:xfrm>
            <a:off x="6073701" y="4749413"/>
            <a:ext cx="667341" cy="507831"/>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Afrique</a:t>
            </a:r>
          </a:p>
          <a:p>
            <a:r>
              <a:rPr lang="fr-FR" sz="1350" b="1" dirty="0">
                <a:latin typeface="Univers Condensed Light" panose="020B0306020202040204"/>
              </a:rPr>
              <a:t>1,594</a:t>
            </a:r>
          </a:p>
        </p:txBody>
      </p:sp>
      <p:sp>
        <p:nvSpPr>
          <p:cNvPr id="17" name="ZoneTexte 16">
            <a:extLst>
              <a:ext uri="{FF2B5EF4-FFF2-40B4-BE49-F238E27FC236}">
                <a16:creationId xmlns:a16="http://schemas.microsoft.com/office/drawing/2014/main" id="{7762E9F1-53AE-1BCE-9D90-C3D86E90BC74}"/>
              </a:ext>
            </a:extLst>
          </p:cNvPr>
          <p:cNvSpPr txBox="1"/>
          <p:nvPr/>
        </p:nvSpPr>
        <p:spPr>
          <a:xfrm>
            <a:off x="5161454" y="5429378"/>
            <a:ext cx="997249" cy="507831"/>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Am. du Sud</a:t>
            </a:r>
          </a:p>
          <a:p>
            <a:r>
              <a:rPr lang="fr-FR" sz="1350" b="1" dirty="0">
                <a:latin typeface="Univers Condensed Light" panose="020B0306020202040204"/>
              </a:rPr>
              <a:t>1,466</a:t>
            </a:r>
          </a:p>
        </p:txBody>
      </p:sp>
      <p:sp>
        <p:nvSpPr>
          <p:cNvPr id="18" name="ZoneTexte 17">
            <a:extLst>
              <a:ext uri="{FF2B5EF4-FFF2-40B4-BE49-F238E27FC236}">
                <a16:creationId xmlns:a16="http://schemas.microsoft.com/office/drawing/2014/main" id="{B7488D3F-5DA9-5252-4206-1311DD0A7B43}"/>
              </a:ext>
            </a:extLst>
          </p:cNvPr>
          <p:cNvSpPr txBox="1"/>
          <p:nvPr/>
        </p:nvSpPr>
        <p:spPr>
          <a:xfrm>
            <a:off x="3967467" y="3089952"/>
            <a:ext cx="997249" cy="507831"/>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Am. du Nord</a:t>
            </a:r>
          </a:p>
          <a:p>
            <a:r>
              <a:rPr lang="fr-FR" sz="1350" b="1" dirty="0">
                <a:latin typeface="Univers Condensed Light" panose="020B0306020202040204"/>
              </a:rPr>
              <a:t>3,897</a:t>
            </a:r>
          </a:p>
        </p:txBody>
      </p:sp>
      <p:sp>
        <p:nvSpPr>
          <p:cNvPr id="19" name="ZoneTexte 18">
            <a:extLst>
              <a:ext uri="{FF2B5EF4-FFF2-40B4-BE49-F238E27FC236}">
                <a16:creationId xmlns:a16="http://schemas.microsoft.com/office/drawing/2014/main" id="{CAE03EF9-1534-0D18-40DF-075D5F116F1A}"/>
              </a:ext>
            </a:extLst>
          </p:cNvPr>
          <p:cNvSpPr txBox="1"/>
          <p:nvPr/>
        </p:nvSpPr>
        <p:spPr>
          <a:xfrm>
            <a:off x="3464731" y="5199631"/>
            <a:ext cx="667342" cy="507831"/>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Autres</a:t>
            </a:r>
          </a:p>
          <a:p>
            <a:r>
              <a:rPr lang="fr-FR" sz="1350" b="1" dirty="0">
                <a:latin typeface="Univers Condensed Light" panose="020B0306020202040204"/>
              </a:rPr>
              <a:t>2,455</a:t>
            </a:r>
          </a:p>
        </p:txBody>
      </p:sp>
      <p:sp>
        <p:nvSpPr>
          <p:cNvPr id="23" name="ZoneTexte 22">
            <a:extLst>
              <a:ext uri="{FF2B5EF4-FFF2-40B4-BE49-F238E27FC236}">
                <a16:creationId xmlns:a16="http://schemas.microsoft.com/office/drawing/2014/main" id="{2B73E56B-8760-3B7B-BB2D-B00B6DCF0378}"/>
              </a:ext>
            </a:extLst>
          </p:cNvPr>
          <p:cNvSpPr txBox="1"/>
          <p:nvPr/>
        </p:nvSpPr>
        <p:spPr>
          <a:xfrm>
            <a:off x="3967467" y="2055835"/>
            <a:ext cx="997249" cy="507831"/>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Canada </a:t>
            </a:r>
            <a:r>
              <a:rPr lang="fr-FR" sz="1350" b="1" dirty="0">
                <a:latin typeface="Univers Condensed Light" panose="020B0306020202040204"/>
              </a:rPr>
              <a:t>3,2</a:t>
            </a:r>
          </a:p>
          <a:p>
            <a:r>
              <a:rPr lang="fr-FR" sz="1350" dirty="0">
                <a:latin typeface="Univers Condensed Light" panose="020B0306020202040204"/>
              </a:rPr>
              <a:t>Québec</a:t>
            </a:r>
            <a:r>
              <a:rPr lang="fr-FR" sz="1350" b="1" dirty="0">
                <a:latin typeface="Univers Condensed Light" panose="020B0306020202040204"/>
              </a:rPr>
              <a:t> 2,9</a:t>
            </a:r>
          </a:p>
        </p:txBody>
      </p:sp>
    </p:spTree>
    <p:extLst>
      <p:ext uri="{BB962C8B-B14F-4D97-AF65-F5344CB8AC3E}">
        <p14:creationId xmlns:p14="http://schemas.microsoft.com/office/powerpoint/2010/main" val="31243963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6329" y="1539177"/>
            <a:ext cx="2495227" cy="2410523"/>
          </a:xfrm>
          <a:prstGeom prst="rect">
            <a:avLst/>
          </a:prstGeom>
          <a:solidFill>
            <a:schemeClr val="bg1">
              <a:lumMod val="6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solidFill>
                <a:schemeClr val="tx1"/>
              </a:solidFill>
            </a:endParaRPr>
          </a:p>
        </p:txBody>
      </p:sp>
      <p:sp>
        <p:nvSpPr>
          <p:cNvPr id="3" name="Espace réservé du numéro de diapositive 2"/>
          <p:cNvSpPr>
            <a:spLocks noGrp="1"/>
          </p:cNvSpPr>
          <p:nvPr>
            <p:ph type="sldNum" sz="quarter" idx="12"/>
          </p:nvPr>
        </p:nvSpPr>
        <p:spPr/>
        <p:txBody>
          <a:bodyPr/>
          <a:lstStyle/>
          <a:p>
            <a:fld id="{82B63C5F-247B-BE4F-ACBC-7BDD67617F3E}" type="slidenum">
              <a:rPr lang="fr-FR" smtClean="0"/>
              <a:pPr/>
              <a:t>25</a:t>
            </a:fld>
            <a:endParaRPr lang="fr-FR" dirty="0"/>
          </a:p>
        </p:txBody>
      </p:sp>
      <p:sp>
        <p:nvSpPr>
          <p:cNvPr id="5" name="Titre 4"/>
          <p:cNvSpPr>
            <a:spLocks noGrp="1"/>
          </p:cNvSpPr>
          <p:nvPr>
            <p:ph type="title"/>
          </p:nvPr>
        </p:nvSpPr>
        <p:spPr/>
        <p:txBody>
          <a:bodyPr/>
          <a:lstStyle/>
          <a:p>
            <a:r>
              <a:rPr lang="fr-CA" dirty="0"/>
              <a:t>Statistiques</a:t>
            </a:r>
            <a:endParaRPr lang="fr-CA" dirty="0">
              <a:solidFill>
                <a:schemeClr val="accent1"/>
              </a:solidFill>
            </a:endParaRPr>
          </a:p>
        </p:txBody>
      </p:sp>
      <p:sp>
        <p:nvSpPr>
          <p:cNvPr id="20" name="ZoneTexte 19"/>
          <p:cNvSpPr txBox="1"/>
          <p:nvPr/>
        </p:nvSpPr>
        <p:spPr>
          <a:xfrm>
            <a:off x="800877" y="1162292"/>
            <a:ext cx="8854567" cy="415498"/>
          </a:xfrm>
          <a:prstGeom prst="rect">
            <a:avLst/>
          </a:prstGeom>
          <a:noFill/>
          <a:ln>
            <a:noFill/>
          </a:ln>
        </p:spPr>
        <p:txBody>
          <a:bodyPr wrap="square" rtlCol="0">
            <a:spAutoFit/>
          </a:bodyPr>
          <a:lstStyle/>
          <a:p>
            <a:r>
              <a:rPr lang="fr-FR" sz="2100" dirty="0">
                <a:solidFill>
                  <a:schemeClr val="bg1"/>
                </a:solidFill>
                <a:latin typeface="Univers Condensed Light" panose="020B0306020202040204"/>
                <a:cs typeface="Calibri Light" panose="020F0302020204030204" pitchFamily="34" charset="0"/>
              </a:rPr>
              <a:t>Énergie consommée en 2022: 903 980 GWh = </a:t>
            </a:r>
            <a:r>
              <a:rPr lang="fi-FI" sz="2100" dirty="0">
                <a:solidFill>
                  <a:schemeClr val="bg1"/>
                </a:solidFill>
                <a:latin typeface="Univers Condensed Light" panose="020B0306020202040204"/>
                <a:cs typeface="Calibri Light" panose="020F0302020204030204" pitchFamily="34" charset="0"/>
              </a:rPr>
              <a:t>3,254 ×10</a:t>
            </a:r>
            <a:r>
              <a:rPr lang="fi-FI" sz="2100" baseline="30000" dirty="0">
                <a:solidFill>
                  <a:schemeClr val="bg1"/>
                </a:solidFill>
                <a:latin typeface="Univers Condensed Light" panose="020B0306020202040204"/>
                <a:cs typeface="Calibri Light" panose="020F0302020204030204" pitchFamily="34" charset="0"/>
              </a:rPr>
              <a:t>18</a:t>
            </a:r>
            <a:r>
              <a:rPr lang="fi-FI" sz="2100" dirty="0">
                <a:solidFill>
                  <a:schemeClr val="bg1"/>
                </a:solidFill>
                <a:latin typeface="Univers Condensed Light" panose="020B0306020202040204"/>
                <a:cs typeface="Calibri Light" panose="020F0302020204030204" pitchFamily="34" charset="0"/>
              </a:rPr>
              <a:t> J = 3,254 Exajoule (EJ)</a:t>
            </a:r>
          </a:p>
        </p:txBody>
      </p:sp>
      <p:sp>
        <p:nvSpPr>
          <p:cNvPr id="11" name="Rectangle 10"/>
          <p:cNvSpPr>
            <a:spLocks noChangeAspect="1"/>
          </p:cNvSpPr>
          <p:nvPr/>
        </p:nvSpPr>
        <p:spPr>
          <a:xfrm>
            <a:off x="1008753" y="1917517"/>
            <a:ext cx="81023" cy="81022"/>
          </a:xfrm>
          <a:prstGeom prst="rect">
            <a:avLst/>
          </a:prstGeom>
          <a:solidFill>
            <a:srgbClr val="3F76B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solidFill>
                <a:schemeClr val="tx1"/>
              </a:solidFill>
              <a:latin typeface="Univers Condensed Light" panose="020B0306020202040204"/>
            </a:endParaRPr>
          </a:p>
        </p:txBody>
      </p:sp>
      <p:sp>
        <p:nvSpPr>
          <p:cNvPr id="12" name="Rectangle 11"/>
          <p:cNvSpPr>
            <a:spLocks noChangeAspect="1"/>
          </p:cNvSpPr>
          <p:nvPr/>
        </p:nvSpPr>
        <p:spPr>
          <a:xfrm>
            <a:off x="1008752" y="2292026"/>
            <a:ext cx="81023" cy="81022"/>
          </a:xfrm>
          <a:prstGeom prst="rect">
            <a:avLst/>
          </a:prstGeom>
          <a:solidFill>
            <a:srgbClr val="7D50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solidFill>
                <a:schemeClr val="tx1"/>
              </a:solidFill>
              <a:latin typeface="Univers Condensed Light" panose="020B0306020202040204"/>
            </a:endParaRPr>
          </a:p>
        </p:txBody>
      </p:sp>
      <p:sp>
        <p:nvSpPr>
          <p:cNvPr id="13" name="ZoneTexte 12"/>
          <p:cNvSpPr txBox="1"/>
          <p:nvPr/>
        </p:nvSpPr>
        <p:spPr>
          <a:xfrm>
            <a:off x="1116765" y="1787444"/>
            <a:ext cx="689612" cy="369332"/>
          </a:xfrm>
          <a:prstGeom prst="rect">
            <a:avLst/>
          </a:prstGeom>
          <a:noFill/>
        </p:spPr>
        <p:txBody>
          <a:bodyPr wrap="none" rtlCol="0">
            <a:spAutoFit/>
          </a:bodyPr>
          <a:lstStyle/>
          <a:p>
            <a:r>
              <a:rPr lang="fr-FR" dirty="0">
                <a:latin typeface="Univers Condensed Light" panose="020B0306020202040204"/>
              </a:rPr>
              <a:t>Hydro</a:t>
            </a:r>
          </a:p>
        </p:txBody>
      </p:sp>
      <p:sp>
        <p:nvSpPr>
          <p:cNvPr id="14" name="ZoneTexte 13"/>
          <p:cNvSpPr txBox="1"/>
          <p:nvPr/>
        </p:nvSpPr>
        <p:spPr>
          <a:xfrm>
            <a:off x="1109253" y="2142069"/>
            <a:ext cx="912429" cy="369332"/>
          </a:xfrm>
          <a:prstGeom prst="rect">
            <a:avLst/>
          </a:prstGeom>
          <a:noFill/>
        </p:spPr>
        <p:txBody>
          <a:bodyPr wrap="none" rtlCol="0">
            <a:spAutoFit/>
          </a:bodyPr>
          <a:lstStyle/>
          <a:p>
            <a:r>
              <a:rPr lang="fr-FR" dirty="0">
                <a:latin typeface="Univers Condensed Light" panose="020B0306020202040204"/>
              </a:rPr>
              <a:t>Charbon</a:t>
            </a:r>
          </a:p>
        </p:txBody>
      </p:sp>
      <p:sp>
        <p:nvSpPr>
          <p:cNvPr id="15" name="Rectangle 14"/>
          <p:cNvSpPr>
            <a:spLocks noChangeAspect="1"/>
          </p:cNvSpPr>
          <p:nvPr/>
        </p:nvSpPr>
        <p:spPr>
          <a:xfrm>
            <a:off x="1010044" y="2627737"/>
            <a:ext cx="81023" cy="81022"/>
          </a:xfrm>
          <a:prstGeom prst="rect">
            <a:avLst/>
          </a:prstGeom>
          <a:solidFill>
            <a:srgbClr val="48A9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solidFill>
                <a:schemeClr val="tx1"/>
              </a:solidFill>
              <a:latin typeface="Univers Condensed Light" panose="020B0306020202040204"/>
            </a:endParaRPr>
          </a:p>
        </p:txBody>
      </p:sp>
      <p:sp>
        <p:nvSpPr>
          <p:cNvPr id="16" name="ZoneTexte 15"/>
          <p:cNvSpPr txBox="1"/>
          <p:nvPr/>
        </p:nvSpPr>
        <p:spPr>
          <a:xfrm>
            <a:off x="1109253" y="2512599"/>
            <a:ext cx="1165704" cy="369332"/>
          </a:xfrm>
          <a:prstGeom prst="rect">
            <a:avLst/>
          </a:prstGeom>
          <a:noFill/>
        </p:spPr>
        <p:txBody>
          <a:bodyPr wrap="none" rtlCol="0">
            <a:spAutoFit/>
          </a:bodyPr>
          <a:lstStyle/>
          <a:p>
            <a:r>
              <a:rPr lang="fr-FR" dirty="0">
                <a:latin typeface="Univers Condensed Light" panose="020B0306020202040204"/>
              </a:rPr>
              <a:t>Gaz naturel</a:t>
            </a:r>
          </a:p>
        </p:txBody>
      </p:sp>
      <p:sp>
        <p:nvSpPr>
          <p:cNvPr id="17" name="Rectangle 16"/>
          <p:cNvSpPr>
            <a:spLocks noChangeAspect="1"/>
          </p:cNvSpPr>
          <p:nvPr/>
        </p:nvSpPr>
        <p:spPr>
          <a:xfrm>
            <a:off x="1021191" y="2982749"/>
            <a:ext cx="81023" cy="81022"/>
          </a:xfrm>
          <a:prstGeom prst="rect">
            <a:avLst/>
          </a:prstGeom>
          <a:solidFill>
            <a:srgbClr val="9730F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solidFill>
                <a:schemeClr val="tx1"/>
              </a:solidFill>
              <a:latin typeface="Univers Condensed Light" panose="020B0306020202040204"/>
            </a:endParaRPr>
          </a:p>
        </p:txBody>
      </p:sp>
      <p:sp>
        <p:nvSpPr>
          <p:cNvPr id="18" name="ZoneTexte 17"/>
          <p:cNvSpPr txBox="1"/>
          <p:nvPr/>
        </p:nvSpPr>
        <p:spPr>
          <a:xfrm>
            <a:off x="1109254" y="2844622"/>
            <a:ext cx="984565" cy="369332"/>
          </a:xfrm>
          <a:prstGeom prst="rect">
            <a:avLst/>
          </a:prstGeom>
          <a:noFill/>
        </p:spPr>
        <p:txBody>
          <a:bodyPr wrap="none" rtlCol="0">
            <a:spAutoFit/>
          </a:bodyPr>
          <a:lstStyle/>
          <a:p>
            <a:r>
              <a:rPr lang="fr-FR" dirty="0">
                <a:latin typeface="Univers Condensed Light" panose="020B0306020202040204"/>
              </a:rPr>
              <a:t>Nucléaire</a:t>
            </a:r>
          </a:p>
        </p:txBody>
      </p:sp>
      <p:sp>
        <p:nvSpPr>
          <p:cNvPr id="21" name="Rectangle 20"/>
          <p:cNvSpPr>
            <a:spLocks noChangeAspect="1"/>
          </p:cNvSpPr>
          <p:nvPr/>
        </p:nvSpPr>
        <p:spPr>
          <a:xfrm>
            <a:off x="1010044" y="3298252"/>
            <a:ext cx="81023" cy="81022"/>
          </a:xfrm>
          <a:prstGeom prst="rect">
            <a:avLst/>
          </a:prstGeom>
          <a:solidFill>
            <a:srgbClr val="CEB52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solidFill>
                <a:schemeClr val="tx1"/>
              </a:solidFill>
              <a:latin typeface="Univers Condensed Light" panose="020B0306020202040204"/>
            </a:endParaRPr>
          </a:p>
        </p:txBody>
      </p:sp>
      <p:sp>
        <p:nvSpPr>
          <p:cNvPr id="22" name="ZoneTexte 21"/>
          <p:cNvSpPr txBox="1"/>
          <p:nvPr/>
        </p:nvSpPr>
        <p:spPr>
          <a:xfrm>
            <a:off x="1102463" y="3183616"/>
            <a:ext cx="1271502" cy="646331"/>
          </a:xfrm>
          <a:prstGeom prst="rect">
            <a:avLst/>
          </a:prstGeom>
          <a:noFill/>
        </p:spPr>
        <p:txBody>
          <a:bodyPr wrap="none" rtlCol="0">
            <a:spAutoFit/>
          </a:bodyPr>
          <a:lstStyle/>
          <a:p>
            <a:r>
              <a:rPr lang="fr-FR" dirty="0">
                <a:latin typeface="Univers Condensed Light" panose="020B0306020202040204"/>
              </a:rPr>
              <a:t>Énergie </a:t>
            </a:r>
          </a:p>
          <a:p>
            <a:r>
              <a:rPr lang="fr-FR" dirty="0">
                <a:latin typeface="Univers Condensed Light" panose="020B0306020202040204"/>
              </a:rPr>
              <a:t>renouvelable</a:t>
            </a:r>
          </a:p>
        </p:txBody>
      </p:sp>
      <p:sp>
        <p:nvSpPr>
          <p:cNvPr id="32" name="Rectangle 31">
            <a:extLst>
              <a:ext uri="{FF2B5EF4-FFF2-40B4-BE49-F238E27FC236}">
                <a16:creationId xmlns:a16="http://schemas.microsoft.com/office/drawing/2014/main" id="{7356D57C-41ED-E147-B526-9709C94982E3}"/>
              </a:ext>
            </a:extLst>
          </p:cNvPr>
          <p:cNvSpPr/>
          <p:nvPr/>
        </p:nvSpPr>
        <p:spPr>
          <a:xfrm>
            <a:off x="3168000" y="5976000"/>
            <a:ext cx="4212468" cy="215444"/>
          </a:xfrm>
          <a:prstGeom prst="rect">
            <a:avLst/>
          </a:prstGeom>
        </p:spPr>
        <p:txBody>
          <a:bodyPr wrap="square">
            <a:spAutoFit/>
          </a:bodyPr>
          <a:lstStyle/>
          <a:p>
            <a:r>
              <a:rPr lang="fr-FR" sz="800" i="1" dirty="0" err="1">
                <a:solidFill>
                  <a:schemeClr val="bg1"/>
                </a:solidFill>
              </a:rPr>
              <a:t>www.world-aluminium.org</a:t>
            </a:r>
            <a:r>
              <a:rPr lang="fr-FR" sz="800" i="1" dirty="0">
                <a:solidFill>
                  <a:schemeClr val="bg1"/>
                </a:solidFill>
              </a:rPr>
              <a:t>/</a:t>
            </a:r>
            <a:r>
              <a:rPr lang="fr-FR" sz="800" i="1" dirty="0" err="1">
                <a:solidFill>
                  <a:schemeClr val="bg1"/>
                </a:solidFill>
              </a:rPr>
              <a:t>statistics</a:t>
            </a:r>
            <a:r>
              <a:rPr lang="fr-FR" sz="800" i="1" dirty="0">
                <a:solidFill>
                  <a:schemeClr val="bg1"/>
                </a:solidFill>
              </a:rPr>
              <a:t>/#</a:t>
            </a:r>
            <a:r>
              <a:rPr lang="fr-FR" sz="800" i="1" dirty="0" err="1">
                <a:solidFill>
                  <a:schemeClr val="bg1"/>
                </a:solidFill>
              </a:rPr>
              <a:t>map</a:t>
            </a:r>
            <a:endParaRPr lang="fr-FR" sz="800" i="1" dirty="0">
              <a:solidFill>
                <a:schemeClr val="bg1"/>
              </a:solidFill>
            </a:endParaRPr>
          </a:p>
        </p:txBody>
      </p:sp>
      <p:pic>
        <p:nvPicPr>
          <p:cNvPr id="6" name="Image 5">
            <a:extLst>
              <a:ext uri="{FF2B5EF4-FFF2-40B4-BE49-F238E27FC236}">
                <a16:creationId xmlns:a16="http://schemas.microsoft.com/office/drawing/2014/main" id="{7BF42CE1-E9D3-9543-2E64-9CFE28E3BA5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61642" y="1519909"/>
            <a:ext cx="7772400" cy="4451255"/>
          </a:xfrm>
          <a:prstGeom prst="rect">
            <a:avLst/>
          </a:prstGeom>
        </p:spPr>
      </p:pic>
      <p:sp>
        <p:nvSpPr>
          <p:cNvPr id="7" name="ZoneTexte 6">
            <a:extLst>
              <a:ext uri="{FF2B5EF4-FFF2-40B4-BE49-F238E27FC236}">
                <a16:creationId xmlns:a16="http://schemas.microsoft.com/office/drawing/2014/main" id="{77E3A9CD-6E21-B998-65B1-7EAE538B6FA2}"/>
              </a:ext>
            </a:extLst>
          </p:cNvPr>
          <p:cNvSpPr txBox="1"/>
          <p:nvPr/>
        </p:nvSpPr>
        <p:spPr>
          <a:xfrm>
            <a:off x="9350260" y="2527622"/>
            <a:ext cx="720000" cy="300082"/>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Chine</a:t>
            </a:r>
          </a:p>
        </p:txBody>
      </p:sp>
      <p:sp>
        <p:nvSpPr>
          <p:cNvPr id="8" name="ZoneTexte 7">
            <a:extLst>
              <a:ext uri="{FF2B5EF4-FFF2-40B4-BE49-F238E27FC236}">
                <a16:creationId xmlns:a16="http://schemas.microsoft.com/office/drawing/2014/main" id="{DD02A6E5-7B8D-00E0-E115-AF57321694D0}"/>
              </a:ext>
            </a:extLst>
          </p:cNvPr>
          <p:cNvSpPr txBox="1"/>
          <p:nvPr/>
        </p:nvSpPr>
        <p:spPr>
          <a:xfrm>
            <a:off x="8242222" y="4039897"/>
            <a:ext cx="939893" cy="507831"/>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Asie sans la Chine</a:t>
            </a:r>
          </a:p>
        </p:txBody>
      </p:sp>
      <p:sp>
        <p:nvSpPr>
          <p:cNvPr id="24" name="ZoneTexte 23">
            <a:extLst>
              <a:ext uri="{FF2B5EF4-FFF2-40B4-BE49-F238E27FC236}">
                <a16:creationId xmlns:a16="http://schemas.microsoft.com/office/drawing/2014/main" id="{D51A19DA-1699-939C-3E75-D2635873B6CB}"/>
              </a:ext>
            </a:extLst>
          </p:cNvPr>
          <p:cNvSpPr txBox="1"/>
          <p:nvPr/>
        </p:nvSpPr>
        <p:spPr>
          <a:xfrm>
            <a:off x="8797979" y="5629021"/>
            <a:ext cx="809837" cy="300082"/>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Océanie</a:t>
            </a:r>
          </a:p>
        </p:txBody>
      </p:sp>
      <p:sp>
        <p:nvSpPr>
          <p:cNvPr id="25" name="ZoneTexte 24">
            <a:extLst>
              <a:ext uri="{FF2B5EF4-FFF2-40B4-BE49-F238E27FC236}">
                <a16:creationId xmlns:a16="http://schemas.microsoft.com/office/drawing/2014/main" id="{A2099207-DA0E-2FA6-8CF7-16DEEE8B13A7}"/>
              </a:ext>
            </a:extLst>
          </p:cNvPr>
          <p:cNvSpPr txBox="1"/>
          <p:nvPr/>
        </p:nvSpPr>
        <p:spPr>
          <a:xfrm>
            <a:off x="7521283" y="2765008"/>
            <a:ext cx="997249" cy="300082"/>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Pays du Golf</a:t>
            </a:r>
          </a:p>
        </p:txBody>
      </p:sp>
      <p:sp>
        <p:nvSpPr>
          <p:cNvPr id="26" name="ZoneTexte 25">
            <a:extLst>
              <a:ext uri="{FF2B5EF4-FFF2-40B4-BE49-F238E27FC236}">
                <a16:creationId xmlns:a16="http://schemas.microsoft.com/office/drawing/2014/main" id="{8C6410A2-D286-3595-5F73-919C0E01DD2B}"/>
              </a:ext>
            </a:extLst>
          </p:cNvPr>
          <p:cNvSpPr txBox="1"/>
          <p:nvPr/>
        </p:nvSpPr>
        <p:spPr>
          <a:xfrm>
            <a:off x="6955311" y="4661228"/>
            <a:ext cx="720000" cy="300082"/>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Afrique</a:t>
            </a:r>
          </a:p>
        </p:txBody>
      </p:sp>
      <p:pic>
        <p:nvPicPr>
          <p:cNvPr id="37" name="Image 36">
            <a:extLst>
              <a:ext uri="{FF2B5EF4-FFF2-40B4-BE49-F238E27FC236}">
                <a16:creationId xmlns:a16="http://schemas.microsoft.com/office/drawing/2014/main" id="{A430273C-4FA0-41AE-3B94-A48220465CF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95478" y="4723994"/>
            <a:ext cx="720000" cy="725218"/>
          </a:xfrm>
          <a:prstGeom prst="rect">
            <a:avLst/>
          </a:prstGeom>
        </p:spPr>
      </p:pic>
      <p:pic>
        <p:nvPicPr>
          <p:cNvPr id="39" name="Image 38">
            <a:extLst>
              <a:ext uri="{FF2B5EF4-FFF2-40B4-BE49-F238E27FC236}">
                <a16:creationId xmlns:a16="http://schemas.microsoft.com/office/drawing/2014/main" id="{D2D98A71-175E-D665-D248-C0F16E0292C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228160" y="5050882"/>
            <a:ext cx="720000" cy="730587"/>
          </a:xfrm>
          <a:prstGeom prst="rect">
            <a:avLst/>
          </a:prstGeom>
        </p:spPr>
      </p:pic>
      <p:pic>
        <p:nvPicPr>
          <p:cNvPr id="41" name="Image 40">
            <a:extLst>
              <a:ext uri="{FF2B5EF4-FFF2-40B4-BE49-F238E27FC236}">
                <a16:creationId xmlns:a16="http://schemas.microsoft.com/office/drawing/2014/main" id="{A1E69FA4-8E5D-1285-9ACE-9DDF79853B3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770777" y="3111739"/>
            <a:ext cx="720000" cy="676030"/>
          </a:xfrm>
          <a:prstGeom prst="rect">
            <a:avLst/>
          </a:prstGeom>
        </p:spPr>
      </p:pic>
      <p:pic>
        <p:nvPicPr>
          <p:cNvPr id="43" name="Image 42">
            <a:extLst>
              <a:ext uri="{FF2B5EF4-FFF2-40B4-BE49-F238E27FC236}">
                <a16:creationId xmlns:a16="http://schemas.microsoft.com/office/drawing/2014/main" id="{E3E4D9AB-42EC-5321-8688-D3D2DF956EEC}"/>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255951" y="2964121"/>
            <a:ext cx="720000" cy="781539"/>
          </a:xfrm>
          <a:prstGeom prst="rect">
            <a:avLst/>
          </a:prstGeom>
        </p:spPr>
      </p:pic>
      <p:sp>
        <p:nvSpPr>
          <p:cNvPr id="44" name="ZoneTexte 43">
            <a:extLst>
              <a:ext uri="{FF2B5EF4-FFF2-40B4-BE49-F238E27FC236}">
                <a16:creationId xmlns:a16="http://schemas.microsoft.com/office/drawing/2014/main" id="{C32432FA-1362-64C8-D8BF-7BE535843C58}"/>
              </a:ext>
            </a:extLst>
          </p:cNvPr>
          <p:cNvSpPr txBox="1"/>
          <p:nvPr/>
        </p:nvSpPr>
        <p:spPr>
          <a:xfrm>
            <a:off x="5991932" y="2489709"/>
            <a:ext cx="997249" cy="507831"/>
          </a:xfrm>
          <a:prstGeom prst="rect">
            <a:avLst/>
          </a:prstGeom>
          <a:solidFill>
            <a:srgbClr val="E7E7E7"/>
          </a:solidFill>
          <a:ln>
            <a:solidFill>
              <a:srgbClr val="E7E7E7"/>
            </a:solidFill>
          </a:ln>
        </p:spPr>
        <p:txBody>
          <a:bodyPr wrap="square" rtlCol="0">
            <a:spAutoFit/>
          </a:bodyPr>
          <a:lstStyle/>
          <a:p>
            <a:r>
              <a:rPr lang="fr-FR" sz="1350" dirty="0" err="1">
                <a:latin typeface="Univers Condensed Light" panose="020B0306020202040204"/>
              </a:rPr>
              <a:t>Eur</a:t>
            </a:r>
            <a:r>
              <a:rPr lang="fr-FR" sz="1350" dirty="0">
                <a:latin typeface="Univers Condensed Light" panose="020B0306020202040204"/>
              </a:rPr>
              <a:t>.  ouest et central.</a:t>
            </a:r>
          </a:p>
        </p:txBody>
      </p:sp>
      <p:sp>
        <p:nvSpPr>
          <p:cNvPr id="45" name="ZoneTexte 44">
            <a:extLst>
              <a:ext uri="{FF2B5EF4-FFF2-40B4-BE49-F238E27FC236}">
                <a16:creationId xmlns:a16="http://schemas.microsoft.com/office/drawing/2014/main" id="{64D6665B-DB41-12F2-D0A1-0419726D7980}"/>
              </a:ext>
            </a:extLst>
          </p:cNvPr>
          <p:cNvSpPr txBox="1"/>
          <p:nvPr/>
        </p:nvSpPr>
        <p:spPr>
          <a:xfrm>
            <a:off x="5994281" y="5478980"/>
            <a:ext cx="997249" cy="300082"/>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Am. du Sud</a:t>
            </a:r>
          </a:p>
        </p:txBody>
      </p:sp>
      <p:sp>
        <p:nvSpPr>
          <p:cNvPr id="46" name="ZoneTexte 45">
            <a:extLst>
              <a:ext uri="{FF2B5EF4-FFF2-40B4-BE49-F238E27FC236}">
                <a16:creationId xmlns:a16="http://schemas.microsoft.com/office/drawing/2014/main" id="{9BC64E8C-462A-A518-7CAF-FD26F0623DD7}"/>
              </a:ext>
            </a:extLst>
          </p:cNvPr>
          <p:cNvSpPr txBox="1"/>
          <p:nvPr/>
        </p:nvSpPr>
        <p:spPr>
          <a:xfrm>
            <a:off x="3579695" y="2781123"/>
            <a:ext cx="997249" cy="300082"/>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Am. du Nord</a:t>
            </a:r>
          </a:p>
        </p:txBody>
      </p:sp>
      <p:sp>
        <p:nvSpPr>
          <p:cNvPr id="47" name="ZoneTexte 46">
            <a:extLst>
              <a:ext uri="{FF2B5EF4-FFF2-40B4-BE49-F238E27FC236}">
                <a16:creationId xmlns:a16="http://schemas.microsoft.com/office/drawing/2014/main" id="{17C14EA1-F217-2D73-C334-F7F6F3FEA420}"/>
              </a:ext>
            </a:extLst>
          </p:cNvPr>
          <p:cNvSpPr txBox="1"/>
          <p:nvPr/>
        </p:nvSpPr>
        <p:spPr>
          <a:xfrm>
            <a:off x="3520049" y="5472286"/>
            <a:ext cx="685864" cy="300082"/>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Autres</a:t>
            </a:r>
          </a:p>
        </p:txBody>
      </p:sp>
      <p:pic>
        <p:nvPicPr>
          <p:cNvPr id="49" name="Image 48">
            <a:extLst>
              <a:ext uri="{FF2B5EF4-FFF2-40B4-BE49-F238E27FC236}">
                <a16:creationId xmlns:a16="http://schemas.microsoft.com/office/drawing/2014/main" id="{76F55D3E-4392-491C-BD12-876B42B6C6A4}"/>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943551" y="4929157"/>
            <a:ext cx="720000" cy="691200"/>
          </a:xfrm>
          <a:prstGeom prst="rect">
            <a:avLst/>
          </a:prstGeom>
        </p:spPr>
      </p:pic>
      <p:pic>
        <p:nvPicPr>
          <p:cNvPr id="51" name="Image 50">
            <a:extLst>
              <a:ext uri="{FF2B5EF4-FFF2-40B4-BE49-F238E27FC236}">
                <a16:creationId xmlns:a16="http://schemas.microsoft.com/office/drawing/2014/main" id="{4EC99F35-3DB7-22E0-9341-C3B20D2E59BC}"/>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522222" y="3097384"/>
            <a:ext cx="720000" cy="732413"/>
          </a:xfrm>
          <a:prstGeom prst="rect">
            <a:avLst/>
          </a:prstGeom>
        </p:spPr>
      </p:pic>
      <p:pic>
        <p:nvPicPr>
          <p:cNvPr id="53" name="Image 52">
            <a:extLst>
              <a:ext uri="{FF2B5EF4-FFF2-40B4-BE49-F238E27FC236}">
                <a16:creationId xmlns:a16="http://schemas.microsoft.com/office/drawing/2014/main" id="{721F1EC4-D899-B3E5-97F7-AA10569934F7}"/>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8370017" y="4590187"/>
            <a:ext cx="720000" cy="731803"/>
          </a:xfrm>
          <a:prstGeom prst="rect">
            <a:avLst/>
          </a:prstGeom>
        </p:spPr>
      </p:pic>
      <p:pic>
        <p:nvPicPr>
          <p:cNvPr id="55" name="Image 54">
            <a:extLst>
              <a:ext uri="{FF2B5EF4-FFF2-40B4-BE49-F238E27FC236}">
                <a16:creationId xmlns:a16="http://schemas.microsoft.com/office/drawing/2014/main" id="{74192D3B-2D0B-D38B-FF26-A6671E880928}"/>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9350260" y="2832132"/>
            <a:ext cx="720000" cy="790089"/>
          </a:xfrm>
          <a:prstGeom prst="rect">
            <a:avLst/>
          </a:prstGeom>
        </p:spPr>
      </p:pic>
      <p:pic>
        <p:nvPicPr>
          <p:cNvPr id="57" name="Image 56">
            <a:extLst>
              <a:ext uri="{FF2B5EF4-FFF2-40B4-BE49-F238E27FC236}">
                <a16:creationId xmlns:a16="http://schemas.microsoft.com/office/drawing/2014/main" id="{E4800826-46A5-BCD7-57D1-22417EDFB5D8}"/>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9464672" y="5239063"/>
            <a:ext cx="720000" cy="732101"/>
          </a:xfrm>
          <a:prstGeom prst="rect">
            <a:avLst/>
          </a:prstGeom>
        </p:spPr>
      </p:pic>
      <p:sp>
        <p:nvSpPr>
          <p:cNvPr id="58" name="Rectangle 57">
            <a:extLst>
              <a:ext uri="{FF2B5EF4-FFF2-40B4-BE49-F238E27FC236}">
                <a16:creationId xmlns:a16="http://schemas.microsoft.com/office/drawing/2014/main" id="{2216EFF9-A515-A727-64B3-E4A4C2A4E180}"/>
              </a:ext>
            </a:extLst>
          </p:cNvPr>
          <p:cNvSpPr/>
          <p:nvPr/>
        </p:nvSpPr>
        <p:spPr>
          <a:xfrm>
            <a:off x="4506917" y="1952729"/>
            <a:ext cx="702078" cy="702080"/>
          </a:xfrm>
          <a:prstGeom prst="rect">
            <a:avLst/>
          </a:prstGeom>
          <a:solidFill>
            <a:srgbClr val="E7E7E7"/>
          </a:solidFill>
          <a:ln>
            <a:solidFill>
              <a:srgbClr val="E7E7E7"/>
            </a:solidFill>
          </a:ln>
          <a:effectLst>
            <a:outerShdw blurRad="57150" dist="38100" dir="5400000" algn="ctr" rotWithShape="0">
              <a:schemeClr val="accent1">
                <a:shade val="9000"/>
                <a:satMod val="105000"/>
                <a:alpha val="48000"/>
              </a:scheme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1600"/>
          </a:p>
        </p:txBody>
      </p:sp>
      <p:sp>
        <p:nvSpPr>
          <p:cNvPr id="59" name="Ellipse 58">
            <a:extLst>
              <a:ext uri="{FF2B5EF4-FFF2-40B4-BE49-F238E27FC236}">
                <a16:creationId xmlns:a16="http://schemas.microsoft.com/office/drawing/2014/main" id="{41DD22C5-FD2E-A273-D11C-307AD2F42E38}"/>
              </a:ext>
            </a:extLst>
          </p:cNvPr>
          <p:cNvSpPr/>
          <p:nvPr/>
        </p:nvSpPr>
        <p:spPr>
          <a:xfrm>
            <a:off x="4653436" y="2191762"/>
            <a:ext cx="378042" cy="378042"/>
          </a:xfrm>
          <a:prstGeom prst="ellipse">
            <a:avLst/>
          </a:prstGeom>
          <a:solidFill>
            <a:srgbClr val="3F76B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1600"/>
          </a:p>
        </p:txBody>
      </p:sp>
      <p:sp>
        <p:nvSpPr>
          <p:cNvPr id="60" name="ZoneTexte 59">
            <a:extLst>
              <a:ext uri="{FF2B5EF4-FFF2-40B4-BE49-F238E27FC236}">
                <a16:creationId xmlns:a16="http://schemas.microsoft.com/office/drawing/2014/main" id="{B0CF8CB6-9BC3-6DDE-0761-CB6194D89FA9}"/>
              </a:ext>
            </a:extLst>
          </p:cNvPr>
          <p:cNvSpPr txBox="1"/>
          <p:nvPr/>
        </p:nvSpPr>
        <p:spPr>
          <a:xfrm>
            <a:off x="4552937" y="1984014"/>
            <a:ext cx="590226" cy="253916"/>
          </a:xfrm>
          <a:prstGeom prst="rect">
            <a:avLst/>
          </a:prstGeom>
          <a:noFill/>
        </p:spPr>
        <p:txBody>
          <a:bodyPr wrap="none" rtlCol="0">
            <a:spAutoFit/>
          </a:bodyPr>
          <a:lstStyle/>
          <a:p>
            <a:r>
              <a:rPr lang="fr-FR" sz="1050" dirty="0"/>
              <a:t>Canada</a:t>
            </a:r>
          </a:p>
        </p:txBody>
      </p:sp>
      <p:pic>
        <p:nvPicPr>
          <p:cNvPr id="62" name="Image 61">
            <a:extLst>
              <a:ext uri="{FF2B5EF4-FFF2-40B4-BE49-F238E27FC236}">
                <a16:creationId xmlns:a16="http://schemas.microsoft.com/office/drawing/2014/main" id="{3E82E065-3AC2-7DDD-A6AB-5F7B2CC607F9}"/>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96179" y="3965489"/>
            <a:ext cx="3046844" cy="2892511"/>
          </a:xfrm>
          <a:prstGeom prst="rect">
            <a:avLst/>
          </a:prstGeom>
        </p:spPr>
      </p:pic>
      <p:sp>
        <p:nvSpPr>
          <p:cNvPr id="63" name="ZoneTexte 62">
            <a:extLst>
              <a:ext uri="{FF2B5EF4-FFF2-40B4-BE49-F238E27FC236}">
                <a16:creationId xmlns:a16="http://schemas.microsoft.com/office/drawing/2014/main" id="{5767F5A2-DF6F-D094-07BA-AE574D2D5AD8}"/>
              </a:ext>
            </a:extLst>
          </p:cNvPr>
          <p:cNvSpPr txBox="1"/>
          <p:nvPr/>
        </p:nvSpPr>
        <p:spPr>
          <a:xfrm>
            <a:off x="87378" y="3950473"/>
            <a:ext cx="538952" cy="300082"/>
          </a:xfrm>
          <a:prstGeom prst="rect">
            <a:avLst/>
          </a:prstGeom>
          <a:noFill/>
          <a:ln>
            <a:solidFill>
              <a:srgbClr val="E7E7E7"/>
            </a:solidFill>
          </a:ln>
        </p:spPr>
        <p:txBody>
          <a:bodyPr wrap="square" rtlCol="0">
            <a:spAutoFit/>
          </a:bodyPr>
          <a:lstStyle/>
          <a:p>
            <a:r>
              <a:rPr lang="fr-FR" sz="1350" dirty="0">
                <a:latin typeface="Univers Condensed Light" panose="020B0306020202040204"/>
              </a:rPr>
              <a:t>Tous</a:t>
            </a:r>
          </a:p>
        </p:txBody>
      </p:sp>
    </p:spTree>
    <p:extLst>
      <p:ext uri="{BB962C8B-B14F-4D97-AF65-F5344CB8AC3E}">
        <p14:creationId xmlns:p14="http://schemas.microsoft.com/office/powerpoint/2010/main" val="3131130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26</a:t>
            </a:fld>
            <a:endParaRPr lang="fr-FR" dirty="0"/>
          </a:p>
        </p:txBody>
      </p:sp>
      <p:sp>
        <p:nvSpPr>
          <p:cNvPr id="5" name="Titre 4"/>
          <p:cNvSpPr>
            <a:spLocks noGrp="1"/>
          </p:cNvSpPr>
          <p:nvPr>
            <p:ph type="title"/>
          </p:nvPr>
        </p:nvSpPr>
        <p:spPr/>
        <p:txBody>
          <a:bodyPr/>
          <a:lstStyle/>
          <a:p>
            <a:r>
              <a:rPr lang="fr-CA" dirty="0"/>
              <a:t>Statistiques</a:t>
            </a:r>
            <a:endParaRPr lang="fr-CA" dirty="0">
              <a:solidFill>
                <a:schemeClr val="accent1"/>
              </a:solidFill>
            </a:endParaRPr>
          </a:p>
        </p:txBody>
      </p:sp>
      <p:sp>
        <p:nvSpPr>
          <p:cNvPr id="20" name="ZoneTexte 19"/>
          <p:cNvSpPr txBox="1"/>
          <p:nvPr/>
        </p:nvSpPr>
        <p:spPr>
          <a:xfrm>
            <a:off x="800877" y="1162292"/>
            <a:ext cx="8854567" cy="415498"/>
          </a:xfrm>
          <a:prstGeom prst="rect">
            <a:avLst/>
          </a:prstGeom>
          <a:noFill/>
          <a:ln>
            <a:noFill/>
          </a:ln>
        </p:spPr>
        <p:txBody>
          <a:bodyPr wrap="square" rtlCol="0">
            <a:spAutoFit/>
          </a:bodyPr>
          <a:lstStyle/>
          <a:p>
            <a:r>
              <a:rPr lang="fr-CA" sz="2100" dirty="0">
                <a:solidFill>
                  <a:schemeClr val="bg1"/>
                </a:solidFill>
                <a:latin typeface="Univers Condensed Light" panose="020B0306020202040204"/>
                <a:cs typeface="Calibri Light" panose="020F0302020204030204" pitchFamily="34" charset="0"/>
              </a:rPr>
              <a:t>Production mondiale d’acier en 2022</a:t>
            </a:r>
            <a:endParaRPr lang="fi-FI" sz="2100" dirty="0">
              <a:solidFill>
                <a:schemeClr val="bg1"/>
              </a:solidFill>
              <a:latin typeface="Univers Condensed Light" panose="020B0306020202040204"/>
              <a:cs typeface="Calibri Light" panose="020F0302020204030204" pitchFamily="34" charset="0"/>
            </a:endParaRPr>
          </a:p>
        </p:txBody>
      </p:sp>
      <p:sp>
        <p:nvSpPr>
          <p:cNvPr id="24" name="ZoneTexte 23"/>
          <p:cNvSpPr txBox="1"/>
          <p:nvPr/>
        </p:nvSpPr>
        <p:spPr>
          <a:xfrm>
            <a:off x="4891534" y="3988393"/>
            <a:ext cx="641522" cy="553998"/>
          </a:xfrm>
          <a:prstGeom prst="rect">
            <a:avLst/>
          </a:prstGeom>
          <a:noFill/>
        </p:spPr>
        <p:txBody>
          <a:bodyPr wrap="none" rtlCol="0">
            <a:spAutoFit/>
          </a:bodyPr>
          <a:lstStyle/>
          <a:p>
            <a:r>
              <a:rPr lang="fr-FR" sz="1000" dirty="0"/>
              <a:t>USA</a:t>
            </a:r>
          </a:p>
          <a:p>
            <a:r>
              <a:rPr lang="fr-FR" sz="1000" dirty="0"/>
              <a:t>Canada</a:t>
            </a:r>
          </a:p>
          <a:p>
            <a:r>
              <a:rPr lang="fr-FR" sz="1000" dirty="0"/>
              <a:t>Mexique</a:t>
            </a:r>
          </a:p>
        </p:txBody>
      </p:sp>
      <p:sp>
        <p:nvSpPr>
          <p:cNvPr id="26" name="ZoneTexte 25"/>
          <p:cNvSpPr txBox="1"/>
          <p:nvPr/>
        </p:nvSpPr>
        <p:spPr>
          <a:xfrm>
            <a:off x="1329102" y="1653206"/>
            <a:ext cx="2938625" cy="338554"/>
          </a:xfrm>
          <a:prstGeom prst="rect">
            <a:avLst/>
          </a:prstGeom>
          <a:noFill/>
        </p:spPr>
        <p:txBody>
          <a:bodyPr wrap="none" rtlCol="0">
            <a:spAutoFit/>
          </a:bodyPr>
          <a:lstStyle/>
          <a:p>
            <a:r>
              <a:rPr lang="fr-FR" sz="1600" dirty="0">
                <a:solidFill>
                  <a:schemeClr val="bg1"/>
                </a:solidFill>
                <a:latin typeface="Univers Condensed Light" panose="020B0306020202040204"/>
              </a:rPr>
              <a:t>1 885 Mt en 2022 = 26,7 x aluminium</a:t>
            </a:r>
          </a:p>
        </p:txBody>
      </p:sp>
      <p:sp>
        <p:nvSpPr>
          <p:cNvPr id="28" name="ZoneTexte 27">
            <a:extLst>
              <a:ext uri="{FF2B5EF4-FFF2-40B4-BE49-F238E27FC236}">
                <a16:creationId xmlns:a16="http://schemas.microsoft.com/office/drawing/2014/main" id="{7C0B9C2A-92A8-B54E-AB88-B4BBD8EA16B4}"/>
              </a:ext>
            </a:extLst>
          </p:cNvPr>
          <p:cNvSpPr txBox="1"/>
          <p:nvPr/>
        </p:nvSpPr>
        <p:spPr>
          <a:xfrm>
            <a:off x="1344600" y="1897161"/>
            <a:ext cx="2903359" cy="338554"/>
          </a:xfrm>
          <a:prstGeom prst="rect">
            <a:avLst/>
          </a:prstGeom>
          <a:noFill/>
        </p:spPr>
        <p:txBody>
          <a:bodyPr wrap="none" rtlCol="0">
            <a:spAutoFit/>
          </a:bodyPr>
          <a:lstStyle/>
          <a:p>
            <a:r>
              <a:rPr lang="fr-FR" sz="1600" dirty="0">
                <a:solidFill>
                  <a:schemeClr val="bg1"/>
                </a:solidFill>
                <a:latin typeface="Univers Condensed Light" panose="020B0306020202040204"/>
              </a:rPr>
              <a:t>Volume acier = 9 volumes aluminium</a:t>
            </a:r>
          </a:p>
        </p:txBody>
      </p:sp>
      <p:sp>
        <p:nvSpPr>
          <p:cNvPr id="32" name="ZoneTexte 31"/>
          <p:cNvSpPr txBox="1"/>
          <p:nvPr/>
        </p:nvSpPr>
        <p:spPr>
          <a:xfrm>
            <a:off x="4778980" y="6490643"/>
            <a:ext cx="3275857" cy="215444"/>
          </a:xfrm>
          <a:prstGeom prst="rect">
            <a:avLst/>
          </a:prstGeom>
          <a:noFill/>
        </p:spPr>
        <p:txBody>
          <a:bodyPr wrap="square" rtlCol="0">
            <a:spAutoFit/>
          </a:bodyPr>
          <a:lstStyle/>
          <a:p>
            <a:r>
              <a:rPr lang="fr-FR" sz="800" i="1" dirty="0">
                <a:solidFill>
                  <a:schemeClr val="bg1"/>
                </a:solidFill>
              </a:rPr>
              <a:t>https://</a:t>
            </a:r>
            <a:r>
              <a:rPr lang="fr-FR" sz="800" i="1" dirty="0" err="1">
                <a:solidFill>
                  <a:schemeClr val="bg1"/>
                </a:solidFill>
              </a:rPr>
              <a:t>worldsteel.org</a:t>
            </a:r>
            <a:r>
              <a:rPr lang="fr-FR" sz="800" i="1" dirty="0">
                <a:solidFill>
                  <a:schemeClr val="bg1"/>
                </a:solidFill>
              </a:rPr>
              <a:t>/data/world-steel-in-figures-2023/</a:t>
            </a:r>
          </a:p>
        </p:txBody>
      </p:sp>
      <p:pic>
        <p:nvPicPr>
          <p:cNvPr id="4" name="Image 3">
            <a:extLst>
              <a:ext uri="{FF2B5EF4-FFF2-40B4-BE49-F238E27FC236}">
                <a16:creationId xmlns:a16="http://schemas.microsoft.com/office/drawing/2014/main" id="{40FB2779-5B4E-46E0-BDE5-CAE81BA62E0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16909" y="1330695"/>
            <a:ext cx="4509933" cy="5135454"/>
          </a:xfrm>
          <a:prstGeom prst="rect">
            <a:avLst/>
          </a:prstGeom>
        </p:spPr>
      </p:pic>
      <p:pic>
        <p:nvPicPr>
          <p:cNvPr id="7" name="Image 6">
            <a:extLst>
              <a:ext uri="{FF2B5EF4-FFF2-40B4-BE49-F238E27FC236}">
                <a16:creationId xmlns:a16="http://schemas.microsoft.com/office/drawing/2014/main" id="{8F5BDC3A-4859-A173-EF5D-33CE0216C6B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90499" y="2359924"/>
            <a:ext cx="6189087" cy="4126058"/>
          </a:xfrm>
          <a:prstGeom prst="rect">
            <a:avLst/>
          </a:prstGeom>
        </p:spPr>
      </p:pic>
    </p:spTree>
    <p:extLst>
      <p:ext uri="{BB962C8B-B14F-4D97-AF65-F5344CB8AC3E}">
        <p14:creationId xmlns:p14="http://schemas.microsoft.com/office/powerpoint/2010/main" val="9946280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27</a:t>
            </a:fld>
            <a:endParaRPr lang="fr-FR" dirty="0"/>
          </a:p>
        </p:txBody>
      </p:sp>
      <p:sp>
        <p:nvSpPr>
          <p:cNvPr id="5" name="Titre 4"/>
          <p:cNvSpPr>
            <a:spLocks noGrp="1"/>
          </p:cNvSpPr>
          <p:nvPr>
            <p:ph type="title"/>
          </p:nvPr>
        </p:nvSpPr>
        <p:spPr/>
        <p:txBody>
          <a:bodyPr/>
          <a:lstStyle/>
          <a:p>
            <a:r>
              <a:rPr lang="fr-CA" dirty="0"/>
              <a:t>Statistiques</a:t>
            </a:r>
            <a:endParaRPr lang="fr-CA" dirty="0">
              <a:solidFill>
                <a:schemeClr val="accent1"/>
              </a:solidFill>
            </a:endParaRPr>
          </a:p>
        </p:txBody>
      </p:sp>
      <p:sp>
        <p:nvSpPr>
          <p:cNvPr id="19" name="Rectangle 18"/>
          <p:cNvSpPr/>
          <p:nvPr/>
        </p:nvSpPr>
        <p:spPr>
          <a:xfrm>
            <a:off x="2196000" y="6356350"/>
            <a:ext cx="4890617" cy="215444"/>
          </a:xfrm>
          <a:prstGeom prst="rect">
            <a:avLst/>
          </a:prstGeom>
        </p:spPr>
        <p:txBody>
          <a:bodyPr wrap="square">
            <a:spAutoFit/>
          </a:bodyPr>
          <a:lstStyle/>
          <a:p>
            <a:r>
              <a:rPr lang="fr-FR" sz="800" i="1" dirty="0">
                <a:solidFill>
                  <a:schemeClr val="bg1"/>
                </a:solidFill>
              </a:rPr>
              <a:t>https://international-</a:t>
            </a:r>
            <a:r>
              <a:rPr lang="fr-FR" sz="800" i="1" dirty="0" err="1">
                <a:solidFill>
                  <a:schemeClr val="bg1"/>
                </a:solidFill>
              </a:rPr>
              <a:t>aluminium.org</a:t>
            </a:r>
            <a:r>
              <a:rPr lang="fr-FR" sz="800" i="1" dirty="0">
                <a:solidFill>
                  <a:schemeClr val="bg1"/>
                </a:solidFill>
              </a:rPr>
              <a:t>/</a:t>
            </a:r>
            <a:r>
              <a:rPr lang="fr-FR" sz="800" i="1" dirty="0" err="1">
                <a:solidFill>
                  <a:schemeClr val="bg1"/>
                </a:solidFill>
              </a:rPr>
              <a:t>statistics</a:t>
            </a:r>
            <a:r>
              <a:rPr lang="fr-FR" sz="800" i="1" dirty="0">
                <a:solidFill>
                  <a:schemeClr val="bg1"/>
                </a:solidFill>
              </a:rPr>
              <a:t>/</a:t>
            </a:r>
            <a:r>
              <a:rPr lang="fr-FR" sz="800" i="1" dirty="0" err="1">
                <a:solidFill>
                  <a:schemeClr val="bg1"/>
                </a:solidFill>
              </a:rPr>
              <a:t>primary</a:t>
            </a:r>
            <a:r>
              <a:rPr lang="fr-FR" sz="800" i="1" dirty="0">
                <a:solidFill>
                  <a:schemeClr val="bg1"/>
                </a:solidFill>
              </a:rPr>
              <a:t>-aluminium-</a:t>
            </a:r>
            <a:r>
              <a:rPr lang="fr-FR" sz="800" i="1" dirty="0" err="1">
                <a:solidFill>
                  <a:schemeClr val="bg1"/>
                </a:solidFill>
              </a:rPr>
              <a:t>smelting</a:t>
            </a:r>
            <a:r>
              <a:rPr lang="fr-FR" sz="800" i="1" dirty="0">
                <a:solidFill>
                  <a:schemeClr val="bg1"/>
                </a:solidFill>
              </a:rPr>
              <a:t>-</a:t>
            </a:r>
            <a:r>
              <a:rPr lang="fr-FR" sz="800" i="1" dirty="0" err="1">
                <a:solidFill>
                  <a:schemeClr val="bg1"/>
                </a:solidFill>
              </a:rPr>
              <a:t>energy-intensity</a:t>
            </a:r>
            <a:r>
              <a:rPr lang="fr-FR" sz="800" i="1" dirty="0">
                <a:solidFill>
                  <a:schemeClr val="bg1"/>
                </a:solidFill>
              </a:rPr>
              <a:t>/</a:t>
            </a:r>
          </a:p>
        </p:txBody>
      </p:sp>
      <p:sp>
        <p:nvSpPr>
          <p:cNvPr id="21" name="ZoneTexte 20"/>
          <p:cNvSpPr txBox="1"/>
          <p:nvPr/>
        </p:nvSpPr>
        <p:spPr>
          <a:xfrm>
            <a:off x="824948" y="1040460"/>
            <a:ext cx="5814412" cy="369332"/>
          </a:xfrm>
          <a:prstGeom prst="rect">
            <a:avLst/>
          </a:prstGeom>
          <a:noFill/>
          <a:ln>
            <a:noFill/>
          </a:ln>
        </p:spPr>
        <p:txBody>
          <a:bodyPr wrap="none" rtlCol="0">
            <a:spAutoFit/>
          </a:bodyPr>
          <a:lstStyle/>
          <a:p>
            <a:r>
              <a:rPr lang="fr-FR" dirty="0">
                <a:solidFill>
                  <a:schemeClr val="bg1"/>
                </a:solidFill>
                <a:latin typeface="Univers Condensed Light" panose="020B0306020202040204"/>
              </a:rPr>
              <a:t>Énergie consommée kWh/kg d’aluminium (courant continu) en 2023</a:t>
            </a:r>
          </a:p>
        </p:txBody>
      </p:sp>
      <p:pic>
        <p:nvPicPr>
          <p:cNvPr id="6" name="Image 5">
            <a:extLst>
              <a:ext uri="{FF2B5EF4-FFF2-40B4-BE49-F238E27FC236}">
                <a16:creationId xmlns:a16="http://schemas.microsoft.com/office/drawing/2014/main" id="{DE3F3058-54CF-875A-CBC3-AC51505A513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94425" y="1862426"/>
            <a:ext cx="7772400" cy="4482006"/>
          </a:xfrm>
          <a:prstGeom prst="rect">
            <a:avLst/>
          </a:prstGeom>
        </p:spPr>
      </p:pic>
      <p:sp>
        <p:nvSpPr>
          <p:cNvPr id="7" name="ZoneTexte 6">
            <a:extLst>
              <a:ext uri="{FF2B5EF4-FFF2-40B4-BE49-F238E27FC236}">
                <a16:creationId xmlns:a16="http://schemas.microsoft.com/office/drawing/2014/main" id="{66BB29BA-007D-BE6F-B56D-DF3D46747303}"/>
              </a:ext>
            </a:extLst>
          </p:cNvPr>
          <p:cNvSpPr txBox="1"/>
          <p:nvPr/>
        </p:nvSpPr>
        <p:spPr>
          <a:xfrm>
            <a:off x="8564655" y="3849513"/>
            <a:ext cx="809837" cy="507831"/>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Chine</a:t>
            </a:r>
          </a:p>
          <a:p>
            <a:r>
              <a:rPr lang="fr-FR" sz="1350" b="1" dirty="0">
                <a:latin typeface="Univers Condensed Light" panose="020B0306020202040204"/>
              </a:rPr>
              <a:t>13,324</a:t>
            </a:r>
          </a:p>
        </p:txBody>
      </p:sp>
      <p:sp>
        <p:nvSpPr>
          <p:cNvPr id="8" name="ZoneTexte 7">
            <a:extLst>
              <a:ext uri="{FF2B5EF4-FFF2-40B4-BE49-F238E27FC236}">
                <a16:creationId xmlns:a16="http://schemas.microsoft.com/office/drawing/2014/main" id="{D1D4E9AB-1650-72F4-0C4B-B4BF113B0812}"/>
              </a:ext>
            </a:extLst>
          </p:cNvPr>
          <p:cNvSpPr txBox="1"/>
          <p:nvPr/>
        </p:nvSpPr>
        <p:spPr>
          <a:xfrm>
            <a:off x="7427275" y="3236114"/>
            <a:ext cx="809837" cy="715581"/>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Asie sans la Chine</a:t>
            </a:r>
          </a:p>
          <a:p>
            <a:r>
              <a:rPr lang="fr-FR" sz="1350" b="1" dirty="0">
                <a:latin typeface="Univers Condensed Light" panose="020B0306020202040204"/>
              </a:rPr>
              <a:t>14,738</a:t>
            </a:r>
          </a:p>
        </p:txBody>
      </p:sp>
      <p:sp>
        <p:nvSpPr>
          <p:cNvPr id="10" name="ZoneTexte 9">
            <a:extLst>
              <a:ext uri="{FF2B5EF4-FFF2-40B4-BE49-F238E27FC236}">
                <a16:creationId xmlns:a16="http://schemas.microsoft.com/office/drawing/2014/main" id="{6D39F3DE-BF87-1CC2-9331-826F2290B964}"/>
              </a:ext>
            </a:extLst>
          </p:cNvPr>
          <p:cNvSpPr txBox="1"/>
          <p:nvPr/>
        </p:nvSpPr>
        <p:spPr>
          <a:xfrm>
            <a:off x="5176257" y="3121922"/>
            <a:ext cx="997249" cy="715581"/>
          </a:xfrm>
          <a:prstGeom prst="rect">
            <a:avLst/>
          </a:prstGeom>
          <a:solidFill>
            <a:srgbClr val="E7E7E7"/>
          </a:solidFill>
          <a:ln>
            <a:solidFill>
              <a:srgbClr val="E7E7E7"/>
            </a:solidFill>
          </a:ln>
        </p:spPr>
        <p:txBody>
          <a:bodyPr wrap="square" rtlCol="0">
            <a:spAutoFit/>
          </a:bodyPr>
          <a:lstStyle/>
          <a:p>
            <a:r>
              <a:rPr lang="fr-FR" sz="1350" dirty="0" err="1">
                <a:latin typeface="Univers Condensed Light" panose="020B0306020202040204"/>
              </a:rPr>
              <a:t>Eur</a:t>
            </a:r>
            <a:r>
              <a:rPr lang="fr-FR" sz="1350" dirty="0">
                <a:latin typeface="Univers Condensed Light" panose="020B0306020202040204"/>
              </a:rPr>
              <a:t>.  ouest et central.</a:t>
            </a:r>
          </a:p>
          <a:p>
            <a:r>
              <a:rPr lang="fr-FR" sz="1350" b="1" dirty="0">
                <a:latin typeface="Univers Condensed Light" panose="020B0306020202040204"/>
              </a:rPr>
              <a:t>15,476</a:t>
            </a:r>
          </a:p>
        </p:txBody>
      </p:sp>
      <p:sp>
        <p:nvSpPr>
          <p:cNvPr id="18" name="ZoneTexte 17">
            <a:extLst>
              <a:ext uri="{FF2B5EF4-FFF2-40B4-BE49-F238E27FC236}">
                <a16:creationId xmlns:a16="http://schemas.microsoft.com/office/drawing/2014/main" id="{73CBAD36-5E78-742E-22C5-7CBD79775BB4}"/>
              </a:ext>
            </a:extLst>
          </p:cNvPr>
          <p:cNvSpPr txBox="1"/>
          <p:nvPr/>
        </p:nvSpPr>
        <p:spPr>
          <a:xfrm>
            <a:off x="8090598" y="5630499"/>
            <a:ext cx="809837" cy="507831"/>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Océanie</a:t>
            </a:r>
          </a:p>
          <a:p>
            <a:r>
              <a:rPr lang="fr-FR" sz="1350" b="1" dirty="0">
                <a:latin typeface="Univers Condensed Light" panose="020B0306020202040204"/>
              </a:rPr>
              <a:t>16,668</a:t>
            </a:r>
          </a:p>
        </p:txBody>
      </p:sp>
      <p:sp>
        <p:nvSpPr>
          <p:cNvPr id="30" name="ZoneTexte 29">
            <a:extLst>
              <a:ext uri="{FF2B5EF4-FFF2-40B4-BE49-F238E27FC236}">
                <a16:creationId xmlns:a16="http://schemas.microsoft.com/office/drawing/2014/main" id="{C802FEDA-34B8-F7FE-51A0-8ED0A5D6500F}"/>
              </a:ext>
            </a:extLst>
          </p:cNvPr>
          <p:cNvSpPr txBox="1"/>
          <p:nvPr/>
        </p:nvSpPr>
        <p:spPr>
          <a:xfrm>
            <a:off x="5744947" y="3951695"/>
            <a:ext cx="997249" cy="507831"/>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Pays du Golf</a:t>
            </a:r>
          </a:p>
          <a:p>
            <a:r>
              <a:rPr lang="fr-FR" sz="1350" b="1" dirty="0">
                <a:latin typeface="Univers Condensed Light" panose="020B0306020202040204"/>
              </a:rPr>
              <a:t>15,048</a:t>
            </a:r>
          </a:p>
        </p:txBody>
      </p:sp>
      <p:sp>
        <p:nvSpPr>
          <p:cNvPr id="31" name="ZoneTexte 30">
            <a:extLst>
              <a:ext uri="{FF2B5EF4-FFF2-40B4-BE49-F238E27FC236}">
                <a16:creationId xmlns:a16="http://schemas.microsoft.com/office/drawing/2014/main" id="{A9A440FC-48BD-9C66-D429-FD4CBB06FDC7}"/>
              </a:ext>
            </a:extLst>
          </p:cNvPr>
          <p:cNvSpPr txBox="1"/>
          <p:nvPr/>
        </p:nvSpPr>
        <p:spPr>
          <a:xfrm>
            <a:off x="6342900" y="4923840"/>
            <a:ext cx="667341" cy="507831"/>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Afrique</a:t>
            </a:r>
          </a:p>
          <a:p>
            <a:r>
              <a:rPr lang="fr-FR" sz="1350" b="1" dirty="0">
                <a:latin typeface="Univers Condensed Light" panose="020B0306020202040204"/>
              </a:rPr>
              <a:t>14,615</a:t>
            </a:r>
          </a:p>
        </p:txBody>
      </p:sp>
      <p:sp>
        <p:nvSpPr>
          <p:cNvPr id="32" name="ZoneTexte 31">
            <a:extLst>
              <a:ext uri="{FF2B5EF4-FFF2-40B4-BE49-F238E27FC236}">
                <a16:creationId xmlns:a16="http://schemas.microsoft.com/office/drawing/2014/main" id="{31811ED3-B69C-E4BA-F7C2-8351A7475B02}"/>
              </a:ext>
            </a:extLst>
          </p:cNvPr>
          <p:cNvSpPr txBox="1"/>
          <p:nvPr/>
        </p:nvSpPr>
        <p:spPr>
          <a:xfrm>
            <a:off x="3732154" y="5376584"/>
            <a:ext cx="997249" cy="507831"/>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Am. du Sud</a:t>
            </a:r>
          </a:p>
          <a:p>
            <a:r>
              <a:rPr lang="fr-FR" sz="1350" b="1" dirty="0">
                <a:latin typeface="Univers Condensed Light" panose="020B0306020202040204"/>
              </a:rPr>
              <a:t>16,183</a:t>
            </a:r>
          </a:p>
        </p:txBody>
      </p:sp>
      <p:sp>
        <p:nvSpPr>
          <p:cNvPr id="33" name="ZoneTexte 32">
            <a:extLst>
              <a:ext uri="{FF2B5EF4-FFF2-40B4-BE49-F238E27FC236}">
                <a16:creationId xmlns:a16="http://schemas.microsoft.com/office/drawing/2014/main" id="{5BA325DE-431D-100A-6B9C-A6B1277A91F1}"/>
              </a:ext>
            </a:extLst>
          </p:cNvPr>
          <p:cNvSpPr txBox="1"/>
          <p:nvPr/>
        </p:nvSpPr>
        <p:spPr>
          <a:xfrm>
            <a:off x="2520320" y="3493518"/>
            <a:ext cx="997249" cy="507831"/>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Am. du Nord</a:t>
            </a:r>
          </a:p>
          <a:p>
            <a:r>
              <a:rPr lang="fr-FR" sz="1350" b="1" dirty="0">
                <a:latin typeface="Univers Condensed Light" panose="020B0306020202040204"/>
              </a:rPr>
              <a:t>14,821</a:t>
            </a:r>
          </a:p>
        </p:txBody>
      </p:sp>
      <p:sp>
        <p:nvSpPr>
          <p:cNvPr id="34" name="ZoneTexte 33">
            <a:extLst>
              <a:ext uri="{FF2B5EF4-FFF2-40B4-BE49-F238E27FC236}">
                <a16:creationId xmlns:a16="http://schemas.microsoft.com/office/drawing/2014/main" id="{61F4089E-1177-9367-036A-9EBD0E655E1A}"/>
              </a:ext>
            </a:extLst>
          </p:cNvPr>
          <p:cNvSpPr txBox="1"/>
          <p:nvPr/>
        </p:nvSpPr>
        <p:spPr>
          <a:xfrm>
            <a:off x="2246589" y="5014119"/>
            <a:ext cx="997249" cy="507831"/>
          </a:xfrm>
          <a:prstGeom prst="rect">
            <a:avLst/>
          </a:prstGeom>
          <a:solidFill>
            <a:srgbClr val="E7E7E7"/>
          </a:solidFill>
          <a:ln>
            <a:solidFill>
              <a:srgbClr val="E7E7E7"/>
            </a:solidFill>
          </a:ln>
        </p:spPr>
        <p:txBody>
          <a:bodyPr wrap="square" rtlCol="0">
            <a:spAutoFit/>
          </a:bodyPr>
          <a:lstStyle/>
          <a:p>
            <a:r>
              <a:rPr lang="fr-FR" sz="1350" dirty="0">
                <a:latin typeface="Univers Condensed Light" panose="020B0306020202040204"/>
              </a:rPr>
              <a:t>Monde</a:t>
            </a:r>
          </a:p>
          <a:p>
            <a:r>
              <a:rPr lang="fr-FR" sz="1350" b="1" dirty="0">
                <a:latin typeface="Univers Condensed Light" panose="020B0306020202040204"/>
              </a:rPr>
              <a:t>14,091</a:t>
            </a:r>
          </a:p>
        </p:txBody>
      </p:sp>
    </p:spTree>
    <p:extLst>
      <p:ext uri="{BB962C8B-B14F-4D97-AF65-F5344CB8AC3E}">
        <p14:creationId xmlns:p14="http://schemas.microsoft.com/office/powerpoint/2010/main" val="24853449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28</a:t>
            </a:fld>
            <a:endParaRPr lang="fr-FR" dirty="0"/>
          </a:p>
        </p:txBody>
      </p:sp>
      <p:sp>
        <p:nvSpPr>
          <p:cNvPr id="5" name="Titre 4"/>
          <p:cNvSpPr>
            <a:spLocks noGrp="1"/>
          </p:cNvSpPr>
          <p:nvPr>
            <p:ph type="title"/>
          </p:nvPr>
        </p:nvSpPr>
        <p:spPr/>
        <p:txBody>
          <a:bodyPr/>
          <a:lstStyle/>
          <a:p>
            <a:r>
              <a:rPr lang="fr-CA" dirty="0"/>
              <a:t>Statistiques</a:t>
            </a:r>
            <a:endParaRPr lang="fr-CA" dirty="0">
              <a:solidFill>
                <a:schemeClr val="accent1"/>
              </a:solidFill>
            </a:endParaRPr>
          </a:p>
        </p:txBody>
      </p:sp>
      <p:pic>
        <p:nvPicPr>
          <p:cNvPr id="20" name="Image 19"/>
          <p:cNvPicPr/>
          <p:nvPr/>
        </p:nvPicPr>
        <p:blipFill>
          <a:blip r:embed="rId3">
            <a:extLst>
              <a:ext uri="{28A0092B-C50C-407E-A947-70E740481C1C}">
                <a14:useLocalDpi xmlns:a14="http://schemas.microsoft.com/office/drawing/2010/main"/>
              </a:ext>
            </a:extLst>
          </a:blip>
          <a:srcRect/>
          <a:stretch>
            <a:fillRect/>
          </a:stretch>
        </p:blipFill>
        <p:spPr bwMode="auto">
          <a:xfrm>
            <a:off x="2242524" y="1440494"/>
            <a:ext cx="7521407" cy="4402367"/>
          </a:xfrm>
          <a:prstGeom prst="rect">
            <a:avLst/>
          </a:prstGeom>
          <a:noFill/>
          <a:ln>
            <a:noFill/>
          </a:ln>
        </p:spPr>
      </p:pic>
    </p:spTree>
    <p:extLst>
      <p:ext uri="{BB962C8B-B14F-4D97-AF65-F5344CB8AC3E}">
        <p14:creationId xmlns:p14="http://schemas.microsoft.com/office/powerpoint/2010/main" val="16559174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29</a:t>
            </a:fld>
            <a:endParaRPr lang="fr-FR" dirty="0"/>
          </a:p>
        </p:txBody>
      </p:sp>
      <p:sp>
        <p:nvSpPr>
          <p:cNvPr id="5" name="Titre 4"/>
          <p:cNvSpPr>
            <a:spLocks noGrp="1"/>
          </p:cNvSpPr>
          <p:nvPr>
            <p:ph type="title"/>
          </p:nvPr>
        </p:nvSpPr>
        <p:spPr/>
        <p:txBody>
          <a:bodyPr/>
          <a:lstStyle/>
          <a:p>
            <a:r>
              <a:rPr lang="fr-CA" dirty="0"/>
              <a:t>Émission CO</a:t>
            </a:r>
            <a:r>
              <a:rPr lang="fr-CA" sz="2000" dirty="0"/>
              <a:t>2e</a:t>
            </a:r>
            <a:endParaRPr lang="fr-CA" sz="2000" b="1" dirty="0">
              <a:solidFill>
                <a:schemeClr val="accent1"/>
              </a:solidFill>
            </a:endParaRPr>
          </a:p>
        </p:txBody>
      </p:sp>
      <p:sp>
        <p:nvSpPr>
          <p:cNvPr id="6" name="ZoneTexte 5"/>
          <p:cNvSpPr txBox="1"/>
          <p:nvPr/>
        </p:nvSpPr>
        <p:spPr>
          <a:xfrm>
            <a:off x="3986651" y="1527058"/>
            <a:ext cx="3977371" cy="400110"/>
          </a:xfrm>
          <a:prstGeom prst="rect">
            <a:avLst/>
          </a:prstGeom>
          <a:noFill/>
        </p:spPr>
        <p:txBody>
          <a:bodyPr wrap="none" rtlCol="0">
            <a:spAutoFit/>
          </a:bodyPr>
          <a:lstStyle/>
          <a:p>
            <a:r>
              <a:rPr lang="fr-FR" sz="2000" b="1" dirty="0">
                <a:solidFill>
                  <a:schemeClr val="bg1"/>
                </a:solidFill>
                <a:latin typeface="Univers Condensed Light" panose="020B0306020202040204"/>
              </a:rPr>
              <a:t>Émission de CO</a:t>
            </a:r>
            <a:r>
              <a:rPr lang="fr-FR" sz="2400" b="1" baseline="-25000" dirty="0">
                <a:solidFill>
                  <a:schemeClr val="bg1"/>
                </a:solidFill>
                <a:latin typeface="Univers Condensed Light" panose="020B0306020202040204"/>
              </a:rPr>
              <a:t>2e</a:t>
            </a:r>
            <a:r>
              <a:rPr lang="fr-FR" sz="1600" b="1" dirty="0">
                <a:solidFill>
                  <a:schemeClr val="bg1"/>
                </a:solidFill>
                <a:latin typeface="Univers Condensed Light" panose="020B0306020202040204"/>
              </a:rPr>
              <a:t> </a:t>
            </a:r>
            <a:r>
              <a:rPr lang="fr-FR" sz="2000" b="1" dirty="0">
                <a:solidFill>
                  <a:schemeClr val="bg1"/>
                </a:solidFill>
                <a:latin typeface="Univers Condensed Light" panose="020B0306020202040204"/>
              </a:rPr>
              <a:t>au Canada en 2015 </a:t>
            </a:r>
          </a:p>
        </p:txBody>
      </p:sp>
      <p:pic>
        <p:nvPicPr>
          <p:cNvPr id="7" name="Image 6">
            <a:extLst>
              <a:ext uri="{FF2B5EF4-FFF2-40B4-BE49-F238E27FC236}">
                <a16:creationId xmlns:a16="http://schemas.microsoft.com/office/drawing/2014/main" id="{F660859B-00BD-F849-8A3E-C69D457209C5}"/>
              </a:ext>
            </a:extLst>
          </p:cNvPr>
          <p:cNvPicPr>
            <a:picLocks noChangeAspect="1"/>
          </p:cNvPicPr>
          <p:nvPr/>
        </p:nvPicPr>
        <p:blipFill>
          <a:blip r:embed="rId3"/>
          <a:stretch>
            <a:fillRect/>
          </a:stretch>
        </p:blipFill>
        <p:spPr>
          <a:xfrm>
            <a:off x="2073345" y="2136192"/>
            <a:ext cx="7167319" cy="4208240"/>
          </a:xfrm>
          <a:prstGeom prst="rect">
            <a:avLst/>
          </a:prstGeom>
        </p:spPr>
      </p:pic>
      <p:sp>
        <p:nvSpPr>
          <p:cNvPr id="8" name="Ellipse 7"/>
          <p:cNvSpPr/>
          <p:nvPr/>
        </p:nvSpPr>
        <p:spPr>
          <a:xfrm>
            <a:off x="3740628" y="2587759"/>
            <a:ext cx="1188132" cy="540060"/>
          </a:xfrm>
          <a:prstGeom prst="ellipse">
            <a:avLst/>
          </a:prstGeom>
          <a:noFill/>
          <a:ln>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1350"/>
          </a:p>
        </p:txBody>
      </p:sp>
      <p:sp>
        <p:nvSpPr>
          <p:cNvPr id="9" name="Rectangle 8"/>
          <p:cNvSpPr/>
          <p:nvPr/>
        </p:nvSpPr>
        <p:spPr>
          <a:xfrm>
            <a:off x="5832000" y="2700000"/>
            <a:ext cx="1458162" cy="432048"/>
          </a:xfrm>
          <a:prstGeom prst="rect">
            <a:avLst/>
          </a:prstGeom>
          <a:noFill/>
          <a:ln>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1350"/>
          </a:p>
        </p:txBody>
      </p:sp>
      <p:sp>
        <p:nvSpPr>
          <p:cNvPr id="10" name="Ellipse 9"/>
          <p:cNvSpPr/>
          <p:nvPr/>
        </p:nvSpPr>
        <p:spPr>
          <a:xfrm>
            <a:off x="2700000" y="3816000"/>
            <a:ext cx="1188132" cy="540060"/>
          </a:xfrm>
          <a:prstGeom prst="ellipse">
            <a:avLst/>
          </a:prstGeom>
          <a:noFill/>
          <a:ln>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1350"/>
          </a:p>
        </p:txBody>
      </p:sp>
      <p:sp>
        <p:nvSpPr>
          <p:cNvPr id="11" name="ZoneTexte 10"/>
          <p:cNvSpPr txBox="1"/>
          <p:nvPr/>
        </p:nvSpPr>
        <p:spPr>
          <a:xfrm>
            <a:off x="6699158" y="4755723"/>
            <a:ext cx="2055371" cy="276999"/>
          </a:xfrm>
          <a:prstGeom prst="rect">
            <a:avLst/>
          </a:prstGeom>
          <a:solidFill>
            <a:schemeClr val="bg1"/>
          </a:solidFill>
          <a:ln>
            <a:noFill/>
          </a:ln>
        </p:spPr>
        <p:txBody>
          <a:bodyPr wrap="none" rtlCol="0">
            <a:spAutoFit/>
          </a:bodyPr>
          <a:lstStyle/>
          <a:p>
            <a:r>
              <a:rPr lang="fr-FR" sz="1200" dirty="0">
                <a:solidFill>
                  <a:srgbClr val="000000"/>
                </a:solidFill>
                <a:latin typeface="Univers Condensed Light" panose="020B0306020202040204"/>
              </a:rPr>
              <a:t>Produit du bois et papier 6%        </a:t>
            </a:r>
          </a:p>
        </p:txBody>
      </p:sp>
      <p:sp>
        <p:nvSpPr>
          <p:cNvPr id="12" name="ZoneTexte 11"/>
          <p:cNvSpPr txBox="1"/>
          <p:nvPr/>
        </p:nvSpPr>
        <p:spPr>
          <a:xfrm>
            <a:off x="2088000" y="6120000"/>
            <a:ext cx="5275803" cy="215444"/>
          </a:xfrm>
          <a:prstGeom prst="rect">
            <a:avLst/>
          </a:prstGeom>
          <a:noFill/>
        </p:spPr>
        <p:txBody>
          <a:bodyPr wrap="none" rtlCol="0">
            <a:spAutoFit/>
          </a:bodyPr>
          <a:lstStyle/>
          <a:p>
            <a:r>
              <a:rPr lang="fr-FR" sz="800" i="1" dirty="0">
                <a:solidFill>
                  <a:schemeClr val="tx1">
                    <a:lumMod val="50000"/>
                    <a:lumOff val="50000"/>
                  </a:schemeClr>
                </a:solidFill>
                <a:hlinkClick r:id="rId4"/>
              </a:rPr>
              <a:t>https://www.ec.gc.ca/ges-ghg/default.asp?Lang=Fr&amp;n=82BA1E22-1</a:t>
            </a:r>
            <a:r>
              <a:rPr lang="fr-FR" sz="800" i="1" dirty="0">
                <a:solidFill>
                  <a:schemeClr val="tx1">
                    <a:lumMod val="50000"/>
                    <a:lumOff val="50000"/>
                  </a:schemeClr>
                </a:solidFill>
              </a:rPr>
              <a:t> (consulté en mai 2017, page qui n’est plus disponible)</a:t>
            </a:r>
          </a:p>
        </p:txBody>
      </p:sp>
    </p:spTree>
    <p:extLst>
      <p:ext uri="{BB962C8B-B14F-4D97-AF65-F5344CB8AC3E}">
        <p14:creationId xmlns:p14="http://schemas.microsoft.com/office/powerpoint/2010/main" val="26973453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30</a:t>
            </a:fld>
            <a:endParaRPr lang="fr-FR" dirty="0"/>
          </a:p>
        </p:txBody>
      </p:sp>
      <p:sp>
        <p:nvSpPr>
          <p:cNvPr id="5" name="Titre 4"/>
          <p:cNvSpPr>
            <a:spLocks noGrp="1"/>
          </p:cNvSpPr>
          <p:nvPr>
            <p:ph type="title"/>
          </p:nvPr>
        </p:nvSpPr>
        <p:spPr/>
        <p:txBody>
          <a:bodyPr/>
          <a:lstStyle/>
          <a:p>
            <a:r>
              <a:rPr lang="fr-CA" dirty="0"/>
              <a:t>Émission CO</a:t>
            </a:r>
            <a:r>
              <a:rPr lang="fr-CA" sz="2000" dirty="0"/>
              <a:t>2e</a:t>
            </a:r>
            <a:endParaRPr lang="fr-CA" sz="2000" b="1" dirty="0">
              <a:solidFill>
                <a:schemeClr val="accent1"/>
              </a:solidFill>
            </a:endParaRPr>
          </a:p>
        </p:txBody>
      </p:sp>
      <p:pic>
        <p:nvPicPr>
          <p:cNvPr id="4" name="Image 3">
            <a:extLst>
              <a:ext uri="{FF2B5EF4-FFF2-40B4-BE49-F238E27FC236}">
                <a16:creationId xmlns:a16="http://schemas.microsoft.com/office/drawing/2014/main" id="{502C4CE0-CBBB-8360-5203-B283990F5F8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5300" y="1432541"/>
            <a:ext cx="11099800" cy="4402985"/>
          </a:xfrm>
          <a:prstGeom prst="rect">
            <a:avLst/>
          </a:prstGeom>
        </p:spPr>
      </p:pic>
      <p:sp>
        <p:nvSpPr>
          <p:cNvPr id="8" name="ZoneTexte 7">
            <a:extLst>
              <a:ext uri="{FF2B5EF4-FFF2-40B4-BE49-F238E27FC236}">
                <a16:creationId xmlns:a16="http://schemas.microsoft.com/office/drawing/2014/main" id="{E31B7AD8-B77B-3572-9BAC-6D0959AF3F3E}"/>
              </a:ext>
            </a:extLst>
          </p:cNvPr>
          <p:cNvSpPr txBox="1"/>
          <p:nvPr/>
        </p:nvSpPr>
        <p:spPr>
          <a:xfrm>
            <a:off x="6250132" y="6048000"/>
            <a:ext cx="5760000" cy="360000"/>
          </a:xfrm>
          <a:prstGeom prst="rect">
            <a:avLst/>
          </a:prstGeom>
          <a:noFill/>
        </p:spPr>
        <p:txBody>
          <a:bodyPr wrap="square" rtlCol="0">
            <a:spAutoFit/>
          </a:bodyPr>
          <a:lstStyle/>
          <a:p>
            <a:r>
              <a:rPr lang="fr-FR" sz="1600" dirty="0">
                <a:solidFill>
                  <a:schemeClr val="bg1"/>
                </a:solidFill>
                <a:latin typeface="Univers Condensed Light" panose="020B0306020202040204"/>
              </a:rPr>
              <a:t>≈ 2,0  kg CO</a:t>
            </a:r>
            <a:r>
              <a:rPr lang="fr-FR" sz="1600" baseline="-25000" dirty="0">
                <a:solidFill>
                  <a:schemeClr val="bg1"/>
                </a:solidFill>
                <a:latin typeface="Univers Condensed Light" panose="020B0306020202040204"/>
              </a:rPr>
              <a:t>2e</a:t>
            </a:r>
            <a:r>
              <a:rPr lang="fr-FR" sz="1600" dirty="0">
                <a:solidFill>
                  <a:schemeClr val="bg1"/>
                </a:solidFill>
                <a:latin typeface="Univers Condensed Light" panose="020B0306020202040204"/>
              </a:rPr>
              <a:t>/kg Al si basé sur 100% d’énergie renouvelable (Canada)</a:t>
            </a:r>
          </a:p>
        </p:txBody>
      </p:sp>
      <p:cxnSp>
        <p:nvCxnSpPr>
          <p:cNvPr id="9" name="Connecteur droit avec flèche 8">
            <a:extLst>
              <a:ext uri="{FF2B5EF4-FFF2-40B4-BE49-F238E27FC236}">
                <a16:creationId xmlns:a16="http://schemas.microsoft.com/office/drawing/2014/main" id="{D2DC001C-E6B9-A13B-4F20-52E11A9EECA8}"/>
              </a:ext>
            </a:extLst>
          </p:cNvPr>
          <p:cNvCxnSpPr>
            <a:cxnSpLocks/>
          </p:cNvCxnSpPr>
          <p:nvPr/>
        </p:nvCxnSpPr>
        <p:spPr>
          <a:xfrm flipH="1">
            <a:off x="7913776" y="4368800"/>
            <a:ext cx="2855824" cy="1733048"/>
          </a:xfrm>
          <a:prstGeom prst="straightConnector1">
            <a:avLst/>
          </a:prstGeom>
          <a:ln w="19050">
            <a:solidFill>
              <a:srgbClr val="00B0F0"/>
            </a:solidFill>
            <a:tailEnd type="arrow"/>
          </a:ln>
        </p:spPr>
        <p:style>
          <a:lnRef idx="2">
            <a:schemeClr val="accent1"/>
          </a:lnRef>
          <a:fillRef idx="0">
            <a:schemeClr val="accent1"/>
          </a:fillRef>
          <a:effectRef idx="1">
            <a:schemeClr val="accent1"/>
          </a:effectRef>
          <a:fontRef idx="minor">
            <a:schemeClr val="tx1"/>
          </a:fontRef>
        </p:style>
      </p:cxnSp>
      <p:sp>
        <p:nvSpPr>
          <p:cNvPr id="13" name="ZoneTexte 12">
            <a:extLst>
              <a:ext uri="{FF2B5EF4-FFF2-40B4-BE49-F238E27FC236}">
                <a16:creationId xmlns:a16="http://schemas.microsoft.com/office/drawing/2014/main" id="{A26264E5-0C6F-AF48-5837-09635FDE1E23}"/>
              </a:ext>
            </a:extLst>
          </p:cNvPr>
          <p:cNvSpPr txBox="1"/>
          <p:nvPr/>
        </p:nvSpPr>
        <p:spPr>
          <a:xfrm>
            <a:off x="495300" y="6048000"/>
            <a:ext cx="4752528" cy="338554"/>
          </a:xfrm>
          <a:prstGeom prst="rect">
            <a:avLst/>
          </a:prstGeom>
          <a:noFill/>
        </p:spPr>
        <p:txBody>
          <a:bodyPr wrap="square" rtlCol="0">
            <a:spAutoFit/>
          </a:bodyPr>
          <a:lstStyle/>
          <a:p>
            <a:r>
              <a:rPr lang="fr-FR" sz="1600" dirty="0">
                <a:solidFill>
                  <a:schemeClr val="bg1"/>
                </a:solidFill>
                <a:latin typeface="Univers Condensed Light" panose="020B0306020202040204"/>
              </a:rPr>
              <a:t>Recyclage Al secondaire ≈ 0,82 kg CO</a:t>
            </a:r>
            <a:r>
              <a:rPr lang="fr-FR" sz="1600" baseline="-25000" dirty="0">
                <a:solidFill>
                  <a:schemeClr val="bg1"/>
                </a:solidFill>
                <a:latin typeface="Univers Condensed Light" panose="020B0306020202040204"/>
              </a:rPr>
              <a:t>2e</a:t>
            </a:r>
            <a:r>
              <a:rPr lang="fr-FR" sz="1600" dirty="0">
                <a:solidFill>
                  <a:schemeClr val="bg1"/>
                </a:solidFill>
                <a:latin typeface="Univers Condensed Light" panose="020B0306020202040204"/>
              </a:rPr>
              <a:t>/ kg Al recyclé </a:t>
            </a:r>
          </a:p>
        </p:txBody>
      </p:sp>
      <p:sp>
        <p:nvSpPr>
          <p:cNvPr id="2" name="ZoneTexte 1">
            <a:extLst>
              <a:ext uri="{FF2B5EF4-FFF2-40B4-BE49-F238E27FC236}">
                <a16:creationId xmlns:a16="http://schemas.microsoft.com/office/drawing/2014/main" id="{FA604070-04EF-D693-F8CA-F02405E568EA}"/>
              </a:ext>
            </a:extLst>
          </p:cNvPr>
          <p:cNvSpPr txBox="1"/>
          <p:nvPr/>
        </p:nvSpPr>
        <p:spPr>
          <a:xfrm>
            <a:off x="778455" y="1024963"/>
            <a:ext cx="7208691" cy="400110"/>
          </a:xfrm>
          <a:prstGeom prst="rect">
            <a:avLst/>
          </a:prstGeom>
          <a:noFill/>
        </p:spPr>
        <p:txBody>
          <a:bodyPr wrap="square" rtlCol="0">
            <a:spAutoFit/>
          </a:bodyPr>
          <a:lstStyle/>
          <a:p>
            <a:r>
              <a:rPr lang="fr-FR" sz="2000" dirty="0">
                <a:solidFill>
                  <a:schemeClr val="bg1"/>
                </a:solidFill>
                <a:latin typeface="Univers Condensed Light" panose="020B0306020202040204"/>
              </a:rPr>
              <a:t>Portrait mondial en 2022</a:t>
            </a:r>
            <a:endParaRPr lang="fr-FR" sz="3200" dirty="0">
              <a:solidFill>
                <a:schemeClr val="bg1"/>
              </a:solidFill>
              <a:latin typeface="Univers Condensed Light" panose="020B0306020202040204"/>
            </a:endParaRPr>
          </a:p>
        </p:txBody>
      </p:sp>
    </p:spTree>
    <p:extLst>
      <p:ext uri="{BB962C8B-B14F-4D97-AF65-F5344CB8AC3E}">
        <p14:creationId xmlns:p14="http://schemas.microsoft.com/office/powerpoint/2010/main" val="5164354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31</a:t>
            </a:fld>
            <a:endParaRPr lang="fr-FR" dirty="0"/>
          </a:p>
        </p:txBody>
      </p:sp>
      <p:sp>
        <p:nvSpPr>
          <p:cNvPr id="5" name="Titre 4"/>
          <p:cNvSpPr>
            <a:spLocks noGrp="1"/>
          </p:cNvSpPr>
          <p:nvPr>
            <p:ph type="title"/>
          </p:nvPr>
        </p:nvSpPr>
        <p:spPr/>
        <p:txBody>
          <a:bodyPr/>
          <a:lstStyle/>
          <a:p>
            <a:r>
              <a:rPr lang="fr-CA" dirty="0"/>
              <a:t>Émission CO</a:t>
            </a:r>
            <a:r>
              <a:rPr lang="fr-CA" sz="2000" dirty="0"/>
              <a:t>2e</a:t>
            </a:r>
            <a:endParaRPr lang="fr-CA" sz="2000" b="1" dirty="0">
              <a:solidFill>
                <a:schemeClr val="accent1"/>
              </a:solidFill>
            </a:endParaRPr>
          </a:p>
        </p:txBody>
      </p:sp>
      <p:sp>
        <p:nvSpPr>
          <p:cNvPr id="29" name="Espace réservé du contenu 2"/>
          <p:cNvSpPr txBox="1">
            <a:spLocks/>
          </p:cNvSpPr>
          <p:nvPr/>
        </p:nvSpPr>
        <p:spPr>
          <a:xfrm>
            <a:off x="860156" y="1548000"/>
            <a:ext cx="10800000" cy="693549"/>
          </a:xfrm>
          <a:prstGeom prst="rect">
            <a:avLst/>
          </a:prstGeom>
        </p:spPr>
        <p:txBody>
          <a:bodyPr vert="horz" lIns="0" tIns="0" rIns="0" bIns="0" rtlCol="0" anchor="t" anchorCtr="0">
            <a:normAutofit fontScale="85000" lnSpcReduction="10000"/>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bg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342900" indent="-342900">
              <a:buClr>
                <a:schemeClr val="accent1"/>
              </a:buClr>
              <a:buFont typeface="Courier New" panose="02070309020205020404" pitchFamily="49" charset="0"/>
              <a:buChar char="o"/>
            </a:pPr>
            <a:r>
              <a:rPr lang="fr-FR" sz="2000" dirty="0"/>
              <a:t>10,6% des émissions de CO</a:t>
            </a:r>
            <a:r>
              <a:rPr lang="fr-FR" sz="2000" baseline="-25000" dirty="0"/>
              <a:t>2e</a:t>
            </a:r>
            <a:r>
              <a:rPr lang="fr-FR" sz="2000" dirty="0"/>
              <a:t> provient du procédé direct (O</a:t>
            </a:r>
            <a:r>
              <a:rPr lang="fr-FR" sz="2000" baseline="-25000" dirty="0"/>
              <a:t>3</a:t>
            </a:r>
            <a:r>
              <a:rPr lang="fr-FR" sz="2000" dirty="0"/>
              <a:t> de l’alumine réagit avec les anodes de carbone pour s’échapper en CO</a:t>
            </a:r>
            <a:r>
              <a:rPr lang="fr-FR" sz="2000" baseline="-25000" dirty="0"/>
              <a:t>2</a:t>
            </a:r>
            <a:r>
              <a:rPr lang="fr-FR" sz="2000" dirty="0"/>
              <a:t> ;</a:t>
            </a:r>
          </a:p>
          <a:p>
            <a:pPr marL="342900" indent="-342900">
              <a:buClr>
                <a:schemeClr val="accent1"/>
              </a:buClr>
              <a:buFont typeface="Courier New" panose="02070309020205020404" pitchFamily="49" charset="0"/>
              <a:buChar char="o"/>
            </a:pPr>
            <a:r>
              <a:rPr lang="fr-FR" sz="2000" dirty="0"/>
              <a:t>61,4% des émissions de CO</a:t>
            </a:r>
            <a:r>
              <a:rPr lang="fr-FR" sz="2000" baseline="-25000" dirty="0"/>
              <a:t>2e</a:t>
            </a:r>
            <a:r>
              <a:rPr lang="fr-FR" sz="2000" dirty="0"/>
              <a:t> sont reliées à la production d’électricité.</a:t>
            </a:r>
          </a:p>
          <a:p>
            <a:pPr marL="342900" indent="-342900">
              <a:buClr>
                <a:schemeClr val="accent1"/>
              </a:buClr>
              <a:buFont typeface="Courier New" panose="02070309020205020404" pitchFamily="49" charset="0"/>
              <a:buChar char="o"/>
            </a:pPr>
            <a:endParaRPr lang="fr-FR" sz="2000" dirty="0"/>
          </a:p>
        </p:txBody>
      </p:sp>
      <p:pic>
        <p:nvPicPr>
          <p:cNvPr id="4" name="Image 3">
            <a:extLst>
              <a:ext uri="{FF2B5EF4-FFF2-40B4-BE49-F238E27FC236}">
                <a16:creationId xmlns:a16="http://schemas.microsoft.com/office/drawing/2014/main" id="{C8B79A9E-9A68-4D20-AE02-2221DBFD2F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91000" y="2236102"/>
            <a:ext cx="4446496" cy="4395737"/>
          </a:xfrm>
          <a:prstGeom prst="rect">
            <a:avLst/>
          </a:prstGeom>
        </p:spPr>
      </p:pic>
      <p:sp>
        <p:nvSpPr>
          <p:cNvPr id="6" name="Rectangle 5">
            <a:extLst>
              <a:ext uri="{FF2B5EF4-FFF2-40B4-BE49-F238E27FC236}">
                <a16:creationId xmlns:a16="http://schemas.microsoft.com/office/drawing/2014/main" id="{086388DB-D162-3D29-0574-69ABE864405A}"/>
              </a:ext>
            </a:extLst>
          </p:cNvPr>
          <p:cNvSpPr/>
          <p:nvPr/>
        </p:nvSpPr>
        <p:spPr>
          <a:xfrm>
            <a:off x="838200" y="2933083"/>
            <a:ext cx="2495227" cy="2410523"/>
          </a:xfrm>
          <a:prstGeom prst="rect">
            <a:avLst/>
          </a:prstGeom>
          <a:solidFill>
            <a:schemeClr val="bg1">
              <a:lumMod val="6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solidFill>
                <a:schemeClr val="tx1"/>
              </a:solidFill>
            </a:endParaRPr>
          </a:p>
        </p:txBody>
      </p:sp>
      <p:sp>
        <p:nvSpPr>
          <p:cNvPr id="7" name="Rectangle 6">
            <a:extLst>
              <a:ext uri="{FF2B5EF4-FFF2-40B4-BE49-F238E27FC236}">
                <a16:creationId xmlns:a16="http://schemas.microsoft.com/office/drawing/2014/main" id="{949CE24A-50DE-5CE2-B351-2F0B72978017}"/>
              </a:ext>
            </a:extLst>
          </p:cNvPr>
          <p:cNvSpPr>
            <a:spLocks noChangeAspect="1"/>
          </p:cNvSpPr>
          <p:nvPr/>
        </p:nvSpPr>
        <p:spPr>
          <a:xfrm>
            <a:off x="1220624" y="3311423"/>
            <a:ext cx="81023" cy="81022"/>
          </a:xfrm>
          <a:prstGeom prst="rect">
            <a:avLst/>
          </a:prstGeom>
          <a:solidFill>
            <a:srgbClr val="5688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solidFill>
                <a:schemeClr val="tx1"/>
              </a:solidFill>
              <a:latin typeface="Univers Condensed Light" panose="020B0306020202040204"/>
            </a:endParaRPr>
          </a:p>
        </p:txBody>
      </p:sp>
      <p:sp>
        <p:nvSpPr>
          <p:cNvPr id="8" name="Rectangle 7">
            <a:extLst>
              <a:ext uri="{FF2B5EF4-FFF2-40B4-BE49-F238E27FC236}">
                <a16:creationId xmlns:a16="http://schemas.microsoft.com/office/drawing/2014/main" id="{133E5012-E2B2-E0E0-006B-41D70040B1C4}"/>
              </a:ext>
            </a:extLst>
          </p:cNvPr>
          <p:cNvSpPr>
            <a:spLocks noChangeAspect="1"/>
          </p:cNvSpPr>
          <p:nvPr/>
        </p:nvSpPr>
        <p:spPr>
          <a:xfrm>
            <a:off x="1220623" y="3685932"/>
            <a:ext cx="81023" cy="81022"/>
          </a:xfrm>
          <a:prstGeom prst="rect">
            <a:avLst/>
          </a:prstGeom>
          <a:solidFill>
            <a:srgbClr val="889DC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solidFill>
                <a:schemeClr val="tx1"/>
              </a:solidFill>
              <a:latin typeface="Univers Condensed Light" panose="020B0306020202040204"/>
            </a:endParaRPr>
          </a:p>
        </p:txBody>
      </p:sp>
      <p:sp>
        <p:nvSpPr>
          <p:cNvPr id="9" name="ZoneTexte 8">
            <a:extLst>
              <a:ext uri="{FF2B5EF4-FFF2-40B4-BE49-F238E27FC236}">
                <a16:creationId xmlns:a16="http://schemas.microsoft.com/office/drawing/2014/main" id="{9042B5D7-E884-4AF4-E2B0-5D0A2028A92E}"/>
              </a:ext>
            </a:extLst>
          </p:cNvPr>
          <p:cNvSpPr txBox="1"/>
          <p:nvPr/>
        </p:nvSpPr>
        <p:spPr>
          <a:xfrm>
            <a:off x="1328636" y="3181350"/>
            <a:ext cx="1018227" cy="369332"/>
          </a:xfrm>
          <a:prstGeom prst="rect">
            <a:avLst/>
          </a:prstGeom>
          <a:noFill/>
        </p:spPr>
        <p:txBody>
          <a:bodyPr wrap="none" rtlCol="0">
            <a:spAutoFit/>
          </a:bodyPr>
          <a:lstStyle/>
          <a:p>
            <a:r>
              <a:rPr lang="fr-FR" dirty="0">
                <a:latin typeface="Univers Condensed Light" panose="020B0306020202040204"/>
              </a:rPr>
              <a:t>Électricité</a:t>
            </a:r>
          </a:p>
        </p:txBody>
      </p:sp>
      <p:sp>
        <p:nvSpPr>
          <p:cNvPr id="10" name="ZoneTexte 9">
            <a:extLst>
              <a:ext uri="{FF2B5EF4-FFF2-40B4-BE49-F238E27FC236}">
                <a16:creationId xmlns:a16="http://schemas.microsoft.com/office/drawing/2014/main" id="{4C51268B-B089-C856-68E5-4B9BA6C54CC7}"/>
              </a:ext>
            </a:extLst>
          </p:cNvPr>
          <p:cNvSpPr txBox="1"/>
          <p:nvPr/>
        </p:nvSpPr>
        <p:spPr>
          <a:xfrm>
            <a:off x="1321124" y="3535975"/>
            <a:ext cx="979755" cy="369332"/>
          </a:xfrm>
          <a:prstGeom prst="rect">
            <a:avLst/>
          </a:prstGeom>
          <a:noFill/>
        </p:spPr>
        <p:txBody>
          <a:bodyPr wrap="none" rtlCol="0">
            <a:spAutoFit/>
          </a:bodyPr>
          <a:lstStyle/>
          <a:p>
            <a:r>
              <a:rPr lang="fr-FR" dirty="0">
                <a:latin typeface="Univers Condensed Light" panose="020B0306020202040204"/>
              </a:rPr>
              <a:t>Transport</a:t>
            </a:r>
          </a:p>
        </p:txBody>
      </p:sp>
      <p:sp>
        <p:nvSpPr>
          <p:cNvPr id="11" name="Rectangle 10">
            <a:extLst>
              <a:ext uri="{FF2B5EF4-FFF2-40B4-BE49-F238E27FC236}">
                <a16:creationId xmlns:a16="http://schemas.microsoft.com/office/drawing/2014/main" id="{47380124-71DE-9EB9-9B2C-9D52C92F0E7B}"/>
              </a:ext>
            </a:extLst>
          </p:cNvPr>
          <p:cNvSpPr>
            <a:spLocks noChangeAspect="1"/>
          </p:cNvSpPr>
          <p:nvPr/>
        </p:nvSpPr>
        <p:spPr>
          <a:xfrm>
            <a:off x="1221915" y="4021643"/>
            <a:ext cx="81023" cy="81022"/>
          </a:xfrm>
          <a:prstGeom prst="rect">
            <a:avLst/>
          </a:prstGeom>
          <a:solidFill>
            <a:srgbClr val="A0413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solidFill>
                <a:schemeClr val="tx1"/>
              </a:solidFill>
              <a:latin typeface="Univers Condensed Light" panose="020B0306020202040204"/>
            </a:endParaRPr>
          </a:p>
        </p:txBody>
      </p:sp>
      <p:sp>
        <p:nvSpPr>
          <p:cNvPr id="12" name="ZoneTexte 11">
            <a:extLst>
              <a:ext uri="{FF2B5EF4-FFF2-40B4-BE49-F238E27FC236}">
                <a16:creationId xmlns:a16="http://schemas.microsoft.com/office/drawing/2014/main" id="{426FD686-9194-54CD-68E8-822785E037C0}"/>
              </a:ext>
            </a:extLst>
          </p:cNvPr>
          <p:cNvSpPr txBox="1"/>
          <p:nvPr/>
        </p:nvSpPr>
        <p:spPr>
          <a:xfrm>
            <a:off x="1321124" y="3906505"/>
            <a:ext cx="1762021" cy="369332"/>
          </a:xfrm>
          <a:prstGeom prst="rect">
            <a:avLst/>
          </a:prstGeom>
          <a:noFill/>
        </p:spPr>
        <p:txBody>
          <a:bodyPr wrap="none" rtlCol="0">
            <a:spAutoFit/>
          </a:bodyPr>
          <a:lstStyle/>
          <a:p>
            <a:r>
              <a:rPr lang="fr-FR" dirty="0">
                <a:latin typeface="Univers Condensed Light" panose="020B0306020202040204"/>
              </a:rPr>
              <a:t>Énergie thermique</a:t>
            </a:r>
          </a:p>
        </p:txBody>
      </p:sp>
      <p:sp>
        <p:nvSpPr>
          <p:cNvPr id="13" name="Rectangle 12">
            <a:extLst>
              <a:ext uri="{FF2B5EF4-FFF2-40B4-BE49-F238E27FC236}">
                <a16:creationId xmlns:a16="http://schemas.microsoft.com/office/drawing/2014/main" id="{45D9D453-C6B4-3581-8500-22DE0CF8227B}"/>
              </a:ext>
            </a:extLst>
          </p:cNvPr>
          <p:cNvSpPr>
            <a:spLocks noChangeAspect="1"/>
          </p:cNvSpPr>
          <p:nvPr/>
        </p:nvSpPr>
        <p:spPr>
          <a:xfrm>
            <a:off x="1233062" y="4376655"/>
            <a:ext cx="81023" cy="81022"/>
          </a:xfrm>
          <a:prstGeom prst="rect">
            <a:avLst/>
          </a:prstGeom>
          <a:solidFill>
            <a:srgbClr val="DAA82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solidFill>
                <a:schemeClr val="tx1"/>
              </a:solidFill>
              <a:latin typeface="Univers Condensed Light" panose="020B0306020202040204"/>
            </a:endParaRPr>
          </a:p>
        </p:txBody>
      </p:sp>
      <p:sp>
        <p:nvSpPr>
          <p:cNvPr id="14" name="ZoneTexte 13">
            <a:extLst>
              <a:ext uri="{FF2B5EF4-FFF2-40B4-BE49-F238E27FC236}">
                <a16:creationId xmlns:a16="http://schemas.microsoft.com/office/drawing/2014/main" id="{05ABA4C1-40F7-E5E7-876A-CE44BB4C446A}"/>
              </a:ext>
            </a:extLst>
          </p:cNvPr>
          <p:cNvSpPr txBox="1"/>
          <p:nvPr/>
        </p:nvSpPr>
        <p:spPr>
          <a:xfrm>
            <a:off x="1321125" y="4238528"/>
            <a:ext cx="1954381" cy="369332"/>
          </a:xfrm>
          <a:prstGeom prst="rect">
            <a:avLst/>
          </a:prstGeom>
          <a:noFill/>
        </p:spPr>
        <p:txBody>
          <a:bodyPr wrap="none" rtlCol="0">
            <a:spAutoFit/>
          </a:bodyPr>
          <a:lstStyle/>
          <a:p>
            <a:r>
              <a:rPr lang="fr-FR" dirty="0">
                <a:latin typeface="Univers Condensed Light" panose="020B0306020202040204"/>
              </a:rPr>
              <a:t>Matériaux auxiliaires</a:t>
            </a:r>
          </a:p>
        </p:txBody>
      </p:sp>
      <p:sp>
        <p:nvSpPr>
          <p:cNvPr id="15" name="Rectangle 14">
            <a:extLst>
              <a:ext uri="{FF2B5EF4-FFF2-40B4-BE49-F238E27FC236}">
                <a16:creationId xmlns:a16="http://schemas.microsoft.com/office/drawing/2014/main" id="{3E28CF95-3E81-E01A-F51F-E2ABDDBF96E9}"/>
              </a:ext>
            </a:extLst>
          </p:cNvPr>
          <p:cNvSpPr>
            <a:spLocks noChangeAspect="1"/>
          </p:cNvSpPr>
          <p:nvPr/>
        </p:nvSpPr>
        <p:spPr>
          <a:xfrm>
            <a:off x="1221915" y="4692158"/>
            <a:ext cx="81023" cy="81022"/>
          </a:xfrm>
          <a:prstGeom prst="rect">
            <a:avLst/>
          </a:prstGeom>
          <a:solidFill>
            <a:srgbClr val="77628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solidFill>
                <a:schemeClr val="tx1"/>
              </a:solidFill>
              <a:latin typeface="Univers Condensed Light" panose="020B0306020202040204"/>
            </a:endParaRPr>
          </a:p>
        </p:txBody>
      </p:sp>
      <p:sp>
        <p:nvSpPr>
          <p:cNvPr id="16" name="ZoneTexte 15">
            <a:extLst>
              <a:ext uri="{FF2B5EF4-FFF2-40B4-BE49-F238E27FC236}">
                <a16:creationId xmlns:a16="http://schemas.microsoft.com/office/drawing/2014/main" id="{9F519964-7236-7CE7-E5C8-0D67DE6D34A4}"/>
              </a:ext>
            </a:extLst>
          </p:cNvPr>
          <p:cNvSpPr txBox="1"/>
          <p:nvPr/>
        </p:nvSpPr>
        <p:spPr>
          <a:xfrm>
            <a:off x="1314334" y="4577522"/>
            <a:ext cx="1531188" cy="369332"/>
          </a:xfrm>
          <a:prstGeom prst="rect">
            <a:avLst/>
          </a:prstGeom>
          <a:noFill/>
        </p:spPr>
        <p:txBody>
          <a:bodyPr wrap="none" rtlCol="0">
            <a:spAutoFit/>
          </a:bodyPr>
          <a:lstStyle/>
          <a:p>
            <a:r>
              <a:rPr lang="fr-FR" dirty="0">
                <a:latin typeface="Univers Condensed Light" panose="020B0306020202040204"/>
              </a:rPr>
              <a:t>Procédé (direct) </a:t>
            </a:r>
          </a:p>
        </p:txBody>
      </p:sp>
      <p:sp>
        <p:nvSpPr>
          <p:cNvPr id="17" name="Rectangle 16">
            <a:extLst>
              <a:ext uri="{FF2B5EF4-FFF2-40B4-BE49-F238E27FC236}">
                <a16:creationId xmlns:a16="http://schemas.microsoft.com/office/drawing/2014/main" id="{E48F2165-BE72-2D09-0309-ED9C1C6411B0}"/>
              </a:ext>
            </a:extLst>
          </p:cNvPr>
          <p:cNvSpPr>
            <a:spLocks noChangeAspect="1"/>
          </p:cNvSpPr>
          <p:nvPr/>
        </p:nvSpPr>
        <p:spPr>
          <a:xfrm>
            <a:off x="1220310" y="5037059"/>
            <a:ext cx="81023" cy="81022"/>
          </a:xfrm>
          <a:prstGeom prst="rect">
            <a:avLst/>
          </a:prstGeom>
          <a:solidFill>
            <a:srgbClr val="99827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dirty="0">
              <a:solidFill>
                <a:schemeClr val="tx1"/>
              </a:solidFill>
              <a:latin typeface="Univers Condensed Light" panose="020B0306020202040204"/>
            </a:endParaRPr>
          </a:p>
        </p:txBody>
      </p:sp>
      <p:sp>
        <p:nvSpPr>
          <p:cNvPr id="19" name="ZoneTexte 18">
            <a:extLst>
              <a:ext uri="{FF2B5EF4-FFF2-40B4-BE49-F238E27FC236}">
                <a16:creationId xmlns:a16="http://schemas.microsoft.com/office/drawing/2014/main" id="{8EFFA592-A931-4F07-A7A4-F32E404D0620}"/>
              </a:ext>
            </a:extLst>
          </p:cNvPr>
          <p:cNvSpPr txBox="1"/>
          <p:nvPr/>
        </p:nvSpPr>
        <p:spPr>
          <a:xfrm>
            <a:off x="1321124" y="4939576"/>
            <a:ext cx="492443" cy="369332"/>
          </a:xfrm>
          <a:prstGeom prst="rect">
            <a:avLst/>
          </a:prstGeom>
          <a:noFill/>
        </p:spPr>
        <p:txBody>
          <a:bodyPr wrap="none" rtlCol="0">
            <a:spAutoFit/>
          </a:bodyPr>
          <a:lstStyle/>
          <a:p>
            <a:r>
              <a:rPr lang="fr-FR" dirty="0">
                <a:latin typeface="Univers Condensed Light" panose="020B0306020202040204"/>
              </a:rPr>
              <a:t>PFC</a:t>
            </a:r>
          </a:p>
        </p:txBody>
      </p:sp>
      <p:sp>
        <p:nvSpPr>
          <p:cNvPr id="21" name="ZoneTexte 20">
            <a:extLst>
              <a:ext uri="{FF2B5EF4-FFF2-40B4-BE49-F238E27FC236}">
                <a16:creationId xmlns:a16="http://schemas.microsoft.com/office/drawing/2014/main" id="{FE47EC6D-9E2E-6603-E29D-325D3BFF53EB}"/>
              </a:ext>
            </a:extLst>
          </p:cNvPr>
          <p:cNvSpPr txBox="1"/>
          <p:nvPr/>
        </p:nvSpPr>
        <p:spPr>
          <a:xfrm>
            <a:off x="4212000" y="6632019"/>
            <a:ext cx="5040000" cy="215444"/>
          </a:xfrm>
          <a:prstGeom prst="rect">
            <a:avLst/>
          </a:prstGeom>
          <a:noFill/>
        </p:spPr>
        <p:txBody>
          <a:bodyPr wrap="square">
            <a:spAutoFit/>
          </a:bodyPr>
          <a:lstStyle/>
          <a:p>
            <a:r>
              <a:rPr lang="fr-FR" sz="800" dirty="0">
                <a:solidFill>
                  <a:schemeClr val="bg1"/>
                </a:solidFill>
              </a:rPr>
              <a:t>https://international-</a:t>
            </a:r>
            <a:r>
              <a:rPr lang="fr-FR" sz="800" dirty="0" err="1">
                <a:solidFill>
                  <a:schemeClr val="bg1"/>
                </a:solidFill>
              </a:rPr>
              <a:t>aluminium.org</a:t>
            </a:r>
            <a:r>
              <a:rPr lang="fr-FR" sz="800" dirty="0">
                <a:solidFill>
                  <a:schemeClr val="bg1"/>
                </a:solidFill>
              </a:rPr>
              <a:t>/</a:t>
            </a:r>
            <a:r>
              <a:rPr lang="fr-FR" sz="800" dirty="0" err="1">
                <a:solidFill>
                  <a:schemeClr val="bg1"/>
                </a:solidFill>
              </a:rPr>
              <a:t>statistics</a:t>
            </a:r>
            <a:r>
              <a:rPr lang="fr-FR" sz="800" dirty="0">
                <a:solidFill>
                  <a:schemeClr val="bg1"/>
                </a:solidFill>
              </a:rPr>
              <a:t>/</a:t>
            </a:r>
            <a:r>
              <a:rPr lang="fr-FR" sz="800" dirty="0" err="1">
                <a:solidFill>
                  <a:schemeClr val="bg1"/>
                </a:solidFill>
              </a:rPr>
              <a:t>greenhouse</a:t>
            </a:r>
            <a:r>
              <a:rPr lang="fr-FR" sz="800" dirty="0">
                <a:solidFill>
                  <a:schemeClr val="bg1"/>
                </a:solidFill>
              </a:rPr>
              <a:t>-</a:t>
            </a:r>
            <a:r>
              <a:rPr lang="fr-FR" sz="800" dirty="0" err="1">
                <a:solidFill>
                  <a:schemeClr val="bg1"/>
                </a:solidFill>
              </a:rPr>
              <a:t>gas</a:t>
            </a:r>
            <a:r>
              <a:rPr lang="fr-FR" sz="800" dirty="0">
                <a:solidFill>
                  <a:schemeClr val="bg1"/>
                </a:solidFill>
              </a:rPr>
              <a:t>-</a:t>
            </a:r>
            <a:r>
              <a:rPr lang="fr-FR" sz="800" dirty="0" err="1">
                <a:solidFill>
                  <a:schemeClr val="bg1"/>
                </a:solidFill>
              </a:rPr>
              <a:t>emissions</a:t>
            </a:r>
            <a:r>
              <a:rPr lang="fr-FR" sz="800" dirty="0">
                <a:solidFill>
                  <a:schemeClr val="bg1"/>
                </a:solidFill>
              </a:rPr>
              <a:t>-</a:t>
            </a:r>
            <a:r>
              <a:rPr lang="fr-FR" sz="800" dirty="0" err="1">
                <a:solidFill>
                  <a:schemeClr val="bg1"/>
                </a:solidFill>
              </a:rPr>
              <a:t>intensity</a:t>
            </a:r>
            <a:r>
              <a:rPr lang="fr-FR" sz="800" dirty="0">
                <a:solidFill>
                  <a:schemeClr val="bg1"/>
                </a:solidFill>
              </a:rPr>
              <a:t>-</a:t>
            </a:r>
            <a:r>
              <a:rPr lang="fr-FR" sz="800" dirty="0" err="1">
                <a:solidFill>
                  <a:schemeClr val="bg1"/>
                </a:solidFill>
              </a:rPr>
              <a:t>primary</a:t>
            </a:r>
            <a:r>
              <a:rPr lang="fr-FR" sz="800" dirty="0">
                <a:solidFill>
                  <a:schemeClr val="bg1"/>
                </a:solidFill>
              </a:rPr>
              <a:t>-aluminium/</a:t>
            </a:r>
          </a:p>
        </p:txBody>
      </p:sp>
      <p:sp>
        <p:nvSpPr>
          <p:cNvPr id="2" name="ZoneTexte 1">
            <a:extLst>
              <a:ext uri="{FF2B5EF4-FFF2-40B4-BE49-F238E27FC236}">
                <a16:creationId xmlns:a16="http://schemas.microsoft.com/office/drawing/2014/main" id="{82161E73-5703-EC6C-1C18-1A9C198A23A2}"/>
              </a:ext>
            </a:extLst>
          </p:cNvPr>
          <p:cNvSpPr txBox="1"/>
          <p:nvPr/>
        </p:nvSpPr>
        <p:spPr>
          <a:xfrm>
            <a:off x="778454" y="1024963"/>
            <a:ext cx="10800000" cy="432000"/>
          </a:xfrm>
          <a:prstGeom prst="rect">
            <a:avLst/>
          </a:prstGeom>
          <a:noFill/>
        </p:spPr>
        <p:txBody>
          <a:bodyPr wrap="square" rtlCol="0">
            <a:spAutoFit/>
          </a:bodyPr>
          <a:lstStyle/>
          <a:p>
            <a:r>
              <a:rPr lang="fr-FR" sz="2000" dirty="0">
                <a:solidFill>
                  <a:schemeClr val="bg1"/>
                </a:solidFill>
                <a:latin typeface="Univers Condensed Light" panose="020B0306020202040204"/>
              </a:rPr>
              <a:t>Répartition mondiale de l’empreinte carbone selon les diverses activités de la production primaire de l’aluminium</a:t>
            </a:r>
            <a:endParaRPr lang="fr-FR" sz="3200" dirty="0">
              <a:solidFill>
                <a:schemeClr val="bg1"/>
              </a:solidFill>
              <a:latin typeface="Univers Condensed Light" panose="020B0306020202040204"/>
            </a:endParaRPr>
          </a:p>
        </p:txBody>
      </p:sp>
    </p:spTree>
    <p:extLst>
      <p:ext uri="{BB962C8B-B14F-4D97-AF65-F5344CB8AC3E}">
        <p14:creationId xmlns:p14="http://schemas.microsoft.com/office/powerpoint/2010/main" val="2733130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32</a:t>
            </a:fld>
            <a:endParaRPr lang="fr-FR" dirty="0"/>
          </a:p>
        </p:txBody>
      </p:sp>
      <p:sp>
        <p:nvSpPr>
          <p:cNvPr id="5" name="Titre 4"/>
          <p:cNvSpPr>
            <a:spLocks noGrp="1"/>
          </p:cNvSpPr>
          <p:nvPr>
            <p:ph type="title"/>
          </p:nvPr>
        </p:nvSpPr>
        <p:spPr/>
        <p:txBody>
          <a:bodyPr/>
          <a:lstStyle/>
          <a:p>
            <a:r>
              <a:rPr lang="fr-CA" dirty="0"/>
              <a:t>Émission CO</a:t>
            </a:r>
            <a:r>
              <a:rPr lang="fr-CA" sz="2000" dirty="0"/>
              <a:t>2e</a:t>
            </a:r>
            <a:endParaRPr lang="fr-CA" sz="2000" b="1" dirty="0">
              <a:solidFill>
                <a:schemeClr val="accent1"/>
              </a:solidFill>
            </a:endParaRPr>
          </a:p>
        </p:txBody>
      </p:sp>
      <p:sp>
        <p:nvSpPr>
          <p:cNvPr id="10" name="Ellipse 9"/>
          <p:cNvSpPr/>
          <p:nvPr/>
        </p:nvSpPr>
        <p:spPr>
          <a:xfrm>
            <a:off x="7308534" y="3253198"/>
            <a:ext cx="626598" cy="497392"/>
          </a:xfrm>
          <a:prstGeom prst="ellipse">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1350"/>
          </a:p>
        </p:txBody>
      </p:sp>
      <p:sp>
        <p:nvSpPr>
          <p:cNvPr id="11" name="ZoneTexte 10"/>
          <p:cNvSpPr txBox="1"/>
          <p:nvPr/>
        </p:nvSpPr>
        <p:spPr>
          <a:xfrm>
            <a:off x="346816" y="2763230"/>
            <a:ext cx="3100932" cy="1754326"/>
          </a:xfrm>
          <a:prstGeom prst="rect">
            <a:avLst/>
          </a:prstGeom>
          <a:solidFill>
            <a:schemeClr val="bg1"/>
          </a:solidFill>
        </p:spPr>
        <p:txBody>
          <a:bodyPr wrap="square" rtlCol="0">
            <a:spAutoFit/>
          </a:bodyPr>
          <a:lstStyle/>
          <a:p>
            <a:pPr algn="ctr"/>
            <a:r>
              <a:rPr lang="fr-FR" b="1" dirty="0">
                <a:solidFill>
                  <a:srgbClr val="008000"/>
                </a:solidFill>
                <a:latin typeface="Univers Condensed Light" panose="020B0306020202040204"/>
              </a:rPr>
              <a:t>Canada</a:t>
            </a:r>
          </a:p>
          <a:p>
            <a:r>
              <a:rPr lang="fr-FR" dirty="0">
                <a:latin typeface="Univers Condensed Light" panose="020B0306020202040204"/>
              </a:rPr>
              <a:t>Énergie	≈ 13 à 14,5 kWh/kg</a:t>
            </a:r>
          </a:p>
          <a:p>
            <a:r>
              <a:rPr lang="fr-FR" dirty="0">
                <a:latin typeface="Univers Condensed Light" panose="020B0306020202040204"/>
              </a:rPr>
              <a:t>CO</a:t>
            </a:r>
            <a:r>
              <a:rPr lang="fr-FR" baseline="-25000" dirty="0">
                <a:latin typeface="Univers Condensed Light" panose="020B0306020202040204"/>
              </a:rPr>
              <a:t>2e	</a:t>
            </a:r>
            <a:r>
              <a:rPr lang="fr-FR" dirty="0">
                <a:latin typeface="Univers Condensed Light" panose="020B0306020202040204"/>
              </a:rPr>
              <a:t>≈ 2 kg/kg</a:t>
            </a:r>
          </a:p>
          <a:p>
            <a:r>
              <a:rPr lang="fr-FR" dirty="0"/>
              <a:t>Futur rapproché</a:t>
            </a:r>
          </a:p>
          <a:p>
            <a:r>
              <a:rPr lang="fr-FR" dirty="0" err="1"/>
              <a:t>Elysis</a:t>
            </a:r>
            <a:r>
              <a:rPr lang="fr-FR" dirty="0"/>
              <a:t> CO</a:t>
            </a:r>
            <a:r>
              <a:rPr lang="fr-FR" baseline="-25000" dirty="0"/>
              <a:t>2e</a:t>
            </a:r>
            <a:r>
              <a:rPr lang="fr-FR" dirty="0"/>
              <a:t> ≈ 0 kg/kg</a:t>
            </a:r>
          </a:p>
          <a:p>
            <a:r>
              <a:rPr lang="fr-FR" dirty="0"/>
              <a:t>Aluminium bas-carbone</a:t>
            </a:r>
            <a:endParaRPr lang="fr-FR" dirty="0">
              <a:latin typeface="Univers Condensed Light" panose="020B0306020202040204"/>
            </a:endParaRPr>
          </a:p>
        </p:txBody>
      </p:sp>
      <p:sp>
        <p:nvSpPr>
          <p:cNvPr id="12" name="Text Box 5"/>
          <p:cNvSpPr txBox="1">
            <a:spLocks noChangeArrowheads="1"/>
          </p:cNvSpPr>
          <p:nvPr/>
        </p:nvSpPr>
        <p:spPr bwMode="auto">
          <a:xfrm>
            <a:off x="3581399" y="5256000"/>
            <a:ext cx="7371047" cy="2154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pPr algn="l" eaLnBrk="1" hangingPunct="1"/>
            <a:r>
              <a:rPr lang="fr-FR" sz="800" i="1" dirty="0">
                <a:solidFill>
                  <a:schemeClr val="bg1"/>
                </a:solidFill>
              </a:rPr>
              <a:t>https://</a:t>
            </a:r>
            <a:r>
              <a:rPr lang="fr-FR" sz="800" i="1" dirty="0" err="1">
                <a:solidFill>
                  <a:schemeClr val="bg1"/>
                </a:solidFill>
              </a:rPr>
              <a:t>www.globalefficiencyintel.com</a:t>
            </a:r>
            <a:r>
              <a:rPr lang="fr-FR" sz="800" i="1" dirty="0">
                <a:solidFill>
                  <a:schemeClr val="bg1"/>
                </a:solidFill>
              </a:rPr>
              <a:t>/new-blog/2022/</a:t>
            </a:r>
            <a:r>
              <a:rPr lang="fr-FR" sz="800" i="1" dirty="0" err="1">
                <a:solidFill>
                  <a:schemeClr val="bg1"/>
                </a:solidFill>
              </a:rPr>
              <a:t>cleanest</a:t>
            </a:r>
            <a:r>
              <a:rPr lang="fr-FR" sz="800" i="1" dirty="0">
                <a:solidFill>
                  <a:schemeClr val="bg1"/>
                </a:solidFill>
              </a:rPr>
              <a:t>-and-</a:t>
            </a:r>
            <a:r>
              <a:rPr lang="fr-FR" sz="800" i="1" dirty="0" err="1">
                <a:solidFill>
                  <a:schemeClr val="bg1"/>
                </a:solidFill>
              </a:rPr>
              <a:t>dirtiest</a:t>
            </a:r>
            <a:r>
              <a:rPr lang="fr-FR" sz="800" i="1" dirty="0">
                <a:solidFill>
                  <a:schemeClr val="bg1"/>
                </a:solidFill>
              </a:rPr>
              <a:t>-countries-for-</a:t>
            </a:r>
            <a:r>
              <a:rPr lang="fr-FR" sz="800" i="1" dirty="0" err="1">
                <a:solidFill>
                  <a:schemeClr val="bg1"/>
                </a:solidFill>
              </a:rPr>
              <a:t>primary</a:t>
            </a:r>
            <a:r>
              <a:rPr lang="fr-FR" sz="800" i="1" dirty="0">
                <a:solidFill>
                  <a:schemeClr val="bg1"/>
                </a:solidFill>
              </a:rPr>
              <a:t>-</a:t>
            </a:r>
            <a:r>
              <a:rPr lang="fr-FR" sz="800" i="1" dirty="0" err="1">
                <a:solidFill>
                  <a:schemeClr val="bg1"/>
                </a:solidFill>
              </a:rPr>
              <a:t>aluminum</a:t>
            </a:r>
            <a:r>
              <a:rPr lang="fr-FR" sz="800" i="1" dirty="0">
                <a:solidFill>
                  <a:schemeClr val="bg1"/>
                </a:solidFill>
              </a:rPr>
              <a:t>-production (consulté le 29 août 2024)</a:t>
            </a:r>
          </a:p>
        </p:txBody>
      </p:sp>
      <p:pic>
        <p:nvPicPr>
          <p:cNvPr id="4" name="Image 3">
            <a:extLst>
              <a:ext uri="{FF2B5EF4-FFF2-40B4-BE49-F238E27FC236}">
                <a16:creationId xmlns:a16="http://schemas.microsoft.com/office/drawing/2014/main" id="{44C52385-DA84-E860-6999-0D5B5128B313}"/>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581399" y="1372594"/>
            <a:ext cx="8318038" cy="3891356"/>
          </a:xfrm>
          <a:prstGeom prst="rect">
            <a:avLst/>
          </a:prstGeom>
        </p:spPr>
      </p:pic>
    </p:spTree>
    <p:extLst>
      <p:ext uri="{BB962C8B-B14F-4D97-AF65-F5344CB8AC3E}">
        <p14:creationId xmlns:p14="http://schemas.microsoft.com/office/powerpoint/2010/main" val="3832685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33</a:t>
            </a:fld>
            <a:endParaRPr lang="fr-FR" dirty="0"/>
          </a:p>
        </p:txBody>
      </p:sp>
      <p:sp>
        <p:nvSpPr>
          <p:cNvPr id="5" name="Titre 4"/>
          <p:cNvSpPr>
            <a:spLocks noGrp="1"/>
          </p:cNvSpPr>
          <p:nvPr>
            <p:ph type="title"/>
          </p:nvPr>
        </p:nvSpPr>
        <p:spPr/>
        <p:txBody>
          <a:bodyPr/>
          <a:lstStyle/>
          <a:p>
            <a:r>
              <a:rPr lang="fr-CA" dirty="0"/>
              <a:t>Comment est produit l’</a:t>
            </a:r>
            <a:r>
              <a:rPr lang="fr-CA" b="1" dirty="0">
                <a:solidFill>
                  <a:schemeClr val="accent1"/>
                </a:solidFill>
              </a:rPr>
              <a:t>aluminium</a:t>
            </a:r>
          </a:p>
        </p:txBody>
      </p:sp>
      <p:pic>
        <p:nvPicPr>
          <p:cNvPr id="6" name="Picture 13">
            <a:extLst>
              <a:ext uri="{FF2B5EF4-FFF2-40B4-BE49-F238E27FC236}">
                <a16:creationId xmlns:a16="http://schemas.microsoft.com/office/drawing/2014/main" id="{7725E3F2-F94F-1E4D-9D21-E508946954FA}"/>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023788" y="1731795"/>
            <a:ext cx="3192533" cy="3041683"/>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pic>
        <p:nvPicPr>
          <p:cNvPr id="7" name="Picture 11" descr="principaux elements retrouvés dans l'écorce terrestre">
            <a:extLst>
              <a:ext uri="{FF2B5EF4-FFF2-40B4-BE49-F238E27FC236}">
                <a16:creationId xmlns:a16="http://schemas.microsoft.com/office/drawing/2014/main" id="{6F520609-1643-9941-9EA4-17665A06F462}"/>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611929" y="3897925"/>
            <a:ext cx="4601012" cy="20689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ctangle 1"/>
          <p:cNvSpPr/>
          <p:nvPr/>
        </p:nvSpPr>
        <p:spPr>
          <a:xfrm>
            <a:off x="6255835" y="1871472"/>
            <a:ext cx="1601806" cy="17358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pic>
        <p:nvPicPr>
          <p:cNvPr id="8" name="Picture 14" descr="legterre">
            <a:extLst>
              <a:ext uri="{FF2B5EF4-FFF2-40B4-BE49-F238E27FC236}">
                <a16:creationId xmlns:a16="http://schemas.microsoft.com/office/drawing/2014/main" id="{F9C07EF4-7737-E045-927D-9D1D3818A7DE}"/>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257126" y="1877226"/>
            <a:ext cx="1601806" cy="1735861"/>
          </a:xfrm>
          <a:prstGeom prst="rect">
            <a:avLst/>
          </a:prstGeom>
          <a:no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pic>
      <p:sp>
        <p:nvSpPr>
          <p:cNvPr id="10" name="Text Box 23">
            <a:extLst>
              <a:ext uri="{FF2B5EF4-FFF2-40B4-BE49-F238E27FC236}">
                <a16:creationId xmlns:a16="http://schemas.microsoft.com/office/drawing/2014/main" id="{AF01E177-A5AC-404C-9229-557AB5F3E692}"/>
              </a:ext>
            </a:extLst>
          </p:cNvPr>
          <p:cNvSpPr txBox="1">
            <a:spLocks noChangeArrowheads="1"/>
          </p:cNvSpPr>
          <p:nvPr/>
        </p:nvSpPr>
        <p:spPr bwMode="auto">
          <a:xfrm>
            <a:off x="6199322" y="1449436"/>
            <a:ext cx="1657826" cy="40011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fr-FR" sz="2000" dirty="0">
                <a:solidFill>
                  <a:schemeClr val="bg1"/>
                </a:solidFill>
                <a:latin typeface="Univers Condensed Light" panose="020B0306020202040204"/>
              </a:rPr>
              <a:t>Croûte terrestre</a:t>
            </a:r>
          </a:p>
        </p:txBody>
      </p:sp>
      <p:sp>
        <p:nvSpPr>
          <p:cNvPr id="11" name="Line 14">
            <a:extLst>
              <a:ext uri="{FF2B5EF4-FFF2-40B4-BE49-F238E27FC236}">
                <a16:creationId xmlns:a16="http://schemas.microsoft.com/office/drawing/2014/main" id="{CC77296B-9FF9-B24C-9076-DEFFDE97A00C}"/>
              </a:ext>
            </a:extLst>
          </p:cNvPr>
          <p:cNvSpPr>
            <a:spLocks noChangeShapeType="1"/>
          </p:cNvSpPr>
          <p:nvPr/>
        </p:nvSpPr>
        <p:spPr bwMode="auto">
          <a:xfrm>
            <a:off x="5198518" y="1964028"/>
            <a:ext cx="1026319" cy="0"/>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endParaRPr lang="fr-FR" sz="1350"/>
          </a:p>
        </p:txBody>
      </p:sp>
      <p:sp>
        <p:nvSpPr>
          <p:cNvPr id="13" name="ZoneTexte 12">
            <a:extLst>
              <a:ext uri="{FF2B5EF4-FFF2-40B4-BE49-F238E27FC236}">
                <a16:creationId xmlns:a16="http://schemas.microsoft.com/office/drawing/2014/main" id="{7DFF1D98-F5E6-8043-94BB-AADD169D44AF}"/>
              </a:ext>
            </a:extLst>
          </p:cNvPr>
          <p:cNvSpPr txBox="1"/>
          <p:nvPr/>
        </p:nvSpPr>
        <p:spPr>
          <a:xfrm>
            <a:off x="778455" y="1024963"/>
            <a:ext cx="7208691" cy="400110"/>
          </a:xfrm>
          <a:prstGeom prst="rect">
            <a:avLst/>
          </a:prstGeom>
          <a:noFill/>
        </p:spPr>
        <p:txBody>
          <a:bodyPr wrap="square" rtlCol="0">
            <a:spAutoFit/>
          </a:bodyPr>
          <a:lstStyle/>
          <a:p>
            <a:r>
              <a:rPr lang="fr-FR" sz="2000" dirty="0">
                <a:solidFill>
                  <a:schemeClr val="bg1"/>
                </a:solidFill>
                <a:latin typeface="Univers Condensed Light" panose="020B0306020202040204"/>
              </a:rPr>
              <a:t>L</a:t>
            </a:r>
            <a:r>
              <a:rPr lang="fr-CA" sz="2000" dirty="0">
                <a:solidFill>
                  <a:schemeClr val="bg1"/>
                </a:solidFill>
                <a:latin typeface="Univers Condensed Light" panose="020B0306020202040204"/>
              </a:rPr>
              <a:t>’</a:t>
            </a:r>
            <a:r>
              <a:rPr lang="fr-FR" sz="2000" dirty="0">
                <a:solidFill>
                  <a:schemeClr val="bg1"/>
                </a:solidFill>
                <a:latin typeface="Univers Condensed Light" panose="020B0306020202040204"/>
              </a:rPr>
              <a:t>aluminium sur la planète Terre : </a:t>
            </a:r>
            <a:r>
              <a:rPr lang="fr-FR" sz="2000" b="1" dirty="0">
                <a:solidFill>
                  <a:schemeClr val="bg1"/>
                </a:solidFill>
                <a:latin typeface="Univers Condensed Light" panose="020B0306020202040204"/>
              </a:rPr>
              <a:t>métal le + abondant</a:t>
            </a:r>
            <a:endParaRPr lang="fr-FR" sz="3200" b="1" dirty="0">
              <a:solidFill>
                <a:schemeClr val="bg1"/>
              </a:solidFill>
              <a:latin typeface="Univers Condensed Light" panose="020B0306020202040204"/>
            </a:endParaRPr>
          </a:p>
        </p:txBody>
      </p:sp>
      <p:sp>
        <p:nvSpPr>
          <p:cNvPr id="14" name="ZoneTexte 13">
            <a:extLst>
              <a:ext uri="{FF2B5EF4-FFF2-40B4-BE49-F238E27FC236}">
                <a16:creationId xmlns:a16="http://schemas.microsoft.com/office/drawing/2014/main" id="{22927139-4055-954E-B41C-1298F8D62D99}"/>
              </a:ext>
            </a:extLst>
          </p:cNvPr>
          <p:cNvSpPr txBox="1"/>
          <p:nvPr/>
        </p:nvSpPr>
        <p:spPr>
          <a:xfrm>
            <a:off x="1972229" y="4851798"/>
            <a:ext cx="3244092" cy="1200329"/>
          </a:xfrm>
          <a:prstGeom prst="rect">
            <a:avLst/>
          </a:prstGeom>
          <a:noFill/>
        </p:spPr>
        <p:txBody>
          <a:bodyPr wrap="square" rtlCol="0">
            <a:spAutoFit/>
          </a:bodyPr>
          <a:lstStyle/>
          <a:p>
            <a:r>
              <a:rPr lang="fr-FR" dirty="0">
                <a:solidFill>
                  <a:schemeClr val="bg1"/>
                </a:solidFill>
                <a:latin typeface="Univers Condensed Light" panose="020B0306020202040204"/>
              </a:rPr>
              <a:t>90% des réserves mondiales exploitables de bauxite sont concentrées dans les régions tropicales et subtropicales</a:t>
            </a:r>
          </a:p>
        </p:txBody>
      </p:sp>
      <p:sp>
        <p:nvSpPr>
          <p:cNvPr id="12" name="ZoneTexte 11">
            <a:extLst>
              <a:ext uri="{FF2B5EF4-FFF2-40B4-BE49-F238E27FC236}">
                <a16:creationId xmlns:a16="http://schemas.microsoft.com/office/drawing/2014/main" id="{E7719EFC-1980-7A27-10B2-E9B425BAFABC}"/>
              </a:ext>
            </a:extLst>
          </p:cNvPr>
          <p:cNvSpPr txBox="1"/>
          <p:nvPr/>
        </p:nvSpPr>
        <p:spPr>
          <a:xfrm>
            <a:off x="0" y="6490643"/>
            <a:ext cx="2416046" cy="215444"/>
          </a:xfrm>
          <a:prstGeom prst="rect">
            <a:avLst/>
          </a:prstGeom>
          <a:noFill/>
        </p:spPr>
        <p:txBody>
          <a:bodyPr wrap="none" rtlCol="0">
            <a:spAutoFit/>
          </a:bodyPr>
          <a:lstStyle/>
          <a:p>
            <a:r>
              <a:rPr lang="fr-FR" sz="800" i="1" dirty="0" err="1">
                <a:solidFill>
                  <a:schemeClr val="bg1"/>
                </a:solidFill>
              </a:rPr>
              <a:t>https</a:t>
            </a:r>
            <a:r>
              <a:rPr lang="fr-FR" sz="800" i="1" dirty="0">
                <a:solidFill>
                  <a:schemeClr val="bg1"/>
                </a:solidFill>
              </a:rPr>
              <a:t>://</a:t>
            </a:r>
            <a:r>
              <a:rPr lang="fr-FR" sz="800" i="1" dirty="0" err="1">
                <a:solidFill>
                  <a:schemeClr val="bg1"/>
                </a:solidFill>
              </a:rPr>
              <a:t>fr.wikipedia.org</a:t>
            </a:r>
            <a:r>
              <a:rPr lang="fr-FR" sz="800" i="1" dirty="0">
                <a:solidFill>
                  <a:schemeClr val="bg1"/>
                </a:solidFill>
              </a:rPr>
              <a:t>/wiki/Cro%C3%BBte_terrestre</a:t>
            </a:r>
          </a:p>
        </p:txBody>
      </p:sp>
      <p:pic>
        <p:nvPicPr>
          <p:cNvPr id="15" name="Image 14">
            <a:extLst>
              <a:ext uri="{FF2B5EF4-FFF2-40B4-BE49-F238E27FC236}">
                <a16:creationId xmlns:a16="http://schemas.microsoft.com/office/drawing/2014/main" id="{8DAD2015-6B0E-D192-B35D-9F524E3337EF}"/>
              </a:ext>
            </a:extLst>
          </p:cNvPr>
          <p:cNvPicPr>
            <a:picLocks noChangeAspect="1"/>
          </p:cNvPicPr>
          <p:nvPr/>
        </p:nvPicPr>
        <p:blipFill>
          <a:blip r:embed="rId6"/>
          <a:stretch>
            <a:fillRect/>
          </a:stretch>
        </p:blipFill>
        <p:spPr>
          <a:xfrm>
            <a:off x="10472409" y="2348412"/>
            <a:ext cx="1560092" cy="3618435"/>
          </a:xfrm>
          <a:prstGeom prst="rect">
            <a:avLst/>
          </a:prstGeom>
        </p:spPr>
      </p:pic>
    </p:spTree>
    <p:extLst>
      <p:ext uri="{BB962C8B-B14F-4D97-AF65-F5344CB8AC3E}">
        <p14:creationId xmlns:p14="http://schemas.microsoft.com/office/powerpoint/2010/main" val="31138243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ZoneTexte 6"/>
          <p:cNvSpPr txBox="1"/>
          <p:nvPr/>
        </p:nvSpPr>
        <p:spPr>
          <a:xfrm>
            <a:off x="1008000" y="2376000"/>
            <a:ext cx="1117485" cy="461665"/>
          </a:xfrm>
          <a:prstGeom prst="rect">
            <a:avLst/>
          </a:prstGeom>
          <a:noFill/>
        </p:spPr>
        <p:txBody>
          <a:bodyPr wrap="none" rtlCol="0">
            <a:spAutoFit/>
          </a:bodyPr>
          <a:lstStyle/>
          <a:p>
            <a:r>
              <a:rPr lang="fr-FR" sz="2400" dirty="0">
                <a:solidFill>
                  <a:schemeClr val="bg1"/>
                </a:solidFill>
              </a:rPr>
              <a:t>Bauxite</a:t>
            </a:r>
          </a:p>
        </p:txBody>
      </p:sp>
      <p:sp>
        <p:nvSpPr>
          <p:cNvPr id="8" name="ZoneTexte 7"/>
          <p:cNvSpPr txBox="1"/>
          <p:nvPr/>
        </p:nvSpPr>
        <p:spPr>
          <a:xfrm>
            <a:off x="3096000" y="2520000"/>
            <a:ext cx="1226618" cy="461665"/>
          </a:xfrm>
          <a:prstGeom prst="rect">
            <a:avLst/>
          </a:prstGeom>
          <a:noFill/>
        </p:spPr>
        <p:txBody>
          <a:bodyPr wrap="none" rtlCol="0">
            <a:spAutoFit/>
          </a:bodyPr>
          <a:lstStyle/>
          <a:p>
            <a:r>
              <a:rPr lang="fr-FR" sz="2400" dirty="0">
                <a:solidFill>
                  <a:schemeClr val="bg1"/>
                </a:solidFill>
              </a:rPr>
              <a:t>Alumine</a:t>
            </a:r>
          </a:p>
        </p:txBody>
      </p:sp>
      <p:pic>
        <p:nvPicPr>
          <p:cNvPr id="9" name="Image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0000" y="1080000"/>
            <a:ext cx="1656184" cy="1283455"/>
          </a:xfrm>
          <a:prstGeom prst="rect">
            <a:avLst/>
          </a:prstGeom>
        </p:spPr>
      </p:pic>
      <p:sp>
        <p:nvSpPr>
          <p:cNvPr id="13" name="ZoneTexte 12"/>
          <p:cNvSpPr txBox="1"/>
          <p:nvPr/>
        </p:nvSpPr>
        <p:spPr>
          <a:xfrm>
            <a:off x="7684249" y="4648927"/>
            <a:ext cx="2808000" cy="1692771"/>
          </a:xfrm>
          <a:prstGeom prst="rect">
            <a:avLst/>
          </a:prstGeom>
          <a:noFill/>
        </p:spPr>
        <p:txBody>
          <a:bodyPr wrap="square" rtlCol="0">
            <a:spAutoFit/>
          </a:bodyPr>
          <a:lstStyle/>
          <a:p>
            <a:r>
              <a:rPr lang="fr-FR" sz="2400" dirty="0">
                <a:solidFill>
                  <a:schemeClr val="bg1"/>
                </a:solidFill>
              </a:rPr>
              <a:t>1</a:t>
            </a:r>
            <a:r>
              <a:rPr lang="fr-FR" sz="2400" baseline="30000" dirty="0">
                <a:solidFill>
                  <a:schemeClr val="bg1"/>
                </a:solidFill>
              </a:rPr>
              <a:t>ère</a:t>
            </a:r>
            <a:r>
              <a:rPr lang="fr-FR" sz="2400" dirty="0">
                <a:solidFill>
                  <a:schemeClr val="bg1"/>
                </a:solidFill>
              </a:rPr>
              <a:t> transformation</a:t>
            </a:r>
          </a:p>
          <a:p>
            <a:pPr marL="342891" indent="-342891">
              <a:buFont typeface="Arial"/>
              <a:buChar char="•"/>
            </a:pPr>
            <a:r>
              <a:rPr lang="fr-FR" sz="2000" dirty="0">
                <a:solidFill>
                  <a:schemeClr val="bg1"/>
                </a:solidFill>
              </a:rPr>
              <a:t>Billettes d’extrusion</a:t>
            </a:r>
          </a:p>
          <a:p>
            <a:pPr marL="342891" indent="-342891">
              <a:buFont typeface="Arial"/>
              <a:buChar char="•"/>
            </a:pPr>
            <a:r>
              <a:rPr lang="fr-FR" sz="2000" dirty="0">
                <a:solidFill>
                  <a:schemeClr val="bg1"/>
                </a:solidFill>
              </a:rPr>
              <a:t>Lingots de laminage</a:t>
            </a:r>
          </a:p>
          <a:p>
            <a:pPr marL="342891" indent="-342891">
              <a:buFont typeface="Arial"/>
              <a:buChar char="•"/>
            </a:pPr>
            <a:r>
              <a:rPr lang="fr-FR" sz="2000" dirty="0">
                <a:solidFill>
                  <a:schemeClr val="bg1"/>
                </a:solidFill>
              </a:rPr>
              <a:t>Gueuses/lingots en T ou lingots de fonderie</a:t>
            </a:r>
          </a:p>
        </p:txBody>
      </p:sp>
      <p:sp>
        <p:nvSpPr>
          <p:cNvPr id="14" name="ZoneTexte 13"/>
          <p:cNvSpPr txBox="1"/>
          <p:nvPr/>
        </p:nvSpPr>
        <p:spPr>
          <a:xfrm>
            <a:off x="2484000" y="1440000"/>
            <a:ext cx="431528" cy="369332"/>
          </a:xfrm>
          <a:prstGeom prst="rect">
            <a:avLst/>
          </a:prstGeom>
          <a:noFill/>
          <a:ln>
            <a:noFill/>
          </a:ln>
        </p:spPr>
        <p:txBody>
          <a:bodyPr wrap="none" rtlCol="0">
            <a:spAutoFit/>
          </a:bodyPr>
          <a:lstStyle/>
          <a:p>
            <a:r>
              <a:rPr lang="fr-FR" dirty="0">
                <a:solidFill>
                  <a:schemeClr val="bg1"/>
                </a:solidFill>
                <a:latin typeface="Wingdings"/>
                <a:ea typeface="Wingdings"/>
                <a:cs typeface="Wingdings"/>
                <a:sym typeface="Wingdings"/>
              </a:rPr>
              <a:t></a:t>
            </a:r>
            <a:endParaRPr lang="fr-FR" dirty="0">
              <a:solidFill>
                <a:schemeClr val="bg1"/>
              </a:solidFill>
            </a:endParaRPr>
          </a:p>
        </p:txBody>
      </p:sp>
      <p:sp>
        <p:nvSpPr>
          <p:cNvPr id="15" name="ZoneTexte 14"/>
          <p:cNvSpPr txBox="1"/>
          <p:nvPr/>
        </p:nvSpPr>
        <p:spPr>
          <a:xfrm>
            <a:off x="4572000" y="1440000"/>
            <a:ext cx="431528" cy="369332"/>
          </a:xfrm>
          <a:prstGeom prst="rect">
            <a:avLst/>
          </a:prstGeom>
          <a:noFill/>
          <a:ln>
            <a:noFill/>
          </a:ln>
        </p:spPr>
        <p:txBody>
          <a:bodyPr wrap="none" rtlCol="0">
            <a:spAutoFit/>
          </a:bodyPr>
          <a:lstStyle/>
          <a:p>
            <a:r>
              <a:rPr lang="fr-FR" dirty="0">
                <a:solidFill>
                  <a:schemeClr val="bg1"/>
                </a:solidFill>
                <a:latin typeface="Wingdings"/>
                <a:ea typeface="Wingdings"/>
                <a:cs typeface="Wingdings"/>
                <a:sym typeface="Wingdings"/>
              </a:rPr>
              <a:t></a:t>
            </a:r>
            <a:endParaRPr lang="fr-FR" dirty="0">
              <a:solidFill>
                <a:schemeClr val="bg1"/>
              </a:solidFill>
            </a:endParaRPr>
          </a:p>
        </p:txBody>
      </p:sp>
      <p:sp>
        <p:nvSpPr>
          <p:cNvPr id="16" name="ZoneTexte 15"/>
          <p:cNvSpPr txBox="1"/>
          <p:nvPr/>
        </p:nvSpPr>
        <p:spPr>
          <a:xfrm>
            <a:off x="6865264" y="1079879"/>
            <a:ext cx="431528" cy="369332"/>
          </a:xfrm>
          <a:prstGeom prst="rect">
            <a:avLst/>
          </a:prstGeom>
          <a:noFill/>
          <a:ln>
            <a:noFill/>
          </a:ln>
        </p:spPr>
        <p:txBody>
          <a:bodyPr wrap="none" rtlCol="0">
            <a:spAutoFit/>
          </a:bodyPr>
          <a:lstStyle/>
          <a:p>
            <a:r>
              <a:rPr lang="fr-FR" dirty="0">
                <a:solidFill>
                  <a:schemeClr val="bg1"/>
                </a:solidFill>
                <a:latin typeface="Wingdings"/>
                <a:ea typeface="Wingdings"/>
                <a:cs typeface="Wingdings"/>
                <a:sym typeface="Wingdings"/>
              </a:rPr>
              <a:t></a:t>
            </a:r>
            <a:endParaRPr lang="fr-FR" dirty="0">
              <a:solidFill>
                <a:schemeClr val="bg1"/>
              </a:solidFill>
            </a:endParaRPr>
          </a:p>
        </p:txBody>
      </p:sp>
      <p:sp>
        <p:nvSpPr>
          <p:cNvPr id="18" name="ZoneTexte 17"/>
          <p:cNvSpPr txBox="1"/>
          <p:nvPr/>
        </p:nvSpPr>
        <p:spPr>
          <a:xfrm rot="5400000">
            <a:off x="9052821" y="2376066"/>
            <a:ext cx="576065" cy="369332"/>
          </a:xfrm>
          <a:prstGeom prst="rect">
            <a:avLst/>
          </a:prstGeom>
          <a:noFill/>
          <a:ln>
            <a:noFill/>
          </a:ln>
        </p:spPr>
        <p:txBody>
          <a:bodyPr wrap="square" rtlCol="0">
            <a:spAutoFit/>
          </a:bodyPr>
          <a:lstStyle/>
          <a:p>
            <a:r>
              <a:rPr lang="fr-FR" dirty="0">
                <a:solidFill>
                  <a:schemeClr val="bg1"/>
                </a:solidFill>
                <a:latin typeface="Wingdings"/>
                <a:ea typeface="Wingdings"/>
                <a:cs typeface="Wingdings"/>
                <a:sym typeface="Wingdings"/>
              </a:rPr>
              <a:t></a:t>
            </a:r>
            <a:endParaRPr lang="fr-FR" dirty="0">
              <a:solidFill>
                <a:schemeClr val="bg1"/>
              </a:solidFill>
            </a:endParaRPr>
          </a:p>
        </p:txBody>
      </p:sp>
      <p:pic>
        <p:nvPicPr>
          <p:cNvPr id="19" name="Picture 3" descr="Schema_Cuve_F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108066" y="1080000"/>
            <a:ext cx="1460012" cy="1437432"/>
          </a:xfrm>
          <a:prstGeom prst="rect">
            <a:avLst/>
          </a:prstGeom>
          <a:noFill/>
          <a:extLst>
            <a:ext uri="{909E8E84-426E-40dd-AFC4-6F175D3DCCD1}">
              <a14:hiddenFill xmlns="" xmlns:a14="http://schemas.microsoft.com/office/drawing/2010/main">
                <a:solidFill>
                  <a:srgbClr val="FFFFFF"/>
                </a:solidFill>
              </a14:hiddenFill>
            </a:ext>
          </a:extLst>
        </p:spPr>
      </p:pic>
      <p:sp>
        <p:nvSpPr>
          <p:cNvPr id="20" name="ZoneTexte 19"/>
          <p:cNvSpPr txBox="1"/>
          <p:nvPr/>
        </p:nvSpPr>
        <p:spPr>
          <a:xfrm>
            <a:off x="4536000" y="2520000"/>
            <a:ext cx="2679708" cy="461665"/>
          </a:xfrm>
          <a:prstGeom prst="rect">
            <a:avLst/>
          </a:prstGeom>
          <a:noFill/>
        </p:spPr>
        <p:txBody>
          <a:bodyPr wrap="none" rtlCol="0">
            <a:spAutoFit/>
          </a:bodyPr>
          <a:lstStyle/>
          <a:p>
            <a:r>
              <a:rPr lang="fr-FR" sz="2400" dirty="0">
                <a:solidFill>
                  <a:schemeClr val="bg1"/>
                </a:solidFill>
              </a:rPr>
              <a:t>Aluminium primaire</a:t>
            </a:r>
          </a:p>
        </p:txBody>
      </p:sp>
      <p:sp>
        <p:nvSpPr>
          <p:cNvPr id="24" name="ZoneTexte 23"/>
          <p:cNvSpPr txBox="1"/>
          <p:nvPr/>
        </p:nvSpPr>
        <p:spPr>
          <a:xfrm>
            <a:off x="6769596" y="1889349"/>
            <a:ext cx="3169137" cy="461665"/>
          </a:xfrm>
          <a:prstGeom prst="rect">
            <a:avLst/>
          </a:prstGeom>
          <a:noFill/>
        </p:spPr>
        <p:txBody>
          <a:bodyPr wrap="none" rtlCol="0">
            <a:spAutoFit/>
          </a:bodyPr>
          <a:lstStyle/>
          <a:p>
            <a:r>
              <a:rPr lang="fr-FR" sz="2400" dirty="0">
                <a:solidFill>
                  <a:schemeClr val="bg1"/>
                </a:solidFill>
              </a:rPr>
              <a:t>Mise en alliage + coulée</a:t>
            </a:r>
          </a:p>
        </p:txBody>
      </p:sp>
      <p:sp>
        <p:nvSpPr>
          <p:cNvPr id="28" name="ZoneTexte 27"/>
          <p:cNvSpPr txBox="1"/>
          <p:nvPr/>
        </p:nvSpPr>
        <p:spPr>
          <a:xfrm rot="10800000">
            <a:off x="7334858" y="3780000"/>
            <a:ext cx="439437" cy="369332"/>
          </a:xfrm>
          <a:prstGeom prst="rect">
            <a:avLst/>
          </a:prstGeom>
          <a:noFill/>
          <a:ln>
            <a:noFill/>
          </a:ln>
        </p:spPr>
        <p:txBody>
          <a:bodyPr wrap="square" rtlCol="0">
            <a:spAutoFit/>
          </a:bodyPr>
          <a:lstStyle/>
          <a:p>
            <a:r>
              <a:rPr lang="fr-FR" dirty="0">
                <a:solidFill>
                  <a:schemeClr val="bg1"/>
                </a:solidFill>
                <a:latin typeface="Wingdings"/>
                <a:ea typeface="Wingdings"/>
                <a:cs typeface="Wingdings"/>
                <a:sym typeface="Wingdings"/>
              </a:rPr>
              <a:t></a:t>
            </a:r>
            <a:endParaRPr lang="fr-FR" dirty="0">
              <a:solidFill>
                <a:schemeClr val="bg1"/>
              </a:solidFill>
            </a:endParaRPr>
          </a:p>
        </p:txBody>
      </p:sp>
      <p:sp>
        <p:nvSpPr>
          <p:cNvPr id="33" name="ZoneTexte 32"/>
          <p:cNvSpPr txBox="1"/>
          <p:nvPr/>
        </p:nvSpPr>
        <p:spPr>
          <a:xfrm rot="10800000">
            <a:off x="2056418" y="3780000"/>
            <a:ext cx="439437" cy="369332"/>
          </a:xfrm>
          <a:prstGeom prst="rect">
            <a:avLst/>
          </a:prstGeom>
          <a:noFill/>
          <a:ln>
            <a:noFill/>
          </a:ln>
        </p:spPr>
        <p:txBody>
          <a:bodyPr wrap="square" rtlCol="0">
            <a:spAutoFit/>
          </a:bodyPr>
          <a:lstStyle/>
          <a:p>
            <a:r>
              <a:rPr lang="fr-FR" dirty="0">
                <a:solidFill>
                  <a:schemeClr val="bg1"/>
                </a:solidFill>
                <a:latin typeface="Wingdings"/>
                <a:ea typeface="Wingdings"/>
                <a:cs typeface="Wingdings"/>
                <a:sym typeface="Wingdings"/>
              </a:rPr>
              <a:t></a:t>
            </a:r>
            <a:endParaRPr lang="fr-FR" dirty="0">
              <a:solidFill>
                <a:schemeClr val="bg1"/>
              </a:solidFill>
            </a:endParaRPr>
          </a:p>
        </p:txBody>
      </p:sp>
      <p:sp>
        <p:nvSpPr>
          <p:cNvPr id="3" name="ZoneTexte 2"/>
          <p:cNvSpPr txBox="1"/>
          <p:nvPr/>
        </p:nvSpPr>
        <p:spPr>
          <a:xfrm>
            <a:off x="2340000" y="1692000"/>
            <a:ext cx="712952" cy="369332"/>
          </a:xfrm>
          <a:prstGeom prst="rect">
            <a:avLst/>
          </a:prstGeom>
          <a:noFill/>
        </p:spPr>
        <p:txBody>
          <a:bodyPr wrap="none" rtlCol="0">
            <a:spAutoFit/>
          </a:bodyPr>
          <a:lstStyle/>
          <a:p>
            <a:r>
              <a:rPr lang="fr-FR" dirty="0">
                <a:solidFill>
                  <a:schemeClr val="bg1"/>
                </a:solidFill>
              </a:rPr>
              <a:t>Bayer</a:t>
            </a:r>
          </a:p>
        </p:txBody>
      </p:sp>
      <p:sp>
        <p:nvSpPr>
          <p:cNvPr id="36" name="ZoneTexte 35"/>
          <p:cNvSpPr txBox="1"/>
          <p:nvPr/>
        </p:nvSpPr>
        <p:spPr>
          <a:xfrm>
            <a:off x="4500000" y="1692000"/>
            <a:ext cx="543739" cy="369332"/>
          </a:xfrm>
          <a:prstGeom prst="rect">
            <a:avLst/>
          </a:prstGeom>
          <a:noFill/>
        </p:spPr>
        <p:txBody>
          <a:bodyPr wrap="none" rtlCol="0">
            <a:spAutoFit/>
          </a:bodyPr>
          <a:lstStyle/>
          <a:p>
            <a:r>
              <a:rPr lang="fr-FR" dirty="0">
                <a:solidFill>
                  <a:schemeClr val="bg1"/>
                </a:solidFill>
              </a:rPr>
              <a:t>H-H</a:t>
            </a:r>
          </a:p>
        </p:txBody>
      </p:sp>
      <p:pic>
        <p:nvPicPr>
          <p:cNvPr id="4098" name="Picture 2" descr="Résultats de recherche d'images pour « alumine photos »">
            <a:extLst>
              <a:ext uri="{FF2B5EF4-FFF2-40B4-BE49-F238E27FC236}">
                <a16:creationId xmlns:a16="http://schemas.microsoft.com/office/drawing/2014/main" id="{EFD35569-EBA6-7248-A00C-74F07B58631A}"/>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999300" y="1080000"/>
            <a:ext cx="1425841" cy="142584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Roanne Fonderie alliage aluminium Moulage sable aluminium liquide">
            <a:extLst>
              <a:ext uri="{FF2B5EF4-FFF2-40B4-BE49-F238E27FC236}">
                <a16:creationId xmlns:a16="http://schemas.microsoft.com/office/drawing/2014/main" id="{92756906-3EB1-6944-933A-E57D30D6FDEC}"/>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527994" y="591418"/>
            <a:ext cx="1286251" cy="1265164"/>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a:extLst>
              <a:ext uri="{FF2B5EF4-FFF2-40B4-BE49-F238E27FC236}">
                <a16:creationId xmlns:a16="http://schemas.microsoft.com/office/drawing/2014/main" id="{C9316405-949F-364B-8B94-4F4088EB1D1F}"/>
              </a:ext>
            </a:extLst>
          </p:cNvPr>
          <p:cNvSpPr txBox="1"/>
          <p:nvPr/>
        </p:nvSpPr>
        <p:spPr>
          <a:xfrm>
            <a:off x="2304000" y="1080000"/>
            <a:ext cx="253596" cy="256545"/>
          </a:xfrm>
          <a:prstGeom prst="rect">
            <a:avLst/>
          </a:prstGeom>
          <a:noFill/>
        </p:spPr>
        <p:txBody>
          <a:bodyPr wrap="none" rtlCol="0">
            <a:spAutoFit/>
          </a:bodyPr>
          <a:lstStyle/>
          <a:p>
            <a:r>
              <a:rPr lang="fr-FR" sz="1067" b="1" dirty="0">
                <a:solidFill>
                  <a:schemeClr val="bg1"/>
                </a:solidFill>
              </a:rPr>
              <a:t>1</a:t>
            </a:r>
          </a:p>
        </p:txBody>
      </p:sp>
      <p:sp>
        <p:nvSpPr>
          <p:cNvPr id="44" name="ZoneTexte 43">
            <a:extLst>
              <a:ext uri="{FF2B5EF4-FFF2-40B4-BE49-F238E27FC236}">
                <a16:creationId xmlns:a16="http://schemas.microsoft.com/office/drawing/2014/main" id="{7DAEA898-ABBC-1741-825E-2CD7A3849D13}"/>
              </a:ext>
            </a:extLst>
          </p:cNvPr>
          <p:cNvSpPr txBox="1"/>
          <p:nvPr/>
        </p:nvSpPr>
        <p:spPr>
          <a:xfrm>
            <a:off x="4392000" y="1080000"/>
            <a:ext cx="253596" cy="256545"/>
          </a:xfrm>
          <a:prstGeom prst="rect">
            <a:avLst/>
          </a:prstGeom>
          <a:noFill/>
        </p:spPr>
        <p:txBody>
          <a:bodyPr wrap="none" rtlCol="0">
            <a:spAutoFit/>
          </a:bodyPr>
          <a:lstStyle/>
          <a:p>
            <a:r>
              <a:rPr lang="fr-FR" sz="1067" b="1" dirty="0">
                <a:solidFill>
                  <a:schemeClr val="bg1"/>
                </a:solidFill>
              </a:rPr>
              <a:t>2</a:t>
            </a:r>
          </a:p>
        </p:txBody>
      </p:sp>
      <p:sp>
        <p:nvSpPr>
          <p:cNvPr id="45" name="ZoneTexte 44">
            <a:extLst>
              <a:ext uri="{FF2B5EF4-FFF2-40B4-BE49-F238E27FC236}">
                <a16:creationId xmlns:a16="http://schemas.microsoft.com/office/drawing/2014/main" id="{37CDF5E0-52E1-5540-A25C-10F095E200B3}"/>
              </a:ext>
            </a:extLst>
          </p:cNvPr>
          <p:cNvSpPr txBox="1"/>
          <p:nvPr/>
        </p:nvSpPr>
        <p:spPr>
          <a:xfrm>
            <a:off x="6516000" y="1080000"/>
            <a:ext cx="253596" cy="256545"/>
          </a:xfrm>
          <a:prstGeom prst="rect">
            <a:avLst/>
          </a:prstGeom>
          <a:noFill/>
        </p:spPr>
        <p:txBody>
          <a:bodyPr wrap="none" rtlCol="0">
            <a:spAutoFit/>
          </a:bodyPr>
          <a:lstStyle/>
          <a:p>
            <a:r>
              <a:rPr lang="fr-FR" sz="1067" b="1" dirty="0">
                <a:solidFill>
                  <a:schemeClr val="bg1"/>
                </a:solidFill>
              </a:rPr>
              <a:t>3</a:t>
            </a:r>
          </a:p>
        </p:txBody>
      </p:sp>
      <p:sp>
        <p:nvSpPr>
          <p:cNvPr id="46" name="ZoneTexte 45">
            <a:extLst>
              <a:ext uri="{FF2B5EF4-FFF2-40B4-BE49-F238E27FC236}">
                <a16:creationId xmlns:a16="http://schemas.microsoft.com/office/drawing/2014/main" id="{CB2DF306-C4F0-BE49-B686-0F7B86D8B7D8}"/>
              </a:ext>
            </a:extLst>
          </p:cNvPr>
          <p:cNvSpPr txBox="1"/>
          <p:nvPr/>
        </p:nvSpPr>
        <p:spPr>
          <a:xfrm>
            <a:off x="8782436" y="591418"/>
            <a:ext cx="253596" cy="256545"/>
          </a:xfrm>
          <a:prstGeom prst="rect">
            <a:avLst/>
          </a:prstGeom>
          <a:noFill/>
        </p:spPr>
        <p:txBody>
          <a:bodyPr wrap="none" rtlCol="0">
            <a:spAutoFit/>
          </a:bodyPr>
          <a:lstStyle/>
          <a:p>
            <a:r>
              <a:rPr lang="fr-FR" sz="1067" b="1" dirty="0">
                <a:solidFill>
                  <a:schemeClr val="bg1"/>
                </a:solidFill>
              </a:rPr>
              <a:t>4</a:t>
            </a:r>
          </a:p>
        </p:txBody>
      </p:sp>
      <p:pic>
        <p:nvPicPr>
          <p:cNvPr id="4102" name="Picture 6" descr="Image associée">
            <a:extLst>
              <a:ext uri="{FF2B5EF4-FFF2-40B4-BE49-F238E27FC236}">
                <a16:creationId xmlns:a16="http://schemas.microsoft.com/office/drawing/2014/main" id="{EC166F89-4B18-2A4F-A5EE-B243755D9546}"/>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0315702" y="4839055"/>
            <a:ext cx="1750505" cy="1165860"/>
          </a:xfrm>
          <a:prstGeom prst="rect">
            <a:avLst/>
          </a:prstGeom>
          <a:noFill/>
          <a:extLst>
            <a:ext uri="{909E8E84-426E-40DD-AFC4-6F175D3DCCD1}">
              <a14:hiddenFill xmlns:a14="http://schemas.microsoft.com/office/drawing/2010/main">
                <a:solidFill>
                  <a:srgbClr val="FFFFFF"/>
                </a:solidFill>
              </a14:hiddenFill>
            </a:ext>
          </a:extLst>
        </p:spPr>
      </p:pic>
      <p:sp>
        <p:nvSpPr>
          <p:cNvPr id="47" name="ZoneTexte 46">
            <a:extLst>
              <a:ext uri="{FF2B5EF4-FFF2-40B4-BE49-F238E27FC236}">
                <a16:creationId xmlns:a16="http://schemas.microsoft.com/office/drawing/2014/main" id="{A0C3E9AB-6244-C547-A3FE-24AB799F4A1B}"/>
              </a:ext>
            </a:extLst>
          </p:cNvPr>
          <p:cNvSpPr txBox="1"/>
          <p:nvPr/>
        </p:nvSpPr>
        <p:spPr>
          <a:xfrm>
            <a:off x="12015034" y="4839055"/>
            <a:ext cx="253596" cy="256545"/>
          </a:xfrm>
          <a:prstGeom prst="rect">
            <a:avLst/>
          </a:prstGeom>
          <a:noFill/>
        </p:spPr>
        <p:txBody>
          <a:bodyPr wrap="none" rtlCol="0">
            <a:spAutoFit/>
          </a:bodyPr>
          <a:lstStyle/>
          <a:p>
            <a:r>
              <a:rPr lang="fr-FR" sz="1067" b="1" dirty="0">
                <a:solidFill>
                  <a:schemeClr val="bg1"/>
                </a:solidFill>
              </a:rPr>
              <a:t>7</a:t>
            </a:r>
          </a:p>
        </p:txBody>
      </p:sp>
      <p:sp>
        <p:nvSpPr>
          <p:cNvPr id="6" name="Titre 5"/>
          <p:cNvSpPr>
            <a:spLocks noGrp="1"/>
          </p:cNvSpPr>
          <p:nvPr>
            <p:ph type="title"/>
          </p:nvPr>
        </p:nvSpPr>
        <p:spPr>
          <a:prstGeom prst="rect">
            <a:avLst/>
          </a:prstGeom>
        </p:spPr>
        <p:txBody>
          <a:bodyPr>
            <a:normAutofit/>
          </a:bodyPr>
          <a:lstStyle/>
          <a:p>
            <a:r>
              <a:rPr lang="fr-CA" dirty="0"/>
              <a:t>Comment est produit l’</a:t>
            </a:r>
            <a:r>
              <a:rPr lang="fr-CA" dirty="0">
                <a:solidFill>
                  <a:schemeClr val="accent1"/>
                </a:solidFill>
              </a:rPr>
              <a:t>aluminium</a:t>
            </a:r>
          </a:p>
        </p:txBody>
      </p:sp>
      <p:pic>
        <p:nvPicPr>
          <p:cNvPr id="4110" name="Picture 14" descr="Résultats de recherche d'images pour « catatug »">
            <a:extLst>
              <a:ext uri="{FF2B5EF4-FFF2-40B4-BE49-F238E27FC236}">
                <a16:creationId xmlns:a16="http://schemas.microsoft.com/office/drawing/2014/main" id="{7D9B6494-78A6-C54D-AE93-2F426FC2884C}"/>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80000" y="3132000"/>
            <a:ext cx="1577256" cy="1050855"/>
          </a:xfrm>
          <a:prstGeom prst="rect">
            <a:avLst/>
          </a:prstGeom>
          <a:noFill/>
          <a:extLst>
            <a:ext uri="{909E8E84-426E-40DD-AFC4-6F175D3DCCD1}">
              <a14:hiddenFill xmlns:a14="http://schemas.microsoft.com/office/drawing/2010/main">
                <a:solidFill>
                  <a:srgbClr val="FFFFFF"/>
                </a:solidFill>
              </a14:hiddenFill>
            </a:ext>
          </a:extLst>
        </p:spPr>
      </p:pic>
      <p:sp>
        <p:nvSpPr>
          <p:cNvPr id="49" name="ZoneTexte 48">
            <a:extLst>
              <a:ext uri="{FF2B5EF4-FFF2-40B4-BE49-F238E27FC236}">
                <a16:creationId xmlns:a16="http://schemas.microsoft.com/office/drawing/2014/main" id="{A66A0994-5D1D-1E4F-BB31-0F393AFE652E}"/>
              </a:ext>
            </a:extLst>
          </p:cNvPr>
          <p:cNvSpPr txBox="1"/>
          <p:nvPr/>
        </p:nvSpPr>
        <p:spPr>
          <a:xfrm>
            <a:off x="1728000" y="3132000"/>
            <a:ext cx="322524" cy="256545"/>
          </a:xfrm>
          <a:prstGeom prst="rect">
            <a:avLst/>
          </a:prstGeom>
          <a:noFill/>
        </p:spPr>
        <p:txBody>
          <a:bodyPr wrap="none" rtlCol="0">
            <a:spAutoFit/>
          </a:bodyPr>
          <a:lstStyle/>
          <a:p>
            <a:r>
              <a:rPr lang="fr-FR" sz="1067" b="1" dirty="0">
                <a:solidFill>
                  <a:schemeClr val="bg1"/>
                </a:solidFill>
              </a:rPr>
              <a:t>11</a:t>
            </a:r>
          </a:p>
        </p:txBody>
      </p:sp>
      <p:sp>
        <p:nvSpPr>
          <p:cNvPr id="52" name="ZoneTexte 51">
            <a:extLst>
              <a:ext uri="{FF2B5EF4-FFF2-40B4-BE49-F238E27FC236}">
                <a16:creationId xmlns:a16="http://schemas.microsoft.com/office/drawing/2014/main" id="{55B05358-3C15-404B-8839-D0EB71182E72}"/>
              </a:ext>
            </a:extLst>
          </p:cNvPr>
          <p:cNvSpPr txBox="1"/>
          <p:nvPr/>
        </p:nvSpPr>
        <p:spPr>
          <a:xfrm>
            <a:off x="1728000" y="4284000"/>
            <a:ext cx="322524" cy="256545"/>
          </a:xfrm>
          <a:prstGeom prst="rect">
            <a:avLst/>
          </a:prstGeom>
          <a:noFill/>
        </p:spPr>
        <p:txBody>
          <a:bodyPr wrap="none" rtlCol="0">
            <a:spAutoFit/>
          </a:bodyPr>
          <a:lstStyle/>
          <a:p>
            <a:r>
              <a:rPr lang="fr-FR" sz="1067" b="1" dirty="0">
                <a:solidFill>
                  <a:schemeClr val="bg1"/>
                </a:solidFill>
              </a:rPr>
              <a:t>12</a:t>
            </a:r>
          </a:p>
        </p:txBody>
      </p:sp>
      <p:pic>
        <p:nvPicPr>
          <p:cNvPr id="4" name="Image 3">
            <a:extLst>
              <a:ext uri="{FF2B5EF4-FFF2-40B4-BE49-F238E27FC236}">
                <a16:creationId xmlns:a16="http://schemas.microsoft.com/office/drawing/2014/main" id="{2A04AB33-F008-C9FD-9011-9C11C039C786}"/>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80000" y="4311394"/>
            <a:ext cx="1577256" cy="887206"/>
          </a:xfrm>
          <a:prstGeom prst="rect">
            <a:avLst/>
          </a:prstGeom>
        </p:spPr>
      </p:pic>
      <p:sp>
        <p:nvSpPr>
          <p:cNvPr id="11" name="ZoneTexte 10">
            <a:extLst>
              <a:ext uri="{FF2B5EF4-FFF2-40B4-BE49-F238E27FC236}">
                <a16:creationId xmlns:a16="http://schemas.microsoft.com/office/drawing/2014/main" id="{CD472E36-CB1D-8D8D-2F73-19533D654D78}"/>
              </a:ext>
            </a:extLst>
          </p:cNvPr>
          <p:cNvSpPr txBox="1"/>
          <p:nvPr/>
        </p:nvSpPr>
        <p:spPr>
          <a:xfrm rot="10800000">
            <a:off x="8920102" y="1070668"/>
            <a:ext cx="439437" cy="369332"/>
          </a:xfrm>
          <a:prstGeom prst="rect">
            <a:avLst/>
          </a:prstGeom>
          <a:noFill/>
          <a:ln>
            <a:noFill/>
          </a:ln>
        </p:spPr>
        <p:txBody>
          <a:bodyPr wrap="square" rtlCol="0">
            <a:spAutoFit/>
          </a:bodyPr>
          <a:lstStyle/>
          <a:p>
            <a:r>
              <a:rPr lang="fr-FR" dirty="0">
                <a:solidFill>
                  <a:schemeClr val="bg1"/>
                </a:solidFill>
                <a:latin typeface="Wingdings"/>
                <a:ea typeface="Wingdings"/>
                <a:cs typeface="Wingdings"/>
                <a:sym typeface="Wingdings"/>
              </a:rPr>
              <a:t></a:t>
            </a:r>
            <a:endParaRPr lang="fr-FR" dirty="0">
              <a:solidFill>
                <a:schemeClr val="bg1"/>
              </a:solidFill>
            </a:endParaRPr>
          </a:p>
        </p:txBody>
      </p:sp>
      <p:sp>
        <p:nvSpPr>
          <p:cNvPr id="21" name="ZoneTexte 20">
            <a:extLst>
              <a:ext uri="{FF2B5EF4-FFF2-40B4-BE49-F238E27FC236}">
                <a16:creationId xmlns:a16="http://schemas.microsoft.com/office/drawing/2014/main" id="{31A4D3A8-BC18-FAC5-DAAD-1B2296A4463F}"/>
              </a:ext>
            </a:extLst>
          </p:cNvPr>
          <p:cNvSpPr txBox="1"/>
          <p:nvPr/>
        </p:nvSpPr>
        <p:spPr>
          <a:xfrm>
            <a:off x="9438099" y="793669"/>
            <a:ext cx="1548000" cy="830997"/>
          </a:xfrm>
          <a:prstGeom prst="rect">
            <a:avLst/>
          </a:prstGeom>
          <a:noFill/>
        </p:spPr>
        <p:txBody>
          <a:bodyPr wrap="square" rtlCol="0">
            <a:spAutoFit/>
          </a:bodyPr>
          <a:lstStyle/>
          <a:p>
            <a:r>
              <a:rPr lang="fr-FR" sz="2400" dirty="0">
                <a:solidFill>
                  <a:schemeClr val="bg1"/>
                </a:solidFill>
              </a:rPr>
              <a:t>Aluminium recyclé</a:t>
            </a:r>
          </a:p>
        </p:txBody>
      </p:sp>
      <p:sp>
        <p:nvSpPr>
          <p:cNvPr id="27" name="ZoneTexte 26">
            <a:extLst>
              <a:ext uri="{FF2B5EF4-FFF2-40B4-BE49-F238E27FC236}">
                <a16:creationId xmlns:a16="http://schemas.microsoft.com/office/drawing/2014/main" id="{6BD61E3E-11FB-622D-28C4-B374A700C7BA}"/>
              </a:ext>
            </a:extLst>
          </p:cNvPr>
          <p:cNvSpPr txBox="1"/>
          <p:nvPr/>
        </p:nvSpPr>
        <p:spPr>
          <a:xfrm>
            <a:off x="10015200" y="6400900"/>
            <a:ext cx="1209600" cy="276999"/>
          </a:xfrm>
          <a:prstGeom prst="rect">
            <a:avLst/>
          </a:prstGeom>
          <a:noFill/>
        </p:spPr>
        <p:txBody>
          <a:bodyPr wrap="square" anchor="ctr">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2B63C5F-247B-BE4F-ACBC-7BDD67617F3E}" type="slidenum">
              <a:rPr kumimoji="0" lang="fr-FR" sz="1200" b="0" i="0" u="none" strike="noStrike" kern="1200" cap="none" spc="0" normalizeH="0" baseline="0" noProof="0" smtClean="0">
                <a:ln>
                  <a:noFill/>
                </a:ln>
                <a:solidFill>
                  <a:srgbClr val="FFFFFF"/>
                </a:solidFill>
                <a:effectLst/>
                <a:uLnTx/>
                <a:uFillTx/>
                <a:latin typeface="Univers Condensed Light" panose="020B030602020204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lang="fr-CA" dirty="0"/>
          </a:p>
        </p:txBody>
      </p:sp>
      <p:sp>
        <p:nvSpPr>
          <p:cNvPr id="30" name="ZoneTexte 29">
            <a:extLst>
              <a:ext uri="{FF2B5EF4-FFF2-40B4-BE49-F238E27FC236}">
                <a16:creationId xmlns:a16="http://schemas.microsoft.com/office/drawing/2014/main" id="{48C9C29B-4DF8-183F-431A-493BDE3AD563}"/>
              </a:ext>
            </a:extLst>
          </p:cNvPr>
          <p:cNvSpPr txBox="1"/>
          <p:nvPr/>
        </p:nvSpPr>
        <p:spPr>
          <a:xfrm>
            <a:off x="72000" y="5292000"/>
            <a:ext cx="2700000" cy="1077218"/>
          </a:xfrm>
          <a:prstGeom prst="rect">
            <a:avLst/>
          </a:prstGeom>
          <a:noFill/>
        </p:spPr>
        <p:txBody>
          <a:bodyPr wrap="square" rtlCol="0">
            <a:spAutoFit/>
          </a:bodyPr>
          <a:lstStyle/>
          <a:p>
            <a:r>
              <a:rPr lang="fr-FR" sz="2400" dirty="0">
                <a:solidFill>
                  <a:schemeClr val="bg1"/>
                </a:solidFill>
              </a:rPr>
              <a:t>3</a:t>
            </a:r>
            <a:r>
              <a:rPr lang="fr-FR" sz="2400" baseline="30000" dirty="0">
                <a:solidFill>
                  <a:schemeClr val="bg1"/>
                </a:solidFill>
              </a:rPr>
              <a:t>ème</a:t>
            </a:r>
            <a:r>
              <a:rPr lang="fr-FR" sz="2400" dirty="0">
                <a:solidFill>
                  <a:schemeClr val="bg1"/>
                </a:solidFill>
              </a:rPr>
              <a:t> transformation</a:t>
            </a:r>
          </a:p>
          <a:p>
            <a:r>
              <a:rPr lang="fr-FR" sz="2000" dirty="0">
                <a:solidFill>
                  <a:schemeClr val="bg1"/>
                </a:solidFill>
              </a:rPr>
              <a:t>Produits finis et manufacturés</a:t>
            </a:r>
          </a:p>
        </p:txBody>
      </p:sp>
      <p:sp>
        <p:nvSpPr>
          <p:cNvPr id="17" name="ZoneTexte 16"/>
          <p:cNvSpPr txBox="1"/>
          <p:nvPr/>
        </p:nvSpPr>
        <p:spPr>
          <a:xfrm>
            <a:off x="2743437" y="4818123"/>
            <a:ext cx="3780000" cy="1692771"/>
          </a:xfrm>
          <a:prstGeom prst="rect">
            <a:avLst/>
          </a:prstGeom>
          <a:noFill/>
        </p:spPr>
        <p:txBody>
          <a:bodyPr wrap="square" rtlCol="0">
            <a:spAutoFit/>
          </a:bodyPr>
          <a:lstStyle/>
          <a:p>
            <a:r>
              <a:rPr lang="fr-FR" sz="2400" dirty="0">
                <a:solidFill>
                  <a:schemeClr val="bg1"/>
                </a:solidFill>
              </a:rPr>
              <a:t>2</a:t>
            </a:r>
            <a:r>
              <a:rPr lang="fr-FR" sz="2400" baseline="30000" dirty="0">
                <a:solidFill>
                  <a:schemeClr val="bg1"/>
                </a:solidFill>
              </a:rPr>
              <a:t>ème</a:t>
            </a:r>
            <a:r>
              <a:rPr lang="fr-FR" sz="2400" dirty="0">
                <a:solidFill>
                  <a:schemeClr val="bg1"/>
                </a:solidFill>
              </a:rPr>
              <a:t> transformation</a:t>
            </a:r>
          </a:p>
          <a:p>
            <a:r>
              <a:rPr lang="fr-FR" sz="2000" dirty="0">
                <a:solidFill>
                  <a:schemeClr val="bg1"/>
                </a:solidFill>
              </a:rPr>
              <a:t>Produits semi-finis :</a:t>
            </a:r>
          </a:p>
          <a:p>
            <a:pPr marL="342900" indent="-342900">
              <a:buFont typeface="Arial" panose="020B0604020202020204" pitchFamily="34" charset="0"/>
              <a:buChar char="•"/>
            </a:pPr>
            <a:r>
              <a:rPr lang="fr-FR" sz="2000" dirty="0">
                <a:solidFill>
                  <a:schemeClr val="bg1"/>
                </a:solidFill>
              </a:rPr>
              <a:t>Profilés extrudés</a:t>
            </a:r>
          </a:p>
          <a:p>
            <a:pPr marL="342900" indent="-342900">
              <a:buFont typeface="Arial" panose="020B0604020202020204" pitchFamily="34" charset="0"/>
              <a:buChar char="•"/>
            </a:pPr>
            <a:r>
              <a:rPr lang="fr-FR" sz="2000" dirty="0">
                <a:solidFill>
                  <a:schemeClr val="bg1"/>
                </a:solidFill>
              </a:rPr>
              <a:t>Plaques/feuilles/feuillards</a:t>
            </a:r>
          </a:p>
          <a:p>
            <a:pPr marL="342900" indent="-342900">
              <a:buFont typeface="Arial" panose="020B0604020202020204" pitchFamily="34" charset="0"/>
              <a:buChar char="•"/>
            </a:pPr>
            <a:r>
              <a:rPr lang="fr-FR" sz="2000" dirty="0">
                <a:solidFill>
                  <a:schemeClr val="bg1"/>
                </a:solidFill>
              </a:rPr>
              <a:t>Pièces moulées</a:t>
            </a:r>
          </a:p>
        </p:txBody>
      </p:sp>
      <p:pic>
        <p:nvPicPr>
          <p:cNvPr id="4108" name="Picture 12" descr="Résultats de recherche d'images pour « photo  extrusion aluminium »">
            <a:extLst>
              <a:ext uri="{FF2B5EF4-FFF2-40B4-BE49-F238E27FC236}">
                <a16:creationId xmlns:a16="http://schemas.microsoft.com/office/drawing/2014/main" id="{AC5BCA5D-2B1B-964C-AD72-480B3BACB5B7}"/>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2802236" y="3458654"/>
            <a:ext cx="2034020" cy="1139545"/>
          </a:xfrm>
          <a:prstGeom prst="rect">
            <a:avLst/>
          </a:prstGeom>
          <a:noFill/>
          <a:extLst>
            <a:ext uri="{909E8E84-426E-40DD-AFC4-6F175D3DCCD1}">
              <a14:hiddenFill xmlns:a14="http://schemas.microsoft.com/office/drawing/2010/main">
                <a:solidFill>
                  <a:srgbClr val="FFFFFF"/>
                </a:solidFill>
              </a14:hiddenFill>
            </a:ext>
          </a:extLst>
        </p:spPr>
      </p:pic>
      <p:sp>
        <p:nvSpPr>
          <p:cNvPr id="53" name="ZoneTexte 52">
            <a:extLst>
              <a:ext uri="{FF2B5EF4-FFF2-40B4-BE49-F238E27FC236}">
                <a16:creationId xmlns:a16="http://schemas.microsoft.com/office/drawing/2014/main" id="{5F2D94BF-21D6-3F4F-A765-43DC102E83F5}"/>
              </a:ext>
            </a:extLst>
          </p:cNvPr>
          <p:cNvSpPr txBox="1"/>
          <p:nvPr/>
        </p:nvSpPr>
        <p:spPr>
          <a:xfrm>
            <a:off x="4803875" y="3458654"/>
            <a:ext cx="253596" cy="256545"/>
          </a:xfrm>
          <a:prstGeom prst="rect">
            <a:avLst/>
          </a:prstGeom>
          <a:noFill/>
        </p:spPr>
        <p:txBody>
          <a:bodyPr wrap="none" rtlCol="0">
            <a:spAutoFit/>
          </a:bodyPr>
          <a:lstStyle/>
          <a:p>
            <a:r>
              <a:rPr lang="fr-FR" sz="1067" b="1" dirty="0">
                <a:solidFill>
                  <a:schemeClr val="bg1"/>
                </a:solidFill>
              </a:rPr>
              <a:t>8</a:t>
            </a:r>
          </a:p>
        </p:txBody>
      </p:sp>
      <p:pic>
        <p:nvPicPr>
          <p:cNvPr id="4104" name="Picture 8" descr="Résultats de recherche d'images pour « photo moulage aluminium »">
            <a:extLst>
              <a:ext uri="{FF2B5EF4-FFF2-40B4-BE49-F238E27FC236}">
                <a16:creationId xmlns:a16="http://schemas.microsoft.com/office/drawing/2014/main" id="{25591B8C-25EF-9B43-8310-6A4E5D87C9D4}"/>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5865446" y="5206233"/>
            <a:ext cx="1405264" cy="1194667"/>
          </a:xfrm>
          <a:prstGeom prst="rect">
            <a:avLst/>
          </a:prstGeom>
          <a:noFill/>
          <a:extLst>
            <a:ext uri="{909E8E84-426E-40DD-AFC4-6F175D3DCCD1}">
              <a14:hiddenFill xmlns:a14="http://schemas.microsoft.com/office/drawing/2010/main">
                <a:solidFill>
                  <a:srgbClr val="FFFFFF"/>
                </a:solidFill>
              </a14:hiddenFill>
            </a:ext>
          </a:extLst>
        </p:spPr>
      </p:pic>
      <p:sp>
        <p:nvSpPr>
          <p:cNvPr id="48" name="ZoneTexte 47">
            <a:extLst>
              <a:ext uri="{FF2B5EF4-FFF2-40B4-BE49-F238E27FC236}">
                <a16:creationId xmlns:a16="http://schemas.microsoft.com/office/drawing/2014/main" id="{F126F29C-D43E-6949-9AD8-25BE35283C61}"/>
              </a:ext>
            </a:extLst>
          </p:cNvPr>
          <p:cNvSpPr txBox="1"/>
          <p:nvPr/>
        </p:nvSpPr>
        <p:spPr>
          <a:xfrm>
            <a:off x="7312047" y="3462494"/>
            <a:ext cx="253596" cy="256545"/>
          </a:xfrm>
          <a:prstGeom prst="rect">
            <a:avLst/>
          </a:prstGeom>
          <a:noFill/>
        </p:spPr>
        <p:txBody>
          <a:bodyPr wrap="none" rtlCol="0">
            <a:spAutoFit/>
          </a:bodyPr>
          <a:lstStyle/>
          <a:p>
            <a:r>
              <a:rPr lang="fr-FR" sz="1067" b="1" dirty="0">
                <a:solidFill>
                  <a:schemeClr val="bg1"/>
                </a:solidFill>
              </a:rPr>
              <a:t>9</a:t>
            </a:r>
          </a:p>
        </p:txBody>
      </p:sp>
      <p:sp>
        <p:nvSpPr>
          <p:cNvPr id="54" name="ZoneTexte 53">
            <a:extLst>
              <a:ext uri="{FF2B5EF4-FFF2-40B4-BE49-F238E27FC236}">
                <a16:creationId xmlns:a16="http://schemas.microsoft.com/office/drawing/2014/main" id="{62146145-CFB1-3845-BE12-C854A15113DE}"/>
              </a:ext>
            </a:extLst>
          </p:cNvPr>
          <p:cNvSpPr txBox="1"/>
          <p:nvPr/>
        </p:nvSpPr>
        <p:spPr>
          <a:xfrm>
            <a:off x="7234629" y="5206233"/>
            <a:ext cx="322524" cy="256545"/>
          </a:xfrm>
          <a:prstGeom prst="rect">
            <a:avLst/>
          </a:prstGeom>
          <a:noFill/>
        </p:spPr>
        <p:txBody>
          <a:bodyPr wrap="none" rtlCol="0">
            <a:spAutoFit/>
          </a:bodyPr>
          <a:lstStyle/>
          <a:p>
            <a:r>
              <a:rPr lang="fr-FR" sz="1067" b="1" dirty="0">
                <a:solidFill>
                  <a:schemeClr val="bg1"/>
                </a:solidFill>
              </a:rPr>
              <a:t>10</a:t>
            </a:r>
          </a:p>
        </p:txBody>
      </p:sp>
      <p:pic>
        <p:nvPicPr>
          <p:cNvPr id="5" name="Image 4">
            <a:extLst>
              <a:ext uri="{FF2B5EF4-FFF2-40B4-BE49-F238E27FC236}">
                <a16:creationId xmlns:a16="http://schemas.microsoft.com/office/drawing/2014/main" id="{0B995BF3-4D96-6098-516F-F7C79F33EAB0}"/>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5083838" y="3444735"/>
            <a:ext cx="2247424" cy="1383030"/>
          </a:xfrm>
          <a:prstGeom prst="rect">
            <a:avLst/>
          </a:prstGeom>
        </p:spPr>
      </p:pic>
      <p:pic>
        <p:nvPicPr>
          <p:cNvPr id="22" name="Image 21">
            <a:extLst>
              <a:ext uri="{FF2B5EF4-FFF2-40B4-BE49-F238E27FC236}">
                <a16:creationId xmlns:a16="http://schemas.microsoft.com/office/drawing/2014/main" id="{E7DD48A0-3864-4457-3067-169EE8E0302C}"/>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7815539" y="2718620"/>
            <a:ext cx="1299210" cy="1950720"/>
          </a:xfrm>
          <a:prstGeom prst="rect">
            <a:avLst/>
          </a:prstGeom>
        </p:spPr>
      </p:pic>
      <p:pic>
        <p:nvPicPr>
          <p:cNvPr id="23" name="Image 22">
            <a:extLst>
              <a:ext uri="{FF2B5EF4-FFF2-40B4-BE49-F238E27FC236}">
                <a16:creationId xmlns:a16="http://schemas.microsoft.com/office/drawing/2014/main" id="{F3F0B289-0826-7B6C-B284-BEE308DB5212}"/>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9632408" y="2746999"/>
            <a:ext cx="1459992" cy="1950720"/>
          </a:xfrm>
          <a:prstGeom prst="rect">
            <a:avLst/>
          </a:prstGeom>
        </p:spPr>
      </p:pic>
      <p:sp>
        <p:nvSpPr>
          <p:cNvPr id="25" name="ZoneTexte 24">
            <a:extLst>
              <a:ext uri="{FF2B5EF4-FFF2-40B4-BE49-F238E27FC236}">
                <a16:creationId xmlns:a16="http://schemas.microsoft.com/office/drawing/2014/main" id="{7808A283-D84A-384C-4153-C790E14E347F}"/>
              </a:ext>
            </a:extLst>
          </p:cNvPr>
          <p:cNvSpPr txBox="1"/>
          <p:nvPr/>
        </p:nvSpPr>
        <p:spPr>
          <a:xfrm>
            <a:off x="11075715" y="2778838"/>
            <a:ext cx="253596" cy="256545"/>
          </a:xfrm>
          <a:prstGeom prst="rect">
            <a:avLst/>
          </a:prstGeom>
          <a:noFill/>
        </p:spPr>
        <p:txBody>
          <a:bodyPr wrap="none" rtlCol="0">
            <a:spAutoFit/>
          </a:bodyPr>
          <a:lstStyle/>
          <a:p>
            <a:r>
              <a:rPr lang="fr-FR" sz="1067" b="1" dirty="0">
                <a:solidFill>
                  <a:schemeClr val="bg1"/>
                </a:solidFill>
              </a:rPr>
              <a:t>6</a:t>
            </a:r>
          </a:p>
        </p:txBody>
      </p:sp>
      <p:sp>
        <p:nvSpPr>
          <p:cNvPr id="26" name="ZoneTexte 25">
            <a:extLst>
              <a:ext uri="{FF2B5EF4-FFF2-40B4-BE49-F238E27FC236}">
                <a16:creationId xmlns:a16="http://schemas.microsoft.com/office/drawing/2014/main" id="{EE8CAB48-7403-E042-3E95-B329DC438765}"/>
              </a:ext>
            </a:extLst>
          </p:cNvPr>
          <p:cNvSpPr txBox="1"/>
          <p:nvPr/>
        </p:nvSpPr>
        <p:spPr>
          <a:xfrm>
            <a:off x="9088249" y="2729647"/>
            <a:ext cx="253596" cy="256545"/>
          </a:xfrm>
          <a:prstGeom prst="rect">
            <a:avLst/>
          </a:prstGeom>
          <a:noFill/>
        </p:spPr>
        <p:txBody>
          <a:bodyPr wrap="none" rtlCol="0">
            <a:spAutoFit/>
          </a:bodyPr>
          <a:lstStyle/>
          <a:p>
            <a:r>
              <a:rPr lang="fr-FR" sz="1067" b="1" dirty="0">
                <a:solidFill>
                  <a:schemeClr val="bg1"/>
                </a:solidFill>
              </a:rPr>
              <a:t>5</a:t>
            </a:r>
          </a:p>
        </p:txBody>
      </p:sp>
    </p:spTree>
    <p:extLst>
      <p:ext uri="{BB962C8B-B14F-4D97-AF65-F5344CB8AC3E}">
        <p14:creationId xmlns:p14="http://schemas.microsoft.com/office/powerpoint/2010/main" val="18603267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35</a:t>
            </a:fld>
            <a:endParaRPr lang="fr-FR" dirty="0"/>
          </a:p>
        </p:txBody>
      </p:sp>
      <p:sp>
        <p:nvSpPr>
          <p:cNvPr id="5" name="Titre 4"/>
          <p:cNvSpPr>
            <a:spLocks noGrp="1"/>
          </p:cNvSpPr>
          <p:nvPr>
            <p:ph type="title"/>
          </p:nvPr>
        </p:nvSpPr>
        <p:spPr/>
        <p:txBody>
          <a:bodyPr/>
          <a:lstStyle/>
          <a:p>
            <a:r>
              <a:rPr lang="fr-CA" dirty="0"/>
              <a:t>Comment est produit l’</a:t>
            </a:r>
            <a:r>
              <a:rPr lang="fr-CA" b="1" dirty="0">
                <a:solidFill>
                  <a:schemeClr val="accent1"/>
                </a:solidFill>
              </a:rPr>
              <a:t>aluminium</a:t>
            </a:r>
          </a:p>
        </p:txBody>
      </p:sp>
      <p:sp>
        <p:nvSpPr>
          <p:cNvPr id="54" name="Espace réservé du contenu 7">
            <a:extLst>
              <a:ext uri="{FF2B5EF4-FFF2-40B4-BE49-F238E27FC236}">
                <a16:creationId xmlns:a16="http://schemas.microsoft.com/office/drawing/2014/main" id="{20202575-227C-8C40-A305-B3C44FB9AA84}"/>
              </a:ext>
            </a:extLst>
          </p:cNvPr>
          <p:cNvSpPr txBox="1">
            <a:spLocks/>
          </p:cNvSpPr>
          <p:nvPr/>
        </p:nvSpPr>
        <p:spPr>
          <a:xfrm>
            <a:off x="860156" y="1079999"/>
            <a:ext cx="10080000" cy="5652000"/>
          </a:xfrm>
          <a:prstGeom prst="rect">
            <a:avLst/>
          </a:prstGeom>
        </p:spPr>
        <p:txBody>
          <a:bodyPr vert="horz" lIns="0" tIns="0" rIns="0" bIns="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bg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fr-FR" sz="1400" dirty="0">
                <a:latin typeface="Helvetica" panose="020B0604020202020204" pitchFamily="34" charset="0"/>
                <a:cs typeface="Helvetica" panose="020B0604020202020204" pitchFamily="34" charset="0"/>
              </a:rPr>
              <a:t>Références de la diapositive précédente</a:t>
            </a:r>
          </a:p>
          <a:p>
            <a:endParaRPr lang="en-CA" sz="1400" dirty="0">
              <a:latin typeface="Helvetica" panose="020B0604020202020204" pitchFamily="34" charset="0"/>
              <a:cs typeface="Helvetica" panose="020B0604020202020204" pitchFamily="34" charset="0"/>
            </a:endParaRPr>
          </a:p>
          <a:p>
            <a:pPr marL="228600" indent="-228600">
              <a:buFont typeface="+mj-lt"/>
              <a:buAutoNum type="arabicPeriod"/>
            </a:pPr>
            <a:r>
              <a:rPr lang="fr-CA" sz="1400" dirty="0">
                <a:latin typeface="Helvetica" panose="020B0604020202020204" pitchFamily="34" charset="0"/>
                <a:cs typeface="Helvetica" panose="020B0604020202020204" pitchFamily="34" charset="0"/>
              </a:rPr>
              <a:t>IV INTERNATIONAL ALUMINIUM INSTITUTE FOURTH SUSTAINABLE BAUXITE MINING REPORT, 2008, International Aluminium Institute</a:t>
            </a:r>
          </a:p>
          <a:p>
            <a:pPr marL="228600" indent="-228600">
              <a:buFont typeface="+mj-lt"/>
              <a:buAutoNum type="arabicPeriod"/>
            </a:pPr>
            <a:r>
              <a:rPr lang="fr-FR" sz="1400" dirty="0">
                <a:latin typeface="Helvetica" panose="020B0604020202020204" pitchFamily="34" charset="0"/>
                <a:cs typeface="Helvetica" panose="020B0604020202020204" pitchFamily="34" charset="0"/>
                <a:hlinkClick r:id="rId3">
                  <a:extLst>
                    <a:ext uri="{A12FA001-AC4F-418D-AE19-62706E023703}">
                      <ahyp:hlinkClr xmlns:ahyp="http://schemas.microsoft.com/office/drawing/2018/hyperlinkcolor" val="tx"/>
                    </a:ext>
                  </a:extLst>
                </a:hlinkClick>
              </a:rPr>
              <a:t>https://www.atelierlatrouvaille.com/a-carbure-de-silice-et-produits-de-polissage-pour-pierres/1504-f-oxyde-d-alumine.html</a:t>
            </a:r>
            <a:r>
              <a:rPr lang="fr-FR" sz="1400" dirty="0">
                <a:latin typeface="Helvetica" panose="020B0604020202020204" pitchFamily="34" charset="0"/>
                <a:cs typeface="Helvetica" panose="020B0604020202020204" pitchFamily="34" charset="0"/>
              </a:rPr>
              <a:t> (consulté 9 mars 2022)</a:t>
            </a:r>
          </a:p>
          <a:p>
            <a:pPr marL="228600" indent="-228600">
              <a:buFont typeface="+mj-lt"/>
              <a:buAutoNum type="arabicPeriod"/>
            </a:pPr>
            <a:r>
              <a:rPr lang="fr-FR" sz="1400" dirty="0">
                <a:latin typeface="Helvetica" panose="020B0604020202020204" pitchFamily="34" charset="0"/>
                <a:cs typeface="Helvetica" panose="020B0604020202020204" pitchFamily="34" charset="0"/>
              </a:rPr>
              <a:t>Photo courtoisie de Mario </a:t>
            </a:r>
            <a:r>
              <a:rPr lang="fr-FR" sz="1400" dirty="0" err="1">
                <a:latin typeface="Helvetica" panose="020B0604020202020204" pitchFamily="34" charset="0"/>
                <a:cs typeface="Helvetica" panose="020B0604020202020204" pitchFamily="34" charset="0"/>
              </a:rPr>
              <a:t>Fafard</a:t>
            </a:r>
            <a:endParaRPr lang="fr-FR" sz="1400" dirty="0">
              <a:latin typeface="Helvetica" panose="020B0604020202020204" pitchFamily="34" charset="0"/>
              <a:cs typeface="Helvetica" panose="020B0604020202020204" pitchFamily="34" charset="0"/>
            </a:endParaRPr>
          </a:p>
          <a:p>
            <a:pPr marL="228600" indent="-228600">
              <a:buFont typeface="+mj-lt"/>
              <a:buAutoNum type="arabicPeriod"/>
            </a:pPr>
            <a:r>
              <a:rPr lang="fr-FR" sz="1400" dirty="0">
                <a:latin typeface="Helvetica" panose="020B0604020202020204" pitchFamily="34" charset="0"/>
                <a:cs typeface="Helvetica" panose="020B0604020202020204" pitchFamily="34" charset="0"/>
                <a:hlinkClick r:id="rId4">
                  <a:extLst>
                    <a:ext uri="{A12FA001-AC4F-418D-AE19-62706E023703}">
                      <ahyp:hlinkClr xmlns:ahyp="http://schemas.microsoft.com/office/drawing/2018/hyperlinkcolor" val="tx"/>
                    </a:ext>
                  </a:extLst>
                </a:hlinkClick>
              </a:rPr>
              <a:t>https://roanne-fonderie.fr/wp-content/uploads/2015/03/Roanne-fonderie-alliage-aluminium-Moulage-sable-moulage-31-610x600.jpg</a:t>
            </a:r>
            <a:r>
              <a:rPr lang="fr-FR" sz="1400" dirty="0">
                <a:latin typeface="Helvetica" panose="020B0604020202020204" pitchFamily="34" charset="0"/>
                <a:cs typeface="Helvetica" panose="020B0604020202020204" pitchFamily="34" charset="0"/>
              </a:rPr>
              <a:t> (consulté 9 mars 2022)</a:t>
            </a:r>
          </a:p>
          <a:p>
            <a:pPr marL="228600" indent="-228600">
              <a:buFont typeface="+mj-lt"/>
              <a:buAutoNum type="arabicPeriod"/>
            </a:pPr>
            <a:r>
              <a:rPr lang="fr-FR" sz="1400" dirty="0">
                <a:latin typeface="Helvetica" panose="020B0604020202020204" pitchFamily="34" charset="0"/>
                <a:cs typeface="Helvetica" panose="020B0604020202020204" pitchFamily="34" charset="0"/>
                <a:hlinkClick r:id="rId5">
                  <a:extLst>
                    <a:ext uri="{A12FA001-AC4F-418D-AE19-62706E023703}">
                      <ahyp:hlinkClr xmlns:ahyp="http://schemas.microsoft.com/office/drawing/2018/hyperlinkcolor" val="tx"/>
                    </a:ext>
                  </a:extLst>
                </a:hlinkClick>
              </a:rPr>
              <a:t>https://www.lightmetalage.com/news/industry-news/casthouse/arvida-casthouse-upgrades-with-revolutionary-billet-casting-technology/</a:t>
            </a:r>
            <a:r>
              <a:rPr lang="fr-FR" sz="1400" dirty="0">
                <a:latin typeface="Helvetica" panose="020B0604020202020204" pitchFamily="34" charset="0"/>
                <a:cs typeface="Helvetica" panose="020B0604020202020204" pitchFamily="34" charset="0"/>
              </a:rPr>
              <a:t> (consulté 13 novembre 2025)</a:t>
            </a:r>
          </a:p>
          <a:p>
            <a:pPr marL="228600" indent="-228600">
              <a:buFont typeface="+mj-lt"/>
              <a:buAutoNum type="arabicPeriod"/>
            </a:pPr>
            <a:r>
              <a:rPr lang="fr-FR" sz="1400" dirty="0">
                <a:latin typeface="Helvetica" panose="020B0604020202020204" pitchFamily="34" charset="0"/>
                <a:cs typeface="Helvetica" panose="020B0604020202020204" pitchFamily="34" charset="0"/>
                <a:hlinkClick r:id="rId6">
                  <a:extLst>
                    <a:ext uri="{A12FA001-AC4F-418D-AE19-62706E023703}">
                      <ahyp:hlinkClr xmlns:ahyp="http://schemas.microsoft.com/office/drawing/2018/hyperlinkcolor" val="tx"/>
                    </a:ext>
                  </a:extLst>
                </a:hlinkClick>
              </a:rPr>
              <a:t>https://www.wagstaff.com/Wagstaff/Products/Ingot-Casting/LHC.htm</a:t>
            </a:r>
            <a:r>
              <a:rPr lang="fr-FR" sz="1400" dirty="0">
                <a:latin typeface="Helvetica" panose="020B0604020202020204" pitchFamily="34" charset="0"/>
                <a:cs typeface="Helvetica" panose="020B0604020202020204" pitchFamily="34" charset="0"/>
              </a:rPr>
              <a:t> (consulté 13 novembre 2025)</a:t>
            </a:r>
          </a:p>
          <a:p>
            <a:pPr marL="228600" indent="-228600">
              <a:buFont typeface="+mj-lt"/>
              <a:buAutoNum type="arabicPeriod"/>
            </a:pPr>
            <a:r>
              <a:rPr lang="fr-FR" sz="1400" dirty="0">
                <a:latin typeface="Helvetica" panose="020B0604020202020204" pitchFamily="34" charset="0"/>
                <a:cs typeface="Helvetica" panose="020B0604020202020204" pitchFamily="34" charset="0"/>
              </a:rPr>
              <a:t>https://fr.made-in-china.com/co_zibokangwo/product_Casting-Aluminum-Alloy-Ingot_hrusuongy.html (consulté 9 mars 2022)</a:t>
            </a:r>
          </a:p>
          <a:p>
            <a:pPr marL="228600" indent="-228600">
              <a:buFont typeface="+mj-lt"/>
              <a:buAutoNum type="arabicPeriod"/>
            </a:pPr>
            <a:r>
              <a:rPr lang="fr-FR" sz="1400" dirty="0">
                <a:latin typeface="Helvetica" panose="020B0604020202020204" pitchFamily="34" charset="0"/>
                <a:cs typeface="Helvetica" panose="020B0604020202020204" pitchFamily="34" charset="0"/>
              </a:rPr>
              <a:t>https://salmanzafar.me/applications-of-aluminum-extrusion/ (consulté 9 mars 2022)</a:t>
            </a:r>
          </a:p>
          <a:p>
            <a:pPr marL="228600" indent="-228600">
              <a:buFont typeface="+mj-lt"/>
              <a:buAutoNum type="arabicPeriod"/>
            </a:pPr>
            <a:r>
              <a:rPr lang="fr-FR" sz="1400" dirty="0">
                <a:latin typeface="Helvetica" panose="020B0604020202020204" pitchFamily="34" charset="0"/>
                <a:cs typeface="Helvetica" panose="020B0604020202020204" pitchFamily="34" charset="0"/>
                <a:hlinkClick r:id="rId7">
                  <a:extLst>
                    <a:ext uri="{A12FA001-AC4F-418D-AE19-62706E023703}">
                      <ahyp:hlinkClr xmlns:ahyp="http://schemas.microsoft.com/office/drawing/2018/hyperlinkcolor" val="tx"/>
                    </a:ext>
                  </a:extLst>
                </a:hlinkClick>
              </a:rPr>
              <a:t>https://www.alcircle.com/news/top-five-aluminium-sheet-plate-and-strip-manufacturers-in-the-u-s-27869?srsltid=AfmBOopmbOrGTr9tO4bVZBe0rqQRVaIpa8rQvwHcwhJyRB2XDEH9ZFv6</a:t>
            </a:r>
            <a:r>
              <a:rPr lang="fr-FR" sz="1400" dirty="0">
                <a:latin typeface="Helvetica" panose="020B0604020202020204" pitchFamily="34" charset="0"/>
                <a:cs typeface="Helvetica" panose="020B0604020202020204" pitchFamily="34" charset="0"/>
              </a:rPr>
              <a:t> (consulté 13 novembre 2025)</a:t>
            </a:r>
          </a:p>
          <a:p>
            <a:pPr marL="228600" indent="-228600">
              <a:buFont typeface="+mj-lt"/>
              <a:buAutoNum type="arabicPeriod"/>
            </a:pPr>
            <a:r>
              <a:rPr lang="fr-FR" sz="1400" dirty="0">
                <a:latin typeface="Helvetica" panose="020B0604020202020204" pitchFamily="34" charset="0"/>
                <a:cs typeface="Helvetica" panose="020B0604020202020204" pitchFamily="34" charset="0"/>
              </a:rPr>
              <a:t>http://souspression.canalblog.com/archives/2008/10/08/10047490.html (consulté 9 mars 2022)</a:t>
            </a:r>
          </a:p>
          <a:p>
            <a:pPr marL="228600" indent="-228600">
              <a:buFont typeface="+mj-lt"/>
              <a:buAutoNum type="arabicPeriod"/>
            </a:pPr>
            <a:r>
              <a:rPr lang="fr-FR" sz="1400" dirty="0">
                <a:latin typeface="Helvetica" panose="020B0604020202020204" pitchFamily="34" charset="0"/>
                <a:cs typeface="Helvetica" panose="020B0604020202020204" pitchFamily="34" charset="0"/>
              </a:rPr>
              <a:t>https://</a:t>
            </a:r>
            <a:r>
              <a:rPr lang="fr-FR" sz="1400" dirty="0" err="1">
                <a:latin typeface="Helvetica" panose="020B0604020202020204" pitchFamily="34" charset="0"/>
                <a:cs typeface="Helvetica" panose="020B0604020202020204" pitchFamily="34" charset="0"/>
              </a:rPr>
              <a:t>gltugs.wordpress.com</a:t>
            </a:r>
            <a:r>
              <a:rPr lang="fr-FR" sz="1400" dirty="0">
                <a:latin typeface="Helvetica" panose="020B0604020202020204" pitchFamily="34" charset="0"/>
                <a:cs typeface="Helvetica" panose="020B0604020202020204" pitchFamily="34" charset="0"/>
              </a:rPr>
              <a:t>/ocean-catatug-2-2/ocean-catatug-2-mp/ (consulté 9 mars 2022)</a:t>
            </a:r>
          </a:p>
          <a:p>
            <a:pPr marL="228600" indent="-228600">
              <a:buFont typeface="+mj-lt"/>
              <a:buAutoNum type="arabicPeriod"/>
            </a:pPr>
            <a:r>
              <a:rPr lang="en-CA" sz="1400" dirty="0">
                <a:latin typeface="Helvetica" panose="020B0604020202020204" pitchFamily="34" charset="0"/>
                <a:cs typeface="Helvetica" panose="020B0604020202020204" pitchFamily="34" charset="0"/>
              </a:rPr>
              <a:t>https://aluquebec.com/media/nrlopzyn/ppt-conception-passerelle-complexe.pptx</a:t>
            </a:r>
            <a:endParaRPr lang="fr-CA" sz="1400" dirty="0">
              <a:latin typeface="Helvetica" panose="020B0604020202020204" pitchFamily="34" charset="0"/>
              <a:cs typeface="Helvetica" panose="020B0604020202020204" pitchFamily="34" charset="0"/>
            </a:endParaRPr>
          </a:p>
        </p:txBody>
      </p:sp>
    </p:spTree>
    <p:extLst>
      <p:ext uri="{BB962C8B-B14F-4D97-AF65-F5344CB8AC3E}">
        <p14:creationId xmlns:p14="http://schemas.microsoft.com/office/powerpoint/2010/main" val="18919266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36</a:t>
            </a:fld>
            <a:endParaRPr lang="fr-FR" dirty="0"/>
          </a:p>
        </p:txBody>
      </p:sp>
      <p:sp>
        <p:nvSpPr>
          <p:cNvPr id="5" name="Titre 4"/>
          <p:cNvSpPr>
            <a:spLocks noGrp="1"/>
          </p:cNvSpPr>
          <p:nvPr>
            <p:ph type="title"/>
          </p:nvPr>
        </p:nvSpPr>
        <p:spPr/>
        <p:txBody>
          <a:bodyPr/>
          <a:lstStyle/>
          <a:p>
            <a:r>
              <a:rPr lang="fr-CA" dirty="0"/>
              <a:t>Comment est transformé l’</a:t>
            </a:r>
            <a:r>
              <a:rPr lang="fr-CA" dirty="0">
                <a:solidFill>
                  <a:schemeClr val="accent1"/>
                </a:solidFill>
              </a:rPr>
              <a:t>aluminium</a:t>
            </a:r>
          </a:p>
        </p:txBody>
      </p:sp>
      <p:grpSp>
        <p:nvGrpSpPr>
          <p:cNvPr id="6" name="Groupe 5">
            <a:extLst>
              <a:ext uri="{FF2B5EF4-FFF2-40B4-BE49-F238E27FC236}">
                <a16:creationId xmlns:a16="http://schemas.microsoft.com/office/drawing/2014/main" id="{0F8080DB-0225-ED47-8A41-C06CA447BBD9}"/>
              </a:ext>
            </a:extLst>
          </p:cNvPr>
          <p:cNvGrpSpPr/>
          <p:nvPr/>
        </p:nvGrpSpPr>
        <p:grpSpPr>
          <a:xfrm>
            <a:off x="1772727" y="996888"/>
            <a:ext cx="7975705" cy="5140441"/>
            <a:chOff x="346884" y="485443"/>
            <a:chExt cx="6699572" cy="4274671"/>
          </a:xfrm>
        </p:grpSpPr>
        <p:sp>
          <p:nvSpPr>
            <p:cNvPr id="8" name="Rectangle 7"/>
            <p:cNvSpPr/>
            <p:nvPr/>
          </p:nvSpPr>
          <p:spPr>
            <a:xfrm>
              <a:off x="894593" y="1929601"/>
              <a:ext cx="5770136" cy="252000"/>
            </a:xfrm>
            <a:prstGeom prst="rect">
              <a:avLst/>
            </a:prstGeom>
            <a:noFill/>
            <a:ln w="28575">
              <a:solidFill>
                <a:schemeClr val="bg1"/>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CA" sz="1600"/>
            </a:p>
          </p:txBody>
        </p:sp>
        <p:cxnSp>
          <p:nvCxnSpPr>
            <p:cNvPr id="9" name="Connecteur droit avec flèche 8"/>
            <p:cNvCxnSpPr/>
            <p:nvPr/>
          </p:nvCxnSpPr>
          <p:spPr>
            <a:xfrm>
              <a:off x="4903470" y="2651916"/>
              <a:ext cx="6668" cy="1948897"/>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10" name="Connecteur droit avec flèche 9"/>
            <p:cNvCxnSpPr>
              <a:stCxn id="24" idx="2"/>
            </p:cNvCxnSpPr>
            <p:nvPr/>
          </p:nvCxnSpPr>
          <p:spPr>
            <a:xfrm>
              <a:off x="6068204" y="2682578"/>
              <a:ext cx="1" cy="1918235"/>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sp>
          <p:nvSpPr>
            <p:cNvPr id="11" name="Rectangle à coins arrondis 10"/>
            <p:cNvSpPr/>
            <p:nvPr/>
          </p:nvSpPr>
          <p:spPr>
            <a:xfrm>
              <a:off x="4092305" y="485443"/>
              <a:ext cx="1025771" cy="180000"/>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Aluminium en fusion</a:t>
              </a:r>
            </a:p>
          </p:txBody>
        </p:sp>
        <p:sp>
          <p:nvSpPr>
            <p:cNvPr id="12" name="Rectangle à coins arrondis 11"/>
            <p:cNvSpPr/>
            <p:nvPr/>
          </p:nvSpPr>
          <p:spPr>
            <a:xfrm>
              <a:off x="1154276" y="1080706"/>
              <a:ext cx="3620074" cy="159300"/>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Coulée de lingots et billettes</a:t>
              </a:r>
            </a:p>
          </p:txBody>
        </p:sp>
        <p:sp>
          <p:nvSpPr>
            <p:cNvPr id="13" name="Rectangle à coins arrondis 12"/>
            <p:cNvSpPr/>
            <p:nvPr/>
          </p:nvSpPr>
          <p:spPr>
            <a:xfrm>
              <a:off x="5522990" y="1059960"/>
              <a:ext cx="1090431" cy="159300"/>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Coulée de lingots</a:t>
              </a:r>
            </a:p>
          </p:txBody>
        </p:sp>
        <p:sp>
          <p:nvSpPr>
            <p:cNvPr id="14" name="Rectangle à coins arrondis 13"/>
            <p:cNvSpPr/>
            <p:nvPr/>
          </p:nvSpPr>
          <p:spPr>
            <a:xfrm>
              <a:off x="927558" y="1404008"/>
              <a:ext cx="1072420" cy="159300"/>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Laminage à chaud</a:t>
              </a:r>
            </a:p>
          </p:txBody>
        </p:sp>
        <p:sp>
          <p:nvSpPr>
            <p:cNvPr id="15" name="Rectangle à coins arrondis 14"/>
            <p:cNvSpPr/>
            <p:nvPr/>
          </p:nvSpPr>
          <p:spPr>
            <a:xfrm>
              <a:off x="927558" y="1684313"/>
              <a:ext cx="1072420" cy="159300"/>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Laminage à froid</a:t>
              </a:r>
            </a:p>
          </p:txBody>
        </p:sp>
        <p:sp>
          <p:nvSpPr>
            <p:cNvPr id="16" name="Rectangle à coins arrondis 15"/>
            <p:cNvSpPr/>
            <p:nvPr/>
          </p:nvSpPr>
          <p:spPr>
            <a:xfrm>
              <a:off x="929802" y="1968106"/>
              <a:ext cx="1072420" cy="180000"/>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Traitement thermique</a:t>
              </a:r>
            </a:p>
          </p:txBody>
        </p:sp>
        <p:sp>
          <p:nvSpPr>
            <p:cNvPr id="17" name="Rectangle à coins arrondis 16"/>
            <p:cNvSpPr/>
            <p:nvPr/>
          </p:nvSpPr>
          <p:spPr>
            <a:xfrm>
              <a:off x="3920916" y="1401365"/>
              <a:ext cx="1072420" cy="390226"/>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Forgeage</a:t>
              </a:r>
            </a:p>
            <a:p>
              <a:pPr algn="ctr"/>
              <a:r>
                <a:rPr lang="fr-CA" sz="700" dirty="0"/>
                <a:t>à chaud matrice ouverte</a:t>
              </a:r>
            </a:p>
            <a:p>
              <a:pPr algn="ctr"/>
              <a:r>
                <a:rPr lang="fr-CA" sz="700" dirty="0"/>
                <a:t>à chaud matrice fermée</a:t>
              </a:r>
            </a:p>
            <a:p>
              <a:pPr algn="ctr"/>
              <a:r>
                <a:rPr lang="fr-CA" sz="700" dirty="0"/>
                <a:t>à froid</a:t>
              </a:r>
            </a:p>
          </p:txBody>
        </p:sp>
        <p:sp>
          <p:nvSpPr>
            <p:cNvPr id="18" name="Rectangle à coins arrondis 17"/>
            <p:cNvSpPr/>
            <p:nvPr/>
          </p:nvSpPr>
          <p:spPr>
            <a:xfrm>
              <a:off x="2428102" y="1968106"/>
              <a:ext cx="1072420" cy="180000"/>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Traitement thermique</a:t>
              </a:r>
            </a:p>
          </p:txBody>
        </p:sp>
        <p:sp>
          <p:nvSpPr>
            <p:cNvPr id="19" name="Rectangle à coins arrondis 18"/>
            <p:cNvSpPr/>
            <p:nvPr/>
          </p:nvSpPr>
          <p:spPr>
            <a:xfrm>
              <a:off x="5522990" y="1401365"/>
              <a:ext cx="1090431" cy="390226"/>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Moulage</a:t>
              </a:r>
            </a:p>
            <a:p>
              <a:pPr algn="ctr"/>
              <a:r>
                <a:rPr lang="fr-CA" sz="700" dirty="0"/>
                <a:t>au sable</a:t>
              </a:r>
            </a:p>
            <a:p>
              <a:pPr algn="ctr"/>
              <a:r>
                <a:rPr lang="fr-CA" sz="700" dirty="0"/>
                <a:t>permanent</a:t>
              </a:r>
            </a:p>
            <a:p>
              <a:pPr algn="ctr"/>
              <a:r>
                <a:rPr lang="fr-CA" sz="700" dirty="0"/>
                <a:t>sous pression</a:t>
              </a:r>
            </a:p>
          </p:txBody>
        </p:sp>
        <p:sp>
          <p:nvSpPr>
            <p:cNvPr id="20" name="Rectangle à coins arrondis 19"/>
            <p:cNvSpPr/>
            <p:nvPr/>
          </p:nvSpPr>
          <p:spPr>
            <a:xfrm>
              <a:off x="3920915" y="1968106"/>
              <a:ext cx="1072420" cy="180000"/>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Traitement thermique</a:t>
              </a:r>
            </a:p>
          </p:txBody>
        </p:sp>
        <p:sp>
          <p:nvSpPr>
            <p:cNvPr id="21" name="Rectangle à coins arrondis 20"/>
            <p:cNvSpPr/>
            <p:nvPr/>
          </p:nvSpPr>
          <p:spPr>
            <a:xfrm>
              <a:off x="5522989" y="1968106"/>
              <a:ext cx="1090432" cy="180000"/>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Traitement thermique</a:t>
              </a:r>
            </a:p>
          </p:txBody>
        </p:sp>
        <p:sp>
          <p:nvSpPr>
            <p:cNvPr id="22" name="Rectangle à coins arrondis 21"/>
            <p:cNvSpPr/>
            <p:nvPr/>
          </p:nvSpPr>
          <p:spPr>
            <a:xfrm>
              <a:off x="377623" y="2385303"/>
              <a:ext cx="1378822" cy="159300"/>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err="1"/>
                <a:t>Gauffrage</a:t>
              </a:r>
              <a:r>
                <a:rPr lang="fr-CA" sz="900" b="1" dirty="0"/>
                <a:t> et formage roulé</a:t>
              </a:r>
            </a:p>
          </p:txBody>
        </p:sp>
        <p:sp>
          <p:nvSpPr>
            <p:cNvPr id="23" name="Rectangle à coins arrondis 22"/>
            <p:cNvSpPr/>
            <p:nvPr/>
          </p:nvSpPr>
          <p:spPr>
            <a:xfrm>
              <a:off x="3926402" y="2398602"/>
              <a:ext cx="1066933" cy="288000"/>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Usinage et opérations secondaires</a:t>
              </a:r>
            </a:p>
          </p:txBody>
        </p:sp>
        <p:sp>
          <p:nvSpPr>
            <p:cNvPr id="24" name="Rectangle à coins arrondis 23"/>
            <p:cNvSpPr/>
            <p:nvPr/>
          </p:nvSpPr>
          <p:spPr>
            <a:xfrm>
              <a:off x="5522988" y="2394578"/>
              <a:ext cx="1090432" cy="288000"/>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Usinage et opérations secondaires</a:t>
              </a:r>
            </a:p>
          </p:txBody>
        </p:sp>
        <p:sp>
          <p:nvSpPr>
            <p:cNvPr id="25" name="Rectangle à coins arrondis 24"/>
            <p:cNvSpPr/>
            <p:nvPr/>
          </p:nvSpPr>
          <p:spPr>
            <a:xfrm>
              <a:off x="1251520" y="2745630"/>
              <a:ext cx="1369404" cy="470913"/>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Travail des métaux en feuille</a:t>
              </a:r>
            </a:p>
            <a:p>
              <a:pPr algn="ctr"/>
              <a:r>
                <a:rPr lang="fr-CA" sz="700" dirty="0"/>
                <a:t>profilés roulés (roll </a:t>
              </a:r>
              <a:r>
                <a:rPr lang="fr-CA" sz="700" dirty="0" err="1"/>
                <a:t>forming</a:t>
              </a:r>
              <a:r>
                <a:rPr lang="fr-CA" sz="700" dirty="0"/>
                <a:t>)</a:t>
              </a:r>
            </a:p>
            <a:p>
              <a:pPr algn="ctr"/>
              <a:r>
                <a:rPr lang="fr-CA" sz="700" dirty="0"/>
                <a:t>pliage, découpe, emboutissage,</a:t>
              </a:r>
            </a:p>
            <a:p>
              <a:pPr algn="ctr"/>
              <a:r>
                <a:rPr lang="fr-CA" sz="700" dirty="0"/>
                <a:t>pressage en matrice (en série)</a:t>
              </a:r>
            </a:p>
          </p:txBody>
        </p:sp>
        <p:sp>
          <p:nvSpPr>
            <p:cNvPr id="26" name="Rectangle à coins arrondis 25"/>
            <p:cNvSpPr/>
            <p:nvPr/>
          </p:nvSpPr>
          <p:spPr>
            <a:xfrm>
              <a:off x="1910451" y="3591086"/>
              <a:ext cx="1250851" cy="314499"/>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Travail de tubes</a:t>
              </a:r>
            </a:p>
            <a:p>
              <a:pPr algn="ctr"/>
              <a:r>
                <a:rPr lang="fr-CA" sz="700" dirty="0"/>
                <a:t>étirage, pliage, formage,</a:t>
              </a:r>
            </a:p>
            <a:p>
              <a:pPr algn="ctr"/>
              <a:r>
                <a:rPr lang="fr-CA" sz="700" dirty="0"/>
                <a:t>hydroformage, …</a:t>
              </a:r>
            </a:p>
          </p:txBody>
        </p:sp>
        <p:sp>
          <p:nvSpPr>
            <p:cNvPr id="27" name="Rectangle à coins arrondis 26"/>
            <p:cNvSpPr/>
            <p:nvPr/>
          </p:nvSpPr>
          <p:spPr>
            <a:xfrm>
              <a:off x="1910451" y="4100159"/>
              <a:ext cx="1250851" cy="159300"/>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Traitement thermique</a:t>
              </a:r>
            </a:p>
          </p:txBody>
        </p:sp>
        <p:sp>
          <p:nvSpPr>
            <p:cNvPr id="28" name="Rectangle à coins arrondis 27"/>
            <p:cNvSpPr/>
            <p:nvPr/>
          </p:nvSpPr>
          <p:spPr>
            <a:xfrm>
              <a:off x="377623" y="4600814"/>
              <a:ext cx="6668833" cy="159300"/>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Assemblage - finition</a:t>
              </a:r>
            </a:p>
          </p:txBody>
        </p:sp>
        <p:sp>
          <p:nvSpPr>
            <p:cNvPr id="29" name="Rectangle à coins arrondis 28"/>
            <p:cNvSpPr/>
            <p:nvPr/>
          </p:nvSpPr>
          <p:spPr>
            <a:xfrm>
              <a:off x="3912729" y="3618482"/>
              <a:ext cx="909403" cy="314499"/>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Usinage</a:t>
              </a:r>
              <a:endParaRPr lang="fr-CA" sz="700" dirty="0"/>
            </a:p>
          </p:txBody>
        </p:sp>
        <p:sp>
          <p:nvSpPr>
            <p:cNvPr id="30" name="Rectangle à coins arrondis 29"/>
            <p:cNvSpPr/>
            <p:nvPr/>
          </p:nvSpPr>
          <p:spPr>
            <a:xfrm>
              <a:off x="2428102" y="1404008"/>
              <a:ext cx="1072420" cy="159300"/>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Extrusion</a:t>
              </a:r>
            </a:p>
          </p:txBody>
        </p:sp>
        <p:sp>
          <p:nvSpPr>
            <p:cNvPr id="31" name="Rectangle à coins arrondis 30"/>
            <p:cNvSpPr/>
            <p:nvPr/>
          </p:nvSpPr>
          <p:spPr>
            <a:xfrm>
              <a:off x="4943509" y="688271"/>
              <a:ext cx="984565" cy="180000"/>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900" b="1" dirty="0"/>
                <a:t>Éléments d’alliages</a:t>
              </a:r>
            </a:p>
          </p:txBody>
        </p:sp>
        <p:cxnSp>
          <p:nvCxnSpPr>
            <p:cNvPr id="32" name="Connecteur en angle 31"/>
            <p:cNvCxnSpPr>
              <a:stCxn id="12" idx="0"/>
              <a:endCxn id="13" idx="0"/>
            </p:cNvCxnSpPr>
            <p:nvPr/>
          </p:nvCxnSpPr>
          <p:spPr>
            <a:xfrm rot="5400000" flipH="1" flipV="1">
              <a:off x="4505886" y="-481612"/>
              <a:ext cx="20746" cy="3103892"/>
            </a:xfrm>
            <a:prstGeom prst="bentConnector3">
              <a:avLst>
                <a:gd name="adj1" fmla="val 535754"/>
              </a:avLst>
            </a:prstGeom>
            <a:ln w="12700" cmpd="sng">
              <a:solidFill>
                <a:schemeClr val="bg2"/>
              </a:solidFill>
              <a:headEnd type="triangle"/>
              <a:tailEnd type="triangle"/>
            </a:ln>
            <a:effectLst/>
          </p:spPr>
          <p:style>
            <a:lnRef idx="2">
              <a:schemeClr val="accent1"/>
            </a:lnRef>
            <a:fillRef idx="0">
              <a:schemeClr val="accent1"/>
            </a:fillRef>
            <a:effectRef idx="1">
              <a:schemeClr val="accent1"/>
            </a:effectRef>
            <a:fontRef idx="minor">
              <a:schemeClr val="tx1"/>
            </a:fontRef>
          </p:style>
        </p:cxnSp>
        <p:cxnSp>
          <p:nvCxnSpPr>
            <p:cNvPr id="33" name="Connecteur droit avec flèche 32"/>
            <p:cNvCxnSpPr>
              <a:stCxn id="11" idx="2"/>
            </p:cNvCxnSpPr>
            <p:nvPr/>
          </p:nvCxnSpPr>
          <p:spPr>
            <a:xfrm>
              <a:off x="4605191" y="665443"/>
              <a:ext cx="0" cy="271817"/>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34" name="Connecteur droit avec flèche 33"/>
            <p:cNvCxnSpPr>
              <a:stCxn id="31" idx="1"/>
            </p:cNvCxnSpPr>
            <p:nvPr/>
          </p:nvCxnSpPr>
          <p:spPr>
            <a:xfrm flipH="1" flipV="1">
              <a:off x="4605191" y="767921"/>
              <a:ext cx="338318" cy="0"/>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sp>
          <p:nvSpPr>
            <p:cNvPr id="35" name="ZoneTexte 34"/>
            <p:cNvSpPr txBox="1"/>
            <p:nvPr/>
          </p:nvSpPr>
          <p:spPr>
            <a:xfrm>
              <a:off x="2719293" y="840464"/>
              <a:ext cx="859081" cy="166361"/>
            </a:xfrm>
            <a:prstGeom prst="rect">
              <a:avLst/>
            </a:prstGeom>
            <a:noFill/>
          </p:spPr>
          <p:txBody>
            <a:bodyPr wrap="square" rtlCol="0">
              <a:spAutoFit/>
            </a:bodyPr>
            <a:lstStyle/>
            <a:p>
              <a:r>
                <a:rPr lang="fr-CA" sz="700" dirty="0">
                  <a:solidFill>
                    <a:schemeClr val="accent2"/>
                  </a:solidFill>
                </a:rPr>
                <a:t>Alliages de corroyage</a:t>
              </a:r>
            </a:p>
          </p:txBody>
        </p:sp>
        <p:sp>
          <p:nvSpPr>
            <p:cNvPr id="36" name="ZoneTexte 35"/>
            <p:cNvSpPr txBox="1"/>
            <p:nvPr/>
          </p:nvSpPr>
          <p:spPr>
            <a:xfrm>
              <a:off x="5732435" y="840464"/>
              <a:ext cx="859081" cy="166361"/>
            </a:xfrm>
            <a:prstGeom prst="rect">
              <a:avLst/>
            </a:prstGeom>
            <a:noFill/>
          </p:spPr>
          <p:txBody>
            <a:bodyPr wrap="square" rtlCol="0">
              <a:spAutoFit/>
            </a:bodyPr>
            <a:lstStyle/>
            <a:p>
              <a:r>
                <a:rPr lang="fr-CA" sz="700" dirty="0">
                  <a:solidFill>
                    <a:schemeClr val="accent2"/>
                  </a:solidFill>
                </a:rPr>
                <a:t>Alliages de fonderie</a:t>
              </a:r>
            </a:p>
          </p:txBody>
        </p:sp>
        <p:cxnSp>
          <p:nvCxnSpPr>
            <p:cNvPr id="37" name="Connecteur droit avec flèche 36"/>
            <p:cNvCxnSpPr>
              <a:endCxn id="14" idx="0"/>
            </p:cNvCxnSpPr>
            <p:nvPr/>
          </p:nvCxnSpPr>
          <p:spPr>
            <a:xfrm>
              <a:off x="1463767" y="1240006"/>
              <a:ext cx="1" cy="164002"/>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38" name="Connecteur droit avec flèche 37"/>
            <p:cNvCxnSpPr>
              <a:stCxn id="12" idx="2"/>
              <a:endCxn id="30" idx="0"/>
            </p:cNvCxnSpPr>
            <p:nvPr/>
          </p:nvCxnSpPr>
          <p:spPr>
            <a:xfrm flipH="1">
              <a:off x="2964312" y="1240006"/>
              <a:ext cx="1" cy="164002"/>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39" name="Connecteur droit avec flèche 38"/>
            <p:cNvCxnSpPr/>
            <p:nvPr/>
          </p:nvCxnSpPr>
          <p:spPr>
            <a:xfrm>
              <a:off x="4457125" y="1240006"/>
              <a:ext cx="0" cy="171449"/>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40" name="Connecteur droit avec flèche 39"/>
            <p:cNvCxnSpPr>
              <a:stCxn id="14" idx="2"/>
              <a:endCxn id="15" idx="0"/>
            </p:cNvCxnSpPr>
            <p:nvPr/>
          </p:nvCxnSpPr>
          <p:spPr>
            <a:xfrm>
              <a:off x="1463768" y="1563308"/>
              <a:ext cx="0" cy="121006"/>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41" name="Connecteur droit avec flèche 40"/>
            <p:cNvCxnSpPr>
              <a:stCxn id="15" idx="2"/>
              <a:endCxn id="16" idx="0"/>
            </p:cNvCxnSpPr>
            <p:nvPr/>
          </p:nvCxnSpPr>
          <p:spPr>
            <a:xfrm>
              <a:off x="1463768" y="1843613"/>
              <a:ext cx="2244" cy="124493"/>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42" name="Connecteur droit avec flèche 41"/>
            <p:cNvCxnSpPr>
              <a:stCxn id="30" idx="2"/>
              <a:endCxn id="18" idx="0"/>
            </p:cNvCxnSpPr>
            <p:nvPr/>
          </p:nvCxnSpPr>
          <p:spPr>
            <a:xfrm>
              <a:off x="2964312" y="1563308"/>
              <a:ext cx="0" cy="404798"/>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43" name="Connecteur droit avec flèche 42"/>
            <p:cNvCxnSpPr>
              <a:stCxn id="17" idx="2"/>
              <a:endCxn id="20" idx="0"/>
            </p:cNvCxnSpPr>
            <p:nvPr/>
          </p:nvCxnSpPr>
          <p:spPr>
            <a:xfrm flipH="1">
              <a:off x="4457125" y="1791591"/>
              <a:ext cx="1" cy="176515"/>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44" name="Connecteur droit avec flèche 43"/>
            <p:cNvCxnSpPr>
              <a:stCxn id="13" idx="2"/>
              <a:endCxn id="19" idx="0"/>
            </p:cNvCxnSpPr>
            <p:nvPr/>
          </p:nvCxnSpPr>
          <p:spPr>
            <a:xfrm>
              <a:off x="6068205" y="1219260"/>
              <a:ext cx="0" cy="182105"/>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45" name="Connecteur droit avec flèche 44"/>
            <p:cNvCxnSpPr>
              <a:stCxn id="19" idx="2"/>
              <a:endCxn id="21" idx="0"/>
            </p:cNvCxnSpPr>
            <p:nvPr/>
          </p:nvCxnSpPr>
          <p:spPr>
            <a:xfrm flipH="1">
              <a:off x="6068205" y="1791591"/>
              <a:ext cx="1" cy="176515"/>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sp>
          <p:nvSpPr>
            <p:cNvPr id="46" name="ZoneTexte 45"/>
            <p:cNvSpPr txBox="1"/>
            <p:nvPr/>
          </p:nvSpPr>
          <p:spPr>
            <a:xfrm>
              <a:off x="1031539" y="1241994"/>
              <a:ext cx="439961" cy="166361"/>
            </a:xfrm>
            <a:prstGeom prst="rect">
              <a:avLst/>
            </a:prstGeom>
            <a:noFill/>
          </p:spPr>
          <p:txBody>
            <a:bodyPr wrap="square" rtlCol="0">
              <a:spAutoFit/>
            </a:bodyPr>
            <a:lstStyle/>
            <a:p>
              <a:r>
                <a:rPr lang="fr-CA" sz="700" dirty="0">
                  <a:solidFill>
                    <a:schemeClr val="accent2"/>
                  </a:solidFill>
                </a:rPr>
                <a:t>Lingots</a:t>
              </a:r>
            </a:p>
          </p:txBody>
        </p:sp>
        <p:sp>
          <p:nvSpPr>
            <p:cNvPr id="47" name="ZoneTexte 46"/>
            <p:cNvSpPr txBox="1"/>
            <p:nvPr/>
          </p:nvSpPr>
          <p:spPr>
            <a:xfrm>
              <a:off x="2479504" y="1246985"/>
              <a:ext cx="439961" cy="166361"/>
            </a:xfrm>
            <a:prstGeom prst="rect">
              <a:avLst/>
            </a:prstGeom>
            <a:noFill/>
          </p:spPr>
          <p:txBody>
            <a:bodyPr wrap="square" rtlCol="0">
              <a:spAutoFit/>
            </a:bodyPr>
            <a:lstStyle/>
            <a:p>
              <a:r>
                <a:rPr lang="fr-CA" sz="700" dirty="0">
                  <a:solidFill>
                    <a:schemeClr val="accent2"/>
                  </a:solidFill>
                </a:rPr>
                <a:t>Billettes</a:t>
              </a:r>
            </a:p>
          </p:txBody>
        </p:sp>
        <p:sp>
          <p:nvSpPr>
            <p:cNvPr id="48" name="ZoneTexte 47"/>
            <p:cNvSpPr txBox="1"/>
            <p:nvPr/>
          </p:nvSpPr>
          <p:spPr>
            <a:xfrm>
              <a:off x="3927469" y="1251977"/>
              <a:ext cx="439961" cy="166361"/>
            </a:xfrm>
            <a:prstGeom prst="rect">
              <a:avLst/>
            </a:prstGeom>
            <a:noFill/>
          </p:spPr>
          <p:txBody>
            <a:bodyPr wrap="square" rtlCol="0">
              <a:spAutoFit/>
            </a:bodyPr>
            <a:lstStyle/>
            <a:p>
              <a:r>
                <a:rPr lang="fr-CA" sz="700" dirty="0">
                  <a:solidFill>
                    <a:schemeClr val="accent2"/>
                  </a:solidFill>
                </a:rPr>
                <a:t>Billettes</a:t>
              </a:r>
            </a:p>
          </p:txBody>
        </p:sp>
        <p:sp>
          <p:nvSpPr>
            <p:cNvPr id="49" name="ZoneTexte 48"/>
            <p:cNvSpPr txBox="1"/>
            <p:nvPr/>
          </p:nvSpPr>
          <p:spPr>
            <a:xfrm>
              <a:off x="2082594" y="3233288"/>
              <a:ext cx="645661" cy="345518"/>
            </a:xfrm>
            <a:prstGeom prst="rect">
              <a:avLst/>
            </a:prstGeom>
            <a:noFill/>
          </p:spPr>
          <p:txBody>
            <a:bodyPr wrap="square" rtlCol="0">
              <a:spAutoFit/>
            </a:bodyPr>
            <a:lstStyle/>
            <a:p>
              <a:r>
                <a:rPr lang="fr-CA" sz="700" dirty="0">
                  <a:solidFill>
                    <a:schemeClr val="accent2"/>
                  </a:solidFill>
                </a:rPr>
                <a:t>Pièces formées,</a:t>
              </a:r>
            </a:p>
            <a:p>
              <a:r>
                <a:rPr lang="fr-CA" sz="700" dirty="0">
                  <a:solidFill>
                    <a:schemeClr val="accent2"/>
                  </a:solidFill>
                </a:rPr>
                <a:t>profilé,</a:t>
              </a:r>
            </a:p>
            <a:p>
              <a:r>
                <a:rPr lang="fr-CA" sz="700" dirty="0">
                  <a:solidFill>
                    <a:schemeClr val="accent2"/>
                  </a:solidFill>
                </a:rPr>
                <a:t>tubes soudés</a:t>
              </a:r>
            </a:p>
          </p:txBody>
        </p:sp>
        <p:cxnSp>
          <p:nvCxnSpPr>
            <p:cNvPr id="50" name="Connecteur droit avec flèche 49"/>
            <p:cNvCxnSpPr/>
            <p:nvPr/>
          </p:nvCxnSpPr>
          <p:spPr>
            <a:xfrm>
              <a:off x="2076104" y="3216543"/>
              <a:ext cx="0" cy="374543"/>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51" name="Connecteur droit avec flèche 50"/>
            <p:cNvCxnSpPr>
              <a:stCxn id="18" idx="2"/>
            </p:cNvCxnSpPr>
            <p:nvPr/>
          </p:nvCxnSpPr>
          <p:spPr>
            <a:xfrm>
              <a:off x="2964312" y="2148106"/>
              <a:ext cx="1" cy="1442980"/>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52" name="Connecteur droit avec flèche 51"/>
            <p:cNvCxnSpPr>
              <a:stCxn id="26" idx="2"/>
              <a:endCxn id="27" idx="0"/>
            </p:cNvCxnSpPr>
            <p:nvPr/>
          </p:nvCxnSpPr>
          <p:spPr>
            <a:xfrm>
              <a:off x="2535877" y="3905585"/>
              <a:ext cx="0" cy="194574"/>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53" name="Connecteur droit avec flèche 52"/>
            <p:cNvCxnSpPr>
              <a:stCxn id="27" idx="2"/>
            </p:cNvCxnSpPr>
            <p:nvPr/>
          </p:nvCxnSpPr>
          <p:spPr>
            <a:xfrm>
              <a:off x="2535877" y="4259459"/>
              <a:ext cx="0" cy="341355"/>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54" name="Connecteur en angle 53"/>
            <p:cNvCxnSpPr/>
            <p:nvPr/>
          </p:nvCxnSpPr>
          <p:spPr>
            <a:xfrm rot="5400000">
              <a:off x="1159150" y="3688171"/>
              <a:ext cx="1198913" cy="626371"/>
            </a:xfrm>
            <a:prstGeom prst="bentConnector3">
              <a:avLst>
                <a:gd name="adj1" fmla="val 346"/>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55" name="Connecteur droit avec flèche 54"/>
            <p:cNvCxnSpPr/>
            <p:nvPr/>
          </p:nvCxnSpPr>
          <p:spPr>
            <a:xfrm>
              <a:off x="557213" y="2544603"/>
              <a:ext cx="0" cy="2056211"/>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56" name="Connecteur droit avec flèche 55"/>
            <p:cNvCxnSpPr>
              <a:stCxn id="16" idx="2"/>
            </p:cNvCxnSpPr>
            <p:nvPr/>
          </p:nvCxnSpPr>
          <p:spPr>
            <a:xfrm>
              <a:off x="1466012" y="2148106"/>
              <a:ext cx="5489" cy="237197"/>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57" name="Connecteur en angle 56"/>
            <p:cNvCxnSpPr/>
            <p:nvPr/>
          </p:nvCxnSpPr>
          <p:spPr>
            <a:xfrm rot="16200000" flipH="1">
              <a:off x="1458108" y="2232717"/>
              <a:ext cx="526305" cy="499522"/>
            </a:xfrm>
            <a:prstGeom prst="bentConnector3">
              <a:avLst>
                <a:gd name="adj1" fmla="val 23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58" name="Connecteur en angle 57"/>
            <p:cNvCxnSpPr/>
            <p:nvPr/>
          </p:nvCxnSpPr>
          <p:spPr>
            <a:xfrm rot="5400000">
              <a:off x="523230" y="3153989"/>
              <a:ext cx="1901155" cy="992492"/>
            </a:xfrm>
            <a:prstGeom prst="bentConnector3">
              <a:avLst>
                <a:gd name="adj1" fmla="val -3107"/>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59" name="Connecteur en angle 58"/>
            <p:cNvCxnSpPr/>
            <p:nvPr/>
          </p:nvCxnSpPr>
          <p:spPr>
            <a:xfrm>
              <a:off x="2964312" y="3233286"/>
              <a:ext cx="1026664" cy="386233"/>
            </a:xfrm>
            <a:prstGeom prst="bentConnector3">
              <a:avLst>
                <a:gd name="adj1" fmla="val 100099"/>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60" name="Connecteur droit avec flèche 59"/>
            <p:cNvCxnSpPr/>
            <p:nvPr/>
          </p:nvCxnSpPr>
          <p:spPr>
            <a:xfrm>
              <a:off x="3500522" y="3233285"/>
              <a:ext cx="0" cy="1367528"/>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61" name="Connecteur droit avec flèche 60"/>
            <p:cNvCxnSpPr>
              <a:stCxn id="29" idx="2"/>
            </p:cNvCxnSpPr>
            <p:nvPr/>
          </p:nvCxnSpPr>
          <p:spPr>
            <a:xfrm>
              <a:off x="4367430" y="3932981"/>
              <a:ext cx="0" cy="667832"/>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62" name="Connecteur droit avec flèche 61"/>
            <p:cNvCxnSpPr>
              <a:stCxn id="21" idx="2"/>
              <a:endCxn id="24" idx="0"/>
            </p:cNvCxnSpPr>
            <p:nvPr/>
          </p:nvCxnSpPr>
          <p:spPr>
            <a:xfrm flipH="1">
              <a:off x="6068204" y="2148106"/>
              <a:ext cx="1" cy="246472"/>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63" name="Connecteur droit avec flèche 62"/>
            <p:cNvCxnSpPr>
              <a:stCxn id="20" idx="2"/>
              <a:endCxn id="23" idx="0"/>
            </p:cNvCxnSpPr>
            <p:nvPr/>
          </p:nvCxnSpPr>
          <p:spPr>
            <a:xfrm>
              <a:off x="4457125" y="2148106"/>
              <a:ext cx="2744" cy="250496"/>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64" name="Connecteur droit 63"/>
            <p:cNvCxnSpPr/>
            <p:nvPr/>
          </p:nvCxnSpPr>
          <p:spPr>
            <a:xfrm>
              <a:off x="1970053" y="2446020"/>
              <a:ext cx="949412" cy="0"/>
            </a:xfrm>
            <a:prstGeom prst="line">
              <a:avLst/>
            </a:prstGeom>
            <a:ln w="12700" cmpd="sng">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65" name="Connecteur droit 64"/>
            <p:cNvCxnSpPr/>
            <p:nvPr/>
          </p:nvCxnSpPr>
          <p:spPr>
            <a:xfrm>
              <a:off x="3006090" y="2446020"/>
              <a:ext cx="155212" cy="0"/>
            </a:xfrm>
            <a:prstGeom prst="line">
              <a:avLst/>
            </a:prstGeom>
            <a:ln w="12700" cmpd="sng">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66" name="Connecteur droit 65"/>
            <p:cNvCxnSpPr/>
            <p:nvPr/>
          </p:nvCxnSpPr>
          <p:spPr>
            <a:xfrm>
              <a:off x="3161302" y="2446021"/>
              <a:ext cx="1205958" cy="651986"/>
            </a:xfrm>
            <a:prstGeom prst="line">
              <a:avLst/>
            </a:prstGeom>
            <a:ln w="12700" cmpd="sng">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67" name="Connecteur droit avec flèche 66"/>
            <p:cNvCxnSpPr>
              <a:endCxn id="29" idx="0"/>
            </p:cNvCxnSpPr>
            <p:nvPr/>
          </p:nvCxnSpPr>
          <p:spPr>
            <a:xfrm>
              <a:off x="4367260" y="3098007"/>
              <a:ext cx="170" cy="520475"/>
            </a:xfrm>
            <a:prstGeom prst="straightConnector1">
              <a:avLst/>
            </a:prstGeom>
            <a:ln w="12700" cmpd="sng">
              <a:solidFill>
                <a:schemeClr val="bg2"/>
              </a:solidFill>
              <a:tailEnd type="triangle"/>
            </a:ln>
            <a:effectLst/>
          </p:spPr>
          <p:style>
            <a:lnRef idx="2">
              <a:schemeClr val="accent1"/>
            </a:lnRef>
            <a:fillRef idx="0">
              <a:schemeClr val="accent1"/>
            </a:fillRef>
            <a:effectRef idx="1">
              <a:schemeClr val="accent1"/>
            </a:effectRef>
            <a:fontRef idx="minor">
              <a:schemeClr val="tx1"/>
            </a:fontRef>
          </p:style>
        </p:cxnSp>
        <p:sp>
          <p:nvSpPr>
            <p:cNvPr id="68" name="ZoneTexte 67"/>
            <p:cNvSpPr txBox="1"/>
            <p:nvPr/>
          </p:nvSpPr>
          <p:spPr>
            <a:xfrm>
              <a:off x="2933837" y="2795239"/>
              <a:ext cx="553825" cy="435098"/>
            </a:xfrm>
            <a:prstGeom prst="rect">
              <a:avLst/>
            </a:prstGeom>
            <a:noFill/>
          </p:spPr>
          <p:txBody>
            <a:bodyPr wrap="square" rtlCol="0">
              <a:spAutoFit/>
            </a:bodyPr>
            <a:lstStyle/>
            <a:p>
              <a:r>
                <a:rPr lang="fr-CA" sz="700" dirty="0">
                  <a:solidFill>
                    <a:schemeClr val="accent2"/>
                  </a:solidFill>
                </a:rPr>
                <a:t>Extrusions standards,</a:t>
              </a:r>
            </a:p>
            <a:p>
              <a:r>
                <a:rPr lang="fr-CA" sz="700" dirty="0">
                  <a:solidFill>
                    <a:schemeClr val="accent2"/>
                  </a:solidFill>
                </a:rPr>
                <a:t>sur mesure,</a:t>
              </a:r>
            </a:p>
            <a:p>
              <a:r>
                <a:rPr lang="fr-CA" sz="700" dirty="0">
                  <a:solidFill>
                    <a:schemeClr val="accent2"/>
                  </a:solidFill>
                </a:rPr>
                <a:t>tubes</a:t>
              </a:r>
            </a:p>
          </p:txBody>
        </p:sp>
        <p:sp>
          <p:nvSpPr>
            <p:cNvPr id="69" name="ZoneTexte 68"/>
            <p:cNvSpPr txBox="1"/>
            <p:nvPr/>
          </p:nvSpPr>
          <p:spPr>
            <a:xfrm>
              <a:off x="4338511" y="3055450"/>
              <a:ext cx="439961" cy="166361"/>
            </a:xfrm>
            <a:prstGeom prst="rect">
              <a:avLst/>
            </a:prstGeom>
            <a:noFill/>
          </p:spPr>
          <p:txBody>
            <a:bodyPr wrap="square" rtlCol="0">
              <a:spAutoFit/>
            </a:bodyPr>
            <a:lstStyle/>
            <a:p>
              <a:r>
                <a:rPr lang="fr-CA" sz="700" dirty="0">
                  <a:solidFill>
                    <a:schemeClr val="accent2"/>
                  </a:solidFill>
                </a:rPr>
                <a:t>Plaques</a:t>
              </a:r>
            </a:p>
          </p:txBody>
        </p:sp>
        <p:sp>
          <p:nvSpPr>
            <p:cNvPr id="70" name="ZoneTexte 69"/>
            <p:cNvSpPr txBox="1"/>
            <p:nvPr/>
          </p:nvSpPr>
          <p:spPr>
            <a:xfrm>
              <a:off x="1993674" y="2284203"/>
              <a:ext cx="552696" cy="345518"/>
            </a:xfrm>
            <a:prstGeom prst="rect">
              <a:avLst/>
            </a:prstGeom>
            <a:noFill/>
          </p:spPr>
          <p:txBody>
            <a:bodyPr wrap="square" rtlCol="0">
              <a:spAutoFit/>
            </a:bodyPr>
            <a:lstStyle/>
            <a:p>
              <a:pPr>
                <a:lnSpc>
                  <a:spcPct val="150000"/>
                </a:lnSpc>
              </a:pPr>
              <a:r>
                <a:rPr lang="fr-CA" sz="700" dirty="0">
                  <a:solidFill>
                    <a:schemeClr val="accent2"/>
                  </a:solidFill>
                </a:rPr>
                <a:t>Plaques et feuilles</a:t>
              </a:r>
            </a:p>
          </p:txBody>
        </p:sp>
        <p:sp>
          <p:nvSpPr>
            <p:cNvPr id="71" name="Rectangle 70"/>
            <p:cNvSpPr/>
            <p:nvPr/>
          </p:nvSpPr>
          <p:spPr>
            <a:xfrm>
              <a:off x="346884" y="4201192"/>
              <a:ext cx="468000" cy="25032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700" dirty="0">
                  <a:solidFill>
                    <a:schemeClr val="accent2"/>
                  </a:solidFill>
                </a:rPr>
                <a:t>Feuilles ondulées</a:t>
              </a:r>
            </a:p>
          </p:txBody>
        </p:sp>
        <p:sp>
          <p:nvSpPr>
            <p:cNvPr id="72" name="Rectangle 71"/>
            <p:cNvSpPr/>
            <p:nvPr/>
          </p:nvSpPr>
          <p:spPr>
            <a:xfrm>
              <a:off x="748486" y="4208862"/>
              <a:ext cx="428831" cy="25032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700" dirty="0">
                  <a:solidFill>
                    <a:schemeClr val="accent2"/>
                  </a:solidFill>
                </a:rPr>
                <a:t>Plaques et feuilles</a:t>
              </a:r>
            </a:p>
          </p:txBody>
        </p:sp>
        <p:sp>
          <p:nvSpPr>
            <p:cNvPr id="73" name="Rectangle 72"/>
            <p:cNvSpPr/>
            <p:nvPr/>
          </p:nvSpPr>
          <p:spPr>
            <a:xfrm>
              <a:off x="1236009" y="3946131"/>
              <a:ext cx="468000" cy="50092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700" dirty="0">
                  <a:solidFill>
                    <a:schemeClr val="accent2"/>
                  </a:solidFill>
                </a:rPr>
                <a:t>Pièces formées,</a:t>
              </a:r>
            </a:p>
            <a:p>
              <a:pPr algn="ctr"/>
              <a:r>
                <a:rPr lang="fr-CA" sz="700" dirty="0">
                  <a:solidFill>
                    <a:schemeClr val="accent2"/>
                  </a:solidFill>
                </a:rPr>
                <a:t>profilés,</a:t>
              </a:r>
            </a:p>
            <a:p>
              <a:pPr algn="ctr"/>
              <a:r>
                <a:rPr lang="fr-CA" sz="700" dirty="0">
                  <a:solidFill>
                    <a:schemeClr val="accent2"/>
                  </a:solidFill>
                </a:rPr>
                <a:t>tubes soudés</a:t>
              </a:r>
            </a:p>
          </p:txBody>
        </p:sp>
        <p:sp>
          <p:nvSpPr>
            <p:cNvPr id="74" name="Rectangle 73"/>
            <p:cNvSpPr/>
            <p:nvPr/>
          </p:nvSpPr>
          <p:spPr>
            <a:xfrm>
              <a:off x="2175754" y="4353142"/>
              <a:ext cx="727163" cy="10822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700" dirty="0">
                  <a:solidFill>
                    <a:schemeClr val="accent2"/>
                  </a:solidFill>
                </a:rPr>
                <a:t>Tubes complexes</a:t>
              </a:r>
            </a:p>
          </p:txBody>
        </p:sp>
        <p:sp>
          <p:nvSpPr>
            <p:cNvPr id="75" name="Rectangle 74"/>
            <p:cNvSpPr/>
            <p:nvPr/>
          </p:nvSpPr>
          <p:spPr>
            <a:xfrm>
              <a:off x="3242966" y="4098054"/>
              <a:ext cx="529959" cy="35387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700" dirty="0">
                  <a:solidFill>
                    <a:schemeClr val="accent2"/>
                  </a:solidFill>
                </a:rPr>
                <a:t>Extrusions standards, sur mesure, tubes</a:t>
              </a:r>
            </a:p>
          </p:txBody>
        </p:sp>
        <p:sp>
          <p:nvSpPr>
            <p:cNvPr id="76" name="Rectangle 75"/>
            <p:cNvSpPr/>
            <p:nvPr/>
          </p:nvSpPr>
          <p:spPr>
            <a:xfrm>
              <a:off x="4152844" y="4204498"/>
              <a:ext cx="428831" cy="25032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700" dirty="0">
                  <a:solidFill>
                    <a:schemeClr val="accent2"/>
                  </a:solidFill>
                </a:rPr>
                <a:t>Pièces usinées</a:t>
              </a:r>
            </a:p>
          </p:txBody>
        </p:sp>
        <p:sp>
          <p:nvSpPr>
            <p:cNvPr id="77" name="Rectangle 76"/>
            <p:cNvSpPr/>
            <p:nvPr/>
          </p:nvSpPr>
          <p:spPr>
            <a:xfrm>
              <a:off x="4689626" y="4196828"/>
              <a:ext cx="428831" cy="25032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700" dirty="0">
                  <a:solidFill>
                    <a:schemeClr val="accent2"/>
                  </a:solidFill>
                </a:rPr>
                <a:t>Pièces forgées</a:t>
              </a:r>
            </a:p>
          </p:txBody>
        </p:sp>
        <p:sp>
          <p:nvSpPr>
            <p:cNvPr id="78" name="Rectangle 77"/>
            <p:cNvSpPr/>
            <p:nvPr/>
          </p:nvSpPr>
          <p:spPr>
            <a:xfrm>
              <a:off x="5834703" y="4196592"/>
              <a:ext cx="467002" cy="25032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CA" sz="700" dirty="0">
                  <a:solidFill>
                    <a:schemeClr val="accent2"/>
                  </a:solidFill>
                </a:rPr>
                <a:t>Pièces de fonderie</a:t>
              </a:r>
            </a:p>
          </p:txBody>
        </p:sp>
        <p:sp>
          <p:nvSpPr>
            <p:cNvPr id="79" name="Forme libre 78"/>
            <p:cNvSpPr/>
            <p:nvPr/>
          </p:nvSpPr>
          <p:spPr>
            <a:xfrm rot="21009663">
              <a:off x="6566572" y="882928"/>
              <a:ext cx="296837" cy="759379"/>
            </a:xfrm>
            <a:custGeom>
              <a:avLst/>
              <a:gdLst>
                <a:gd name="connsiteX0" fmla="*/ 0 w 483421"/>
                <a:gd name="connsiteY0" fmla="*/ 0 h 1041400"/>
                <a:gd name="connsiteX1" fmla="*/ 431800 w 483421"/>
                <a:gd name="connsiteY1" fmla="*/ 228600 h 1041400"/>
                <a:gd name="connsiteX2" fmla="*/ 431800 w 483421"/>
                <a:gd name="connsiteY2" fmla="*/ 914400 h 1041400"/>
                <a:gd name="connsiteX3" fmla="*/ 38100 w 483421"/>
                <a:gd name="connsiteY3" fmla="*/ 1041400 h 1041400"/>
              </a:gdLst>
              <a:ahLst/>
              <a:cxnLst>
                <a:cxn ang="0">
                  <a:pos x="connsiteX0" y="connsiteY0"/>
                </a:cxn>
                <a:cxn ang="0">
                  <a:pos x="connsiteX1" y="connsiteY1"/>
                </a:cxn>
                <a:cxn ang="0">
                  <a:pos x="connsiteX2" y="connsiteY2"/>
                </a:cxn>
                <a:cxn ang="0">
                  <a:pos x="connsiteX3" y="connsiteY3"/>
                </a:cxn>
              </a:cxnLst>
              <a:rect l="l" t="t" r="r" b="b"/>
              <a:pathLst>
                <a:path w="483421" h="1041400">
                  <a:moveTo>
                    <a:pt x="0" y="0"/>
                  </a:moveTo>
                  <a:cubicBezTo>
                    <a:pt x="179916" y="38100"/>
                    <a:pt x="359833" y="76200"/>
                    <a:pt x="431800" y="228600"/>
                  </a:cubicBezTo>
                  <a:cubicBezTo>
                    <a:pt x="503767" y="381000"/>
                    <a:pt x="497417" y="778933"/>
                    <a:pt x="431800" y="914400"/>
                  </a:cubicBezTo>
                  <a:cubicBezTo>
                    <a:pt x="366183" y="1049867"/>
                    <a:pt x="103717" y="1018117"/>
                    <a:pt x="38100" y="1041400"/>
                  </a:cubicBezTo>
                </a:path>
              </a:pathLst>
            </a:custGeom>
            <a:ln>
              <a:solidFill>
                <a:schemeClr val="tx1"/>
              </a:solidFill>
              <a:headEnd type="none"/>
              <a:tailEnd type="arrow"/>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fr-FR" sz="1100">
                <a:ln>
                  <a:solidFill>
                    <a:schemeClr val="tx1"/>
                  </a:solidFill>
                </a:ln>
              </a:endParaRPr>
            </a:p>
          </p:txBody>
        </p:sp>
      </p:grpSp>
      <p:pic>
        <p:nvPicPr>
          <p:cNvPr id="86" name="Image 8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29125" y="1182263"/>
            <a:ext cx="1066023" cy="743097"/>
          </a:xfrm>
          <a:prstGeom prst="rect">
            <a:avLst/>
          </a:prstGeom>
        </p:spPr>
      </p:pic>
      <p:sp>
        <p:nvSpPr>
          <p:cNvPr id="87" name="ZoneTexte 86"/>
          <p:cNvSpPr txBox="1"/>
          <p:nvPr/>
        </p:nvSpPr>
        <p:spPr>
          <a:xfrm>
            <a:off x="1836000" y="6192000"/>
            <a:ext cx="1213794" cy="215444"/>
          </a:xfrm>
          <a:prstGeom prst="rect">
            <a:avLst/>
          </a:prstGeom>
          <a:noFill/>
        </p:spPr>
        <p:txBody>
          <a:bodyPr wrap="none" rtlCol="0">
            <a:spAutoFit/>
          </a:bodyPr>
          <a:lstStyle/>
          <a:p>
            <a:pPr defTabSz="457189"/>
            <a:r>
              <a:rPr lang="fr-FR" sz="800" i="1" dirty="0">
                <a:solidFill>
                  <a:schemeClr val="bg1"/>
                </a:solidFill>
              </a:rPr>
              <a:t>Adapté de Michel Guillot</a:t>
            </a:r>
          </a:p>
        </p:txBody>
      </p:sp>
      <p:pic>
        <p:nvPicPr>
          <p:cNvPr id="1028" name="Picture 4" descr="extruded aluminum, what is aluminum extrusion process">
            <a:extLst>
              <a:ext uri="{FF2B5EF4-FFF2-40B4-BE49-F238E27FC236}">
                <a16:creationId xmlns:a16="http://schemas.microsoft.com/office/drawing/2014/main" id="{E164065C-98CF-47BE-B6A2-ED2E347F006E}"/>
              </a:ext>
            </a:extLst>
          </p:cNvPr>
          <p:cNvPicPr>
            <a:picLocks noChangeAspect="1" noChangeArrowheads="1"/>
          </p:cNvPicPr>
          <p:nvPr/>
        </p:nvPicPr>
        <p:blipFill rotWithShape="1">
          <a:blip r:embed="rId4" cstate="screen">
            <a:alphaModFix/>
            <a:extLst>
              <a:ext uri="{28A0092B-C50C-407E-A947-70E740481C1C}">
                <a14:useLocalDpi xmlns:a14="http://schemas.microsoft.com/office/drawing/2010/main"/>
              </a:ext>
            </a:extLst>
          </a:blip>
          <a:srcRect/>
          <a:stretch/>
        </p:blipFill>
        <p:spPr bwMode="auto">
          <a:xfrm>
            <a:off x="180000" y="3639019"/>
            <a:ext cx="1582494" cy="1085656"/>
          </a:xfrm>
          <a:prstGeom prst="rect">
            <a:avLst/>
          </a:prstGeom>
          <a:noFill/>
          <a:effectLst>
            <a:outerShdw blurRad="50800" dist="50800" sx="1000" sy="1000" algn="ctr" rotWithShape="0">
              <a:srgbClr val="000000"/>
            </a:outerShdw>
            <a:softEdge rad="0"/>
          </a:effectLst>
        </p:spPr>
      </p:pic>
      <p:pic>
        <p:nvPicPr>
          <p:cNvPr id="1036" name="Picture 12" descr="Tôle en bobine inox | SO-F-NORD">
            <a:extLst>
              <a:ext uri="{FF2B5EF4-FFF2-40B4-BE49-F238E27FC236}">
                <a16:creationId xmlns:a16="http://schemas.microsoft.com/office/drawing/2014/main" id="{B3C7500E-5C66-8313-CA55-7401B66309B6}"/>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80000" y="2050846"/>
            <a:ext cx="1482493" cy="1380901"/>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a:extLst>
              <a:ext uri="{FF2B5EF4-FFF2-40B4-BE49-F238E27FC236}">
                <a16:creationId xmlns:a16="http://schemas.microsoft.com/office/drawing/2014/main" id="{7F402402-9BC9-7445-1CF8-695B6C3EA8B2}"/>
              </a:ext>
            </a:extLst>
          </p:cNvPr>
          <p:cNvSpPr txBox="1"/>
          <p:nvPr/>
        </p:nvSpPr>
        <p:spPr>
          <a:xfrm>
            <a:off x="-64971" y="1980227"/>
            <a:ext cx="263214" cy="276999"/>
          </a:xfrm>
          <a:prstGeom prst="rect">
            <a:avLst/>
          </a:prstGeom>
          <a:noFill/>
        </p:spPr>
        <p:txBody>
          <a:bodyPr wrap="none" rtlCol="0">
            <a:spAutoFit/>
          </a:bodyPr>
          <a:lstStyle/>
          <a:p>
            <a:r>
              <a:rPr lang="fr-FR" sz="1200" dirty="0">
                <a:solidFill>
                  <a:schemeClr val="bg1"/>
                </a:solidFill>
              </a:rPr>
              <a:t>1</a:t>
            </a:r>
          </a:p>
        </p:txBody>
      </p:sp>
      <p:pic>
        <p:nvPicPr>
          <p:cNvPr id="1026" name="Picture 2" descr="DART LS Next Gen III Aluminum Engine Block 31937221 - 9.450&quot; Deck, 4.125&quot;  Bore">
            <a:extLst>
              <a:ext uri="{FF2B5EF4-FFF2-40B4-BE49-F238E27FC236}">
                <a16:creationId xmlns:a16="http://schemas.microsoft.com/office/drawing/2014/main" id="{E8FF98B4-0567-A7B1-07B6-6E36F72EDF8B}"/>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9871201" y="2916756"/>
            <a:ext cx="1563524" cy="1116434"/>
          </a:xfrm>
          <a:prstGeom prst="rect">
            <a:avLst/>
          </a:prstGeom>
          <a:noFill/>
          <a:extLst>
            <a:ext uri="{909E8E84-426E-40DD-AFC4-6F175D3DCCD1}">
              <a14:hiddenFill xmlns:a14="http://schemas.microsoft.com/office/drawing/2010/main">
                <a:solidFill>
                  <a:srgbClr val="FFFFFF"/>
                </a:solidFill>
              </a14:hiddenFill>
            </a:ext>
          </a:extLst>
        </p:spPr>
      </p:pic>
      <p:sp>
        <p:nvSpPr>
          <p:cNvPr id="91" name="ZoneTexte 90">
            <a:extLst>
              <a:ext uri="{FF2B5EF4-FFF2-40B4-BE49-F238E27FC236}">
                <a16:creationId xmlns:a16="http://schemas.microsoft.com/office/drawing/2014/main" id="{CE0AA4A1-E026-DC71-F56A-E89A034375D7}"/>
              </a:ext>
            </a:extLst>
          </p:cNvPr>
          <p:cNvSpPr txBox="1"/>
          <p:nvPr/>
        </p:nvSpPr>
        <p:spPr>
          <a:xfrm>
            <a:off x="11412000" y="2880000"/>
            <a:ext cx="263214" cy="276999"/>
          </a:xfrm>
          <a:prstGeom prst="rect">
            <a:avLst/>
          </a:prstGeom>
          <a:noFill/>
        </p:spPr>
        <p:txBody>
          <a:bodyPr wrap="square" rtlCol="0">
            <a:spAutoFit/>
          </a:bodyPr>
          <a:lstStyle/>
          <a:p>
            <a:r>
              <a:rPr lang="fr-FR" sz="1200" dirty="0">
                <a:solidFill>
                  <a:schemeClr val="bg1"/>
                </a:solidFill>
              </a:rPr>
              <a:t>2</a:t>
            </a:r>
          </a:p>
        </p:txBody>
      </p:sp>
      <p:sp>
        <p:nvSpPr>
          <p:cNvPr id="93" name="ZoneTexte 92">
            <a:extLst>
              <a:ext uri="{FF2B5EF4-FFF2-40B4-BE49-F238E27FC236}">
                <a16:creationId xmlns:a16="http://schemas.microsoft.com/office/drawing/2014/main" id="{89FE9FAA-21E9-226F-D4DA-9C0CA5DEFC26}"/>
              </a:ext>
            </a:extLst>
          </p:cNvPr>
          <p:cNvSpPr txBox="1"/>
          <p:nvPr/>
        </p:nvSpPr>
        <p:spPr>
          <a:xfrm>
            <a:off x="-64800" y="3579340"/>
            <a:ext cx="263214" cy="276999"/>
          </a:xfrm>
          <a:prstGeom prst="rect">
            <a:avLst/>
          </a:prstGeom>
          <a:noFill/>
        </p:spPr>
        <p:txBody>
          <a:bodyPr wrap="none" rtlCol="0">
            <a:spAutoFit/>
          </a:bodyPr>
          <a:lstStyle/>
          <a:p>
            <a:r>
              <a:rPr lang="fr-FR" sz="1200" dirty="0">
                <a:solidFill>
                  <a:schemeClr val="bg1"/>
                </a:solidFill>
              </a:rPr>
              <a:t>3</a:t>
            </a:r>
          </a:p>
        </p:txBody>
      </p:sp>
      <p:pic>
        <p:nvPicPr>
          <p:cNvPr id="1040" name="Picture 16" descr="Usinage fraisage aluminium - Comett - pour l'automobile / pour  l'aéronautique / pour l'énergie">
            <a:extLst>
              <a:ext uri="{FF2B5EF4-FFF2-40B4-BE49-F238E27FC236}">
                <a16:creationId xmlns:a16="http://schemas.microsoft.com/office/drawing/2014/main" id="{096C52AF-DABD-BBB2-72D6-CE5C9732C0B0}"/>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9817215" y="4784354"/>
            <a:ext cx="1628485" cy="1085656"/>
          </a:xfrm>
          <a:prstGeom prst="rect">
            <a:avLst/>
          </a:prstGeom>
          <a:noFill/>
          <a:extLst>
            <a:ext uri="{909E8E84-426E-40DD-AFC4-6F175D3DCCD1}">
              <a14:hiddenFill xmlns:a14="http://schemas.microsoft.com/office/drawing/2010/main">
                <a:solidFill>
                  <a:srgbClr val="FFFFFF"/>
                </a:solidFill>
              </a14:hiddenFill>
            </a:ext>
          </a:extLst>
        </p:spPr>
      </p:pic>
      <p:sp>
        <p:nvSpPr>
          <p:cNvPr id="96" name="ZoneTexte 95">
            <a:extLst>
              <a:ext uri="{FF2B5EF4-FFF2-40B4-BE49-F238E27FC236}">
                <a16:creationId xmlns:a16="http://schemas.microsoft.com/office/drawing/2014/main" id="{A913C206-D144-C4C8-368F-87302213E9CA}"/>
              </a:ext>
            </a:extLst>
          </p:cNvPr>
          <p:cNvSpPr txBox="1"/>
          <p:nvPr/>
        </p:nvSpPr>
        <p:spPr>
          <a:xfrm>
            <a:off x="11371794" y="4733734"/>
            <a:ext cx="263214" cy="276999"/>
          </a:xfrm>
          <a:prstGeom prst="rect">
            <a:avLst/>
          </a:prstGeom>
          <a:noFill/>
        </p:spPr>
        <p:txBody>
          <a:bodyPr wrap="none" rtlCol="0">
            <a:spAutoFit/>
          </a:bodyPr>
          <a:lstStyle/>
          <a:p>
            <a:r>
              <a:rPr lang="fr-FR" sz="1200" dirty="0">
                <a:solidFill>
                  <a:schemeClr val="bg1"/>
                </a:solidFill>
              </a:rPr>
              <a:t>4</a:t>
            </a:r>
          </a:p>
        </p:txBody>
      </p:sp>
      <p:grpSp>
        <p:nvGrpSpPr>
          <p:cNvPr id="7" name="Groupe 6">
            <a:extLst>
              <a:ext uri="{FF2B5EF4-FFF2-40B4-BE49-F238E27FC236}">
                <a16:creationId xmlns:a16="http://schemas.microsoft.com/office/drawing/2014/main" id="{C06AE0C4-447B-079C-C831-CE60B0556596}"/>
              </a:ext>
            </a:extLst>
          </p:cNvPr>
          <p:cNvGrpSpPr/>
          <p:nvPr/>
        </p:nvGrpSpPr>
        <p:grpSpPr>
          <a:xfrm>
            <a:off x="9934132" y="1620000"/>
            <a:ext cx="1741082" cy="1111233"/>
            <a:chOff x="9934132" y="1285313"/>
            <a:chExt cx="1741082" cy="1111233"/>
          </a:xfrm>
        </p:grpSpPr>
        <p:pic>
          <p:nvPicPr>
            <p:cNvPr id="80" name="Picture 2" descr="782a42c1-c5a2-4d51-9e69-41d11d6c9e1c@namprd10"/>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9934132" y="1319013"/>
              <a:ext cx="1437662" cy="1077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 name="ZoneTexte 97">
              <a:extLst>
                <a:ext uri="{FF2B5EF4-FFF2-40B4-BE49-F238E27FC236}">
                  <a16:creationId xmlns:a16="http://schemas.microsoft.com/office/drawing/2014/main" id="{ED6E3212-5BE9-5658-D4D4-C71E27C7E533}"/>
                </a:ext>
              </a:extLst>
            </p:cNvPr>
            <p:cNvSpPr txBox="1"/>
            <p:nvPr/>
          </p:nvSpPr>
          <p:spPr>
            <a:xfrm>
              <a:off x="11412000" y="1285313"/>
              <a:ext cx="263214" cy="276999"/>
            </a:xfrm>
            <a:prstGeom prst="rect">
              <a:avLst/>
            </a:prstGeom>
            <a:noFill/>
          </p:spPr>
          <p:txBody>
            <a:bodyPr wrap="none" rtlCol="0">
              <a:spAutoFit/>
            </a:bodyPr>
            <a:lstStyle/>
            <a:p>
              <a:r>
                <a:rPr lang="fr-FR" sz="1200" dirty="0">
                  <a:solidFill>
                    <a:schemeClr val="bg1"/>
                  </a:solidFill>
                </a:rPr>
                <a:t>5</a:t>
              </a:r>
            </a:p>
          </p:txBody>
        </p:sp>
      </p:grpSp>
    </p:spTree>
    <p:extLst>
      <p:ext uri="{BB962C8B-B14F-4D97-AF65-F5344CB8AC3E}">
        <p14:creationId xmlns:p14="http://schemas.microsoft.com/office/powerpoint/2010/main" val="30177429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4EF75ECF-9183-C1B7-0E88-10DEC1C5732B}"/>
              </a:ext>
            </a:extLst>
          </p:cNvPr>
          <p:cNvSpPr>
            <a:spLocks noGrp="1"/>
          </p:cNvSpPr>
          <p:nvPr>
            <p:ph type="sldNum" sz="quarter" idx="12"/>
          </p:nvPr>
        </p:nvSpPr>
        <p:spPr/>
        <p:txBody>
          <a:bodyPr/>
          <a:lstStyle/>
          <a:p>
            <a:fld id="{82B63C5F-247B-BE4F-ACBC-7BDD67617F3E}" type="slidenum">
              <a:rPr lang="fr-FR" smtClean="0"/>
              <a:pPr/>
              <a:t>37</a:t>
            </a:fld>
            <a:endParaRPr lang="fr-FR" dirty="0"/>
          </a:p>
        </p:txBody>
      </p:sp>
      <p:sp>
        <p:nvSpPr>
          <p:cNvPr id="4" name="Espace réservé du texte 3">
            <a:extLst>
              <a:ext uri="{FF2B5EF4-FFF2-40B4-BE49-F238E27FC236}">
                <a16:creationId xmlns:a16="http://schemas.microsoft.com/office/drawing/2014/main" id="{C814CC49-8B14-AD53-10F4-5FDA4AE17A32}"/>
              </a:ext>
            </a:extLst>
          </p:cNvPr>
          <p:cNvSpPr>
            <a:spLocks noGrp="1"/>
          </p:cNvSpPr>
          <p:nvPr>
            <p:ph type="body" idx="1"/>
          </p:nvPr>
        </p:nvSpPr>
        <p:spPr/>
        <p:txBody>
          <a:bodyPr/>
          <a:lstStyle/>
          <a:p>
            <a:pPr marL="342900" indent="-342900">
              <a:buFont typeface="+mj-lt"/>
              <a:buAutoNum type="arabicPeriod"/>
            </a:pPr>
            <a:r>
              <a:rPr lang="fr-FR" dirty="0"/>
              <a:t>http://</a:t>
            </a:r>
            <a:r>
              <a:rPr lang="fr-FR" dirty="0" err="1"/>
              <a:t>sofnord.com.tn</a:t>
            </a:r>
            <a:r>
              <a:rPr lang="fr-FR" dirty="0"/>
              <a:t>/</a:t>
            </a:r>
            <a:r>
              <a:rPr lang="fr-FR" dirty="0" err="1"/>
              <a:t>product</a:t>
            </a:r>
            <a:r>
              <a:rPr lang="fr-FR" dirty="0"/>
              <a:t>/</a:t>
            </a:r>
            <a:r>
              <a:rPr lang="fr-FR" dirty="0" err="1"/>
              <a:t>tole</a:t>
            </a:r>
            <a:r>
              <a:rPr lang="fr-FR" dirty="0"/>
              <a:t>-en-bobine-inox/ (consulté le 27 avril 2022)</a:t>
            </a:r>
          </a:p>
          <a:p>
            <a:pPr marL="342900" indent="-342900">
              <a:buFont typeface="+mj-lt"/>
              <a:buAutoNum type="arabicPeriod"/>
            </a:pPr>
            <a:r>
              <a:rPr lang="fr-FR" dirty="0">
                <a:hlinkClick r:id="rId3">
                  <a:extLst>
                    <a:ext uri="{A12FA001-AC4F-418D-AE19-62706E023703}">
                      <ahyp:hlinkClr xmlns:ahyp="http://schemas.microsoft.com/office/drawing/2018/hyperlinkcolor" val="tx"/>
                    </a:ext>
                  </a:extLst>
                </a:hlinkClick>
              </a:rPr>
              <a:t>https://www.lsxceleration.com/dart-ls-next-gen-iii-aluminum-engine-block-31937221-9-450-deck-4-125-bore/</a:t>
            </a:r>
            <a:r>
              <a:rPr lang="fr-FR" dirty="0"/>
              <a:t> (consulté le 27 avril 2022)</a:t>
            </a:r>
          </a:p>
          <a:p>
            <a:pPr marL="342900" indent="-342900">
              <a:buFont typeface="+mj-lt"/>
              <a:buAutoNum type="arabicPeriod"/>
            </a:pPr>
            <a:r>
              <a:rPr lang="fr-FR" dirty="0"/>
              <a:t>https://</a:t>
            </a:r>
            <a:r>
              <a:rPr lang="fr-FR" dirty="0" err="1"/>
              <a:t>www.thomasnet.com</a:t>
            </a:r>
            <a:r>
              <a:rPr lang="fr-FR" dirty="0"/>
              <a:t>/articles/custom-</a:t>
            </a:r>
            <a:r>
              <a:rPr lang="fr-FR" dirty="0" err="1"/>
              <a:t>manufacturing</a:t>
            </a:r>
            <a:r>
              <a:rPr lang="fr-FR" dirty="0"/>
              <a:t>-</a:t>
            </a:r>
            <a:r>
              <a:rPr lang="fr-FR" dirty="0" err="1"/>
              <a:t>fabricating</a:t>
            </a:r>
            <a:r>
              <a:rPr lang="fr-FR" dirty="0"/>
              <a:t>/</a:t>
            </a:r>
            <a:r>
              <a:rPr lang="fr-FR" dirty="0" err="1"/>
              <a:t>aluminum</a:t>
            </a:r>
            <a:r>
              <a:rPr lang="fr-FR" dirty="0"/>
              <a:t>-extrusions/ (consulté le 27 avril 2022)</a:t>
            </a:r>
          </a:p>
          <a:p>
            <a:pPr marL="342900" indent="-342900">
              <a:buFont typeface="+mj-lt"/>
              <a:buAutoNum type="arabicPeriod"/>
            </a:pPr>
            <a:r>
              <a:rPr lang="fr-FR" dirty="0"/>
              <a:t>https://</a:t>
            </a:r>
            <a:r>
              <a:rPr lang="fr-FR" dirty="0" err="1"/>
              <a:t>www.directindustry.fr</a:t>
            </a:r>
            <a:r>
              <a:rPr lang="fr-FR" dirty="0"/>
              <a:t>/prod/</a:t>
            </a:r>
            <a:r>
              <a:rPr lang="fr-FR" dirty="0" err="1"/>
              <a:t>comett</a:t>
            </a:r>
            <a:r>
              <a:rPr lang="fr-FR" dirty="0"/>
              <a:t>/product-198986-2192695.html (consulté le 27 avril 2022)</a:t>
            </a:r>
          </a:p>
          <a:p>
            <a:pPr marL="342900" indent="-342900">
              <a:buFont typeface="+mj-lt"/>
              <a:buAutoNum type="arabicPeriod"/>
            </a:pPr>
            <a:r>
              <a:rPr lang="fr-FR" dirty="0"/>
              <a:t>Photo gracieuseté de M. Guillot</a:t>
            </a:r>
          </a:p>
          <a:p>
            <a:endParaRPr lang="fr-FR" dirty="0"/>
          </a:p>
        </p:txBody>
      </p:sp>
      <p:sp>
        <p:nvSpPr>
          <p:cNvPr id="5" name="Titre 4">
            <a:extLst>
              <a:ext uri="{FF2B5EF4-FFF2-40B4-BE49-F238E27FC236}">
                <a16:creationId xmlns:a16="http://schemas.microsoft.com/office/drawing/2014/main" id="{0C9E9E09-49C4-24BC-226D-8C56FB5F618C}"/>
              </a:ext>
            </a:extLst>
          </p:cNvPr>
          <p:cNvSpPr>
            <a:spLocks noGrp="1"/>
          </p:cNvSpPr>
          <p:nvPr>
            <p:ph type="title"/>
          </p:nvPr>
        </p:nvSpPr>
        <p:spPr/>
        <p:txBody>
          <a:bodyPr/>
          <a:lstStyle/>
          <a:p>
            <a:r>
              <a:rPr lang="fr-CA" dirty="0"/>
              <a:t>Comment est transformé l’</a:t>
            </a:r>
            <a:r>
              <a:rPr lang="fr-CA" dirty="0">
                <a:solidFill>
                  <a:schemeClr val="accent1"/>
                </a:solidFill>
              </a:rPr>
              <a:t>aluminium</a:t>
            </a:r>
            <a:endParaRPr lang="fr-FR" dirty="0">
              <a:solidFill>
                <a:schemeClr val="accent1"/>
              </a:solidFill>
            </a:endParaRPr>
          </a:p>
        </p:txBody>
      </p:sp>
    </p:spTree>
    <p:extLst>
      <p:ext uri="{BB962C8B-B14F-4D97-AF65-F5344CB8AC3E}">
        <p14:creationId xmlns:p14="http://schemas.microsoft.com/office/powerpoint/2010/main" val="22726503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38</a:t>
            </a:fld>
            <a:endParaRPr lang="fr-FR" dirty="0"/>
          </a:p>
        </p:txBody>
      </p:sp>
      <p:sp>
        <p:nvSpPr>
          <p:cNvPr id="5" name="Titre 4"/>
          <p:cNvSpPr>
            <a:spLocks noGrp="1"/>
          </p:cNvSpPr>
          <p:nvPr>
            <p:ph type="title"/>
          </p:nvPr>
        </p:nvSpPr>
        <p:spPr/>
        <p:txBody>
          <a:bodyPr/>
          <a:lstStyle/>
          <a:p>
            <a:r>
              <a:rPr lang="fr-CA" dirty="0"/>
              <a:t>Comment est transformé l’</a:t>
            </a:r>
            <a:r>
              <a:rPr lang="fr-CA" dirty="0">
                <a:solidFill>
                  <a:schemeClr val="accent1"/>
                </a:solidFill>
              </a:rPr>
              <a:t>aluminium</a:t>
            </a:r>
          </a:p>
        </p:txBody>
      </p:sp>
      <p:pic>
        <p:nvPicPr>
          <p:cNvPr id="88" name="Image 8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90263" y="3872854"/>
            <a:ext cx="2921347" cy="2191011"/>
          </a:xfrm>
          <a:prstGeom prst="rect">
            <a:avLst/>
          </a:prstGeom>
        </p:spPr>
      </p:pic>
      <p:sp>
        <p:nvSpPr>
          <p:cNvPr id="89" name="ZoneTexte 88"/>
          <p:cNvSpPr txBox="1"/>
          <p:nvPr/>
        </p:nvSpPr>
        <p:spPr>
          <a:xfrm>
            <a:off x="828000" y="6063865"/>
            <a:ext cx="3980577" cy="215444"/>
          </a:xfrm>
          <a:prstGeom prst="rect">
            <a:avLst/>
          </a:prstGeom>
          <a:noFill/>
        </p:spPr>
        <p:txBody>
          <a:bodyPr wrap="none" rtlCol="0">
            <a:spAutoFit/>
          </a:bodyPr>
          <a:lstStyle/>
          <a:p>
            <a:r>
              <a:rPr lang="fr-FR" sz="800" dirty="0" err="1">
                <a:solidFill>
                  <a:schemeClr val="bg1"/>
                </a:solidFill>
              </a:rPr>
              <a:t>www.tradeindia.com</a:t>
            </a:r>
            <a:r>
              <a:rPr lang="fr-FR" sz="800" dirty="0">
                <a:solidFill>
                  <a:schemeClr val="bg1"/>
                </a:solidFill>
              </a:rPr>
              <a:t>/fp535217/Aluminium-Extrusion-</a:t>
            </a:r>
            <a:r>
              <a:rPr lang="fr-FR" sz="800" dirty="0" err="1">
                <a:solidFill>
                  <a:schemeClr val="bg1"/>
                </a:solidFill>
              </a:rPr>
              <a:t>Dies.html</a:t>
            </a:r>
            <a:r>
              <a:rPr lang="fr-FR" sz="800" dirty="0">
                <a:solidFill>
                  <a:schemeClr val="bg1"/>
                </a:solidFill>
              </a:rPr>
              <a:t> (consulté  le 29 août 2024)</a:t>
            </a:r>
          </a:p>
        </p:txBody>
      </p:sp>
      <p:sp>
        <p:nvSpPr>
          <p:cNvPr id="90" name="ZoneTexte 89"/>
          <p:cNvSpPr txBox="1"/>
          <p:nvPr/>
        </p:nvSpPr>
        <p:spPr>
          <a:xfrm>
            <a:off x="5673234" y="6063865"/>
            <a:ext cx="2941831" cy="215444"/>
          </a:xfrm>
          <a:prstGeom prst="rect">
            <a:avLst/>
          </a:prstGeom>
          <a:noFill/>
        </p:spPr>
        <p:txBody>
          <a:bodyPr wrap="none" rtlCol="0">
            <a:spAutoFit/>
          </a:bodyPr>
          <a:lstStyle/>
          <a:p>
            <a:r>
              <a:rPr lang="fr-FR" sz="800" i="1" dirty="0">
                <a:solidFill>
                  <a:schemeClr val="bg1"/>
                </a:solidFill>
              </a:rPr>
              <a:t>Tiré de Beaulieu « Les caractéristiques de l’aluminium structural ».</a:t>
            </a:r>
          </a:p>
        </p:txBody>
      </p:sp>
      <p:pic>
        <p:nvPicPr>
          <p:cNvPr id="4" name="Image 3">
            <a:extLst>
              <a:ext uri="{FF2B5EF4-FFF2-40B4-BE49-F238E27FC236}">
                <a16:creationId xmlns:a16="http://schemas.microsoft.com/office/drawing/2014/main" id="{32ECFD58-0380-B4E8-019E-CB0A940833A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73234" y="1509234"/>
            <a:ext cx="4447316" cy="4527568"/>
          </a:xfrm>
          <a:prstGeom prst="rect">
            <a:avLst/>
          </a:prstGeom>
        </p:spPr>
      </p:pic>
      <p:sp>
        <p:nvSpPr>
          <p:cNvPr id="2" name="ZoneTexte 1">
            <a:extLst>
              <a:ext uri="{FF2B5EF4-FFF2-40B4-BE49-F238E27FC236}">
                <a16:creationId xmlns:a16="http://schemas.microsoft.com/office/drawing/2014/main" id="{10F23482-C8BD-2121-2FAF-0265AF66F04F}"/>
              </a:ext>
            </a:extLst>
          </p:cNvPr>
          <p:cNvSpPr txBox="1"/>
          <p:nvPr/>
        </p:nvSpPr>
        <p:spPr>
          <a:xfrm>
            <a:off x="778455" y="1024963"/>
            <a:ext cx="7208691" cy="461665"/>
          </a:xfrm>
          <a:prstGeom prst="rect">
            <a:avLst/>
          </a:prstGeom>
          <a:noFill/>
        </p:spPr>
        <p:txBody>
          <a:bodyPr wrap="square" rtlCol="0">
            <a:spAutoFit/>
          </a:bodyPr>
          <a:lstStyle/>
          <a:p>
            <a:r>
              <a:rPr lang="fr-FR" sz="2400" dirty="0">
                <a:solidFill>
                  <a:schemeClr val="bg1"/>
                </a:solidFill>
                <a:latin typeface="Univers Condensed Light" panose="020B0306020202040204"/>
              </a:rPr>
              <a:t>Alliage de corroyage</a:t>
            </a:r>
          </a:p>
        </p:txBody>
      </p:sp>
    </p:spTree>
    <p:extLst>
      <p:ext uri="{BB962C8B-B14F-4D97-AF65-F5344CB8AC3E}">
        <p14:creationId xmlns:p14="http://schemas.microsoft.com/office/powerpoint/2010/main" val="11189770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39</a:t>
            </a:fld>
            <a:endParaRPr lang="fr-FR" dirty="0"/>
          </a:p>
        </p:txBody>
      </p:sp>
      <p:sp>
        <p:nvSpPr>
          <p:cNvPr id="5" name="Titre 4"/>
          <p:cNvSpPr>
            <a:spLocks noGrp="1"/>
          </p:cNvSpPr>
          <p:nvPr>
            <p:ph type="title"/>
          </p:nvPr>
        </p:nvSpPr>
        <p:spPr/>
        <p:txBody>
          <a:bodyPr/>
          <a:lstStyle/>
          <a:p>
            <a:r>
              <a:rPr lang="fr-CA" dirty="0"/>
              <a:t>Comment est transformé l’</a:t>
            </a:r>
            <a:r>
              <a:rPr lang="fr-CA" dirty="0">
                <a:solidFill>
                  <a:schemeClr val="accent1"/>
                </a:solidFill>
              </a:rPr>
              <a:t>aluminium</a:t>
            </a:r>
          </a:p>
        </p:txBody>
      </p:sp>
      <p:sp>
        <p:nvSpPr>
          <p:cNvPr id="10" name="ZoneTexte 9"/>
          <p:cNvSpPr txBox="1"/>
          <p:nvPr/>
        </p:nvSpPr>
        <p:spPr>
          <a:xfrm>
            <a:off x="2664000" y="4752000"/>
            <a:ext cx="2941831" cy="215444"/>
          </a:xfrm>
          <a:prstGeom prst="rect">
            <a:avLst/>
          </a:prstGeom>
          <a:noFill/>
        </p:spPr>
        <p:txBody>
          <a:bodyPr wrap="none" rtlCol="0">
            <a:spAutoFit/>
          </a:bodyPr>
          <a:lstStyle/>
          <a:p>
            <a:r>
              <a:rPr lang="fr-FR" sz="800" i="1" dirty="0">
                <a:solidFill>
                  <a:schemeClr val="bg1"/>
                </a:solidFill>
              </a:rPr>
              <a:t>Tiré de Beaulieu « Les caractéristiques de l’aluminium structural ».</a:t>
            </a:r>
          </a:p>
        </p:txBody>
      </p:sp>
      <p:sp>
        <p:nvSpPr>
          <p:cNvPr id="11" name="ZoneTexte 10">
            <a:extLst>
              <a:ext uri="{FF2B5EF4-FFF2-40B4-BE49-F238E27FC236}">
                <a16:creationId xmlns:a16="http://schemas.microsoft.com/office/drawing/2014/main" id="{7BBF0499-EDFF-6445-88B6-7BA6747C0D15}"/>
              </a:ext>
            </a:extLst>
          </p:cNvPr>
          <p:cNvSpPr txBox="1"/>
          <p:nvPr/>
        </p:nvSpPr>
        <p:spPr>
          <a:xfrm>
            <a:off x="777966" y="993966"/>
            <a:ext cx="1366080" cy="461665"/>
          </a:xfrm>
          <a:prstGeom prst="rect">
            <a:avLst/>
          </a:prstGeom>
          <a:noFill/>
        </p:spPr>
        <p:txBody>
          <a:bodyPr wrap="none" rtlCol="0">
            <a:spAutoFit/>
          </a:bodyPr>
          <a:lstStyle/>
          <a:p>
            <a:r>
              <a:rPr lang="fr-FR" sz="2400" dirty="0">
                <a:solidFill>
                  <a:schemeClr val="bg1"/>
                </a:solidFill>
                <a:latin typeface="Univers Condensed Light" panose="020B0306020202040204"/>
              </a:rPr>
              <a:t>Extrusions</a:t>
            </a:r>
          </a:p>
        </p:txBody>
      </p:sp>
      <p:pic>
        <p:nvPicPr>
          <p:cNvPr id="4" name="Image 3">
            <a:extLst>
              <a:ext uri="{FF2B5EF4-FFF2-40B4-BE49-F238E27FC236}">
                <a16:creationId xmlns:a16="http://schemas.microsoft.com/office/drawing/2014/main" id="{259CBABA-AB10-62F8-B49F-A6255675C0B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7966" y="1752376"/>
            <a:ext cx="4847603" cy="2960183"/>
          </a:xfrm>
          <a:prstGeom prst="rect">
            <a:avLst/>
          </a:prstGeom>
        </p:spPr>
      </p:pic>
      <p:pic>
        <p:nvPicPr>
          <p:cNvPr id="7" name="Image 6">
            <a:extLst>
              <a:ext uri="{FF2B5EF4-FFF2-40B4-BE49-F238E27FC236}">
                <a16:creationId xmlns:a16="http://schemas.microsoft.com/office/drawing/2014/main" id="{A111ED1B-28D3-17DE-406F-3F94BF215F0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12046" y="1752376"/>
            <a:ext cx="4847603" cy="4581405"/>
          </a:xfrm>
          <a:prstGeom prst="rect">
            <a:avLst/>
          </a:prstGeom>
        </p:spPr>
      </p:pic>
    </p:spTree>
    <p:extLst>
      <p:ext uri="{BB962C8B-B14F-4D97-AF65-F5344CB8AC3E}">
        <p14:creationId xmlns:p14="http://schemas.microsoft.com/office/powerpoint/2010/main" val="39613431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40</a:t>
            </a:fld>
            <a:endParaRPr lang="fr-FR" dirty="0"/>
          </a:p>
        </p:txBody>
      </p:sp>
      <p:sp>
        <p:nvSpPr>
          <p:cNvPr id="5" name="Titre 4"/>
          <p:cNvSpPr>
            <a:spLocks noGrp="1"/>
          </p:cNvSpPr>
          <p:nvPr>
            <p:ph type="title"/>
          </p:nvPr>
        </p:nvSpPr>
        <p:spPr/>
        <p:txBody>
          <a:bodyPr/>
          <a:lstStyle/>
          <a:p>
            <a:r>
              <a:rPr lang="fr-CA" dirty="0"/>
              <a:t>Comment est transformé l’</a:t>
            </a:r>
            <a:r>
              <a:rPr lang="fr-CA" dirty="0">
                <a:solidFill>
                  <a:schemeClr val="accent1"/>
                </a:solidFill>
              </a:rPr>
              <a:t>aluminium</a:t>
            </a:r>
          </a:p>
        </p:txBody>
      </p:sp>
      <p:sp>
        <p:nvSpPr>
          <p:cNvPr id="11" name="ZoneTexte 10">
            <a:extLst>
              <a:ext uri="{FF2B5EF4-FFF2-40B4-BE49-F238E27FC236}">
                <a16:creationId xmlns:a16="http://schemas.microsoft.com/office/drawing/2014/main" id="{7BBF0499-EDFF-6445-88B6-7BA6747C0D15}"/>
              </a:ext>
            </a:extLst>
          </p:cNvPr>
          <p:cNvSpPr txBox="1"/>
          <p:nvPr/>
        </p:nvSpPr>
        <p:spPr>
          <a:xfrm>
            <a:off x="777966" y="993966"/>
            <a:ext cx="1366080" cy="461665"/>
          </a:xfrm>
          <a:prstGeom prst="rect">
            <a:avLst/>
          </a:prstGeom>
          <a:noFill/>
        </p:spPr>
        <p:txBody>
          <a:bodyPr wrap="none" rtlCol="0">
            <a:spAutoFit/>
          </a:bodyPr>
          <a:lstStyle/>
          <a:p>
            <a:r>
              <a:rPr lang="fr-FR" sz="2400" dirty="0">
                <a:solidFill>
                  <a:schemeClr val="bg1"/>
                </a:solidFill>
                <a:latin typeface="Univers Condensed Light" panose="020B0306020202040204"/>
              </a:rPr>
              <a:t>Extrusions</a:t>
            </a:r>
          </a:p>
        </p:txBody>
      </p:sp>
      <p:pic>
        <p:nvPicPr>
          <p:cNvPr id="12" name="Image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68077" y="1579618"/>
            <a:ext cx="7728290" cy="4216748"/>
          </a:xfrm>
          <a:prstGeom prst="rect">
            <a:avLst/>
          </a:prstGeom>
        </p:spPr>
      </p:pic>
      <p:sp>
        <p:nvSpPr>
          <p:cNvPr id="13" name="ZoneTexte 12"/>
          <p:cNvSpPr txBox="1"/>
          <p:nvPr/>
        </p:nvSpPr>
        <p:spPr>
          <a:xfrm>
            <a:off x="2088000" y="5796000"/>
            <a:ext cx="4031873" cy="215444"/>
          </a:xfrm>
          <a:prstGeom prst="rect">
            <a:avLst/>
          </a:prstGeom>
          <a:noFill/>
        </p:spPr>
        <p:txBody>
          <a:bodyPr wrap="none" rtlCol="0">
            <a:spAutoFit/>
          </a:bodyPr>
          <a:lstStyle/>
          <a:p>
            <a:r>
              <a:rPr lang="fr-FR" sz="800" i="1" dirty="0">
                <a:solidFill>
                  <a:schemeClr val="bg1"/>
                </a:solidFill>
              </a:rPr>
              <a:t>https://</a:t>
            </a:r>
            <a:r>
              <a:rPr lang="fr-FR" sz="800" i="1" dirty="0" err="1">
                <a:solidFill>
                  <a:schemeClr val="bg1"/>
                </a:solidFill>
              </a:rPr>
              <a:t>lynchmetals.com</a:t>
            </a:r>
            <a:r>
              <a:rPr lang="fr-FR" sz="800" i="1" dirty="0">
                <a:solidFill>
                  <a:schemeClr val="bg1"/>
                </a:solidFill>
              </a:rPr>
              <a:t>/</a:t>
            </a:r>
            <a:r>
              <a:rPr lang="fr-FR" sz="800" i="1" dirty="0" err="1">
                <a:solidFill>
                  <a:schemeClr val="bg1"/>
                </a:solidFill>
              </a:rPr>
              <a:t>products</a:t>
            </a:r>
            <a:r>
              <a:rPr lang="fr-FR" sz="800" i="1" dirty="0">
                <a:solidFill>
                  <a:schemeClr val="bg1"/>
                </a:solidFill>
              </a:rPr>
              <a:t>/custom-</a:t>
            </a:r>
            <a:r>
              <a:rPr lang="fr-FR" sz="800" i="1" dirty="0" err="1">
                <a:solidFill>
                  <a:schemeClr val="bg1"/>
                </a:solidFill>
              </a:rPr>
              <a:t>aluminum</a:t>
            </a:r>
            <a:r>
              <a:rPr lang="fr-FR" sz="800" i="1" dirty="0">
                <a:solidFill>
                  <a:schemeClr val="bg1"/>
                </a:solidFill>
              </a:rPr>
              <a:t>-extrusions/  (consulté le 29 août 2024)</a:t>
            </a:r>
          </a:p>
        </p:txBody>
      </p:sp>
    </p:spTree>
    <p:extLst>
      <p:ext uri="{BB962C8B-B14F-4D97-AF65-F5344CB8AC3E}">
        <p14:creationId xmlns:p14="http://schemas.microsoft.com/office/powerpoint/2010/main" val="4464182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41</a:t>
            </a:fld>
            <a:endParaRPr lang="fr-FR" dirty="0"/>
          </a:p>
        </p:txBody>
      </p:sp>
      <p:sp>
        <p:nvSpPr>
          <p:cNvPr id="5" name="Titre 4"/>
          <p:cNvSpPr>
            <a:spLocks noGrp="1"/>
          </p:cNvSpPr>
          <p:nvPr>
            <p:ph type="title"/>
          </p:nvPr>
        </p:nvSpPr>
        <p:spPr/>
        <p:txBody>
          <a:bodyPr/>
          <a:lstStyle/>
          <a:p>
            <a:r>
              <a:rPr lang="fr-CA" dirty="0"/>
              <a:t>Comment est transformé l’</a:t>
            </a:r>
            <a:r>
              <a:rPr lang="fr-CA" dirty="0">
                <a:solidFill>
                  <a:schemeClr val="accent1"/>
                </a:solidFill>
              </a:rPr>
              <a:t>aluminium</a:t>
            </a:r>
          </a:p>
        </p:txBody>
      </p:sp>
      <p:sp>
        <p:nvSpPr>
          <p:cNvPr id="11" name="ZoneTexte 10">
            <a:extLst>
              <a:ext uri="{FF2B5EF4-FFF2-40B4-BE49-F238E27FC236}">
                <a16:creationId xmlns:a16="http://schemas.microsoft.com/office/drawing/2014/main" id="{7BBF0499-EDFF-6445-88B6-7BA6747C0D15}"/>
              </a:ext>
            </a:extLst>
          </p:cNvPr>
          <p:cNvSpPr txBox="1"/>
          <p:nvPr/>
        </p:nvSpPr>
        <p:spPr>
          <a:xfrm>
            <a:off x="777966" y="993966"/>
            <a:ext cx="1366080" cy="461665"/>
          </a:xfrm>
          <a:prstGeom prst="rect">
            <a:avLst/>
          </a:prstGeom>
          <a:noFill/>
        </p:spPr>
        <p:txBody>
          <a:bodyPr wrap="none" rtlCol="0">
            <a:spAutoFit/>
          </a:bodyPr>
          <a:lstStyle/>
          <a:p>
            <a:r>
              <a:rPr lang="fr-FR" sz="2400" dirty="0">
                <a:solidFill>
                  <a:schemeClr val="bg1"/>
                </a:solidFill>
                <a:latin typeface="Univers Condensed Light" panose="020B0306020202040204"/>
              </a:rPr>
              <a:t>Extrusions</a:t>
            </a:r>
          </a:p>
        </p:txBody>
      </p:sp>
      <p:pic>
        <p:nvPicPr>
          <p:cNvPr id="12" name="Image 11" descr="estrades aluminiumM Fafard.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800000">
            <a:off x="3060914" y="1597495"/>
            <a:ext cx="5825801" cy="4369351"/>
          </a:xfrm>
          <a:prstGeom prst="rect">
            <a:avLst/>
          </a:prstGeom>
        </p:spPr>
      </p:pic>
      <p:sp>
        <p:nvSpPr>
          <p:cNvPr id="13" name="ZoneTexte 12">
            <a:extLst>
              <a:ext uri="{FF2B5EF4-FFF2-40B4-BE49-F238E27FC236}">
                <a16:creationId xmlns:a16="http://schemas.microsoft.com/office/drawing/2014/main" id="{0D6FB6DA-978D-724A-8366-BF1B6F49EFDD}"/>
              </a:ext>
            </a:extLst>
          </p:cNvPr>
          <p:cNvSpPr txBox="1"/>
          <p:nvPr/>
        </p:nvSpPr>
        <p:spPr>
          <a:xfrm>
            <a:off x="3060000" y="5976000"/>
            <a:ext cx="1503938" cy="215444"/>
          </a:xfrm>
          <a:prstGeom prst="rect">
            <a:avLst/>
          </a:prstGeom>
          <a:noFill/>
        </p:spPr>
        <p:txBody>
          <a:bodyPr wrap="none" rtlCol="0">
            <a:spAutoFit/>
          </a:bodyPr>
          <a:lstStyle/>
          <a:p>
            <a:r>
              <a:rPr lang="fr-FR" sz="800" i="1" dirty="0">
                <a:solidFill>
                  <a:schemeClr val="bg1"/>
                </a:solidFill>
              </a:rPr>
              <a:t>Gracieuseté Mario Fafard, 2015</a:t>
            </a:r>
          </a:p>
        </p:txBody>
      </p:sp>
    </p:spTree>
    <p:extLst>
      <p:ext uri="{BB962C8B-B14F-4D97-AF65-F5344CB8AC3E}">
        <p14:creationId xmlns:p14="http://schemas.microsoft.com/office/powerpoint/2010/main" val="31702320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42</a:t>
            </a:fld>
            <a:endParaRPr lang="fr-FR" dirty="0"/>
          </a:p>
        </p:txBody>
      </p:sp>
      <p:sp>
        <p:nvSpPr>
          <p:cNvPr id="5" name="Titre 4"/>
          <p:cNvSpPr>
            <a:spLocks noGrp="1"/>
          </p:cNvSpPr>
          <p:nvPr>
            <p:ph type="title"/>
          </p:nvPr>
        </p:nvSpPr>
        <p:spPr/>
        <p:txBody>
          <a:bodyPr/>
          <a:lstStyle/>
          <a:p>
            <a:r>
              <a:rPr lang="fr-CA" dirty="0"/>
              <a:t>Économie circulaire</a:t>
            </a:r>
            <a:endParaRPr lang="fr-CA" sz="2000" b="1" dirty="0">
              <a:solidFill>
                <a:schemeClr val="accent1"/>
              </a:solidFill>
            </a:endParaRPr>
          </a:p>
        </p:txBody>
      </p:sp>
      <p:sp>
        <p:nvSpPr>
          <p:cNvPr id="13" name="Espace réservé du contenu 2"/>
          <p:cNvSpPr txBox="1">
            <a:spLocks/>
          </p:cNvSpPr>
          <p:nvPr/>
        </p:nvSpPr>
        <p:spPr>
          <a:xfrm>
            <a:off x="1563413" y="2332947"/>
            <a:ext cx="8371022" cy="2347540"/>
          </a:xfrm>
          <a:prstGeom prst="rect">
            <a:avLst/>
          </a:prstGeom>
        </p:spPr>
        <p:txBody>
          <a:bodyPr vert="horz" lIns="0" tIns="0" rIns="0" bIns="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bg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endParaRPr lang="fr-FR" dirty="0"/>
          </a:p>
          <a:p>
            <a:r>
              <a:rPr lang="fr-FR" sz="2400" dirty="0"/>
              <a:t>Selon l’Institut EDDEC, </a:t>
            </a:r>
            <a:r>
              <a:rPr lang="fr-FR" sz="2400" dirty="0" err="1"/>
              <a:t>UdeM</a:t>
            </a:r>
            <a:r>
              <a:rPr lang="fr-FR" sz="2400" dirty="0"/>
              <a:t>, Qc:</a:t>
            </a:r>
          </a:p>
          <a:p>
            <a:pPr lvl="1"/>
            <a:r>
              <a:rPr lang="fr-FR" sz="2200" b="0" dirty="0">
                <a:solidFill>
                  <a:schemeClr val="accent2"/>
                </a:solidFill>
              </a:rPr>
              <a:t>Système de production, d’échange, et de consommation visant à optimiser l’utilisation des ressources à toutes les étapes du cycle de vie d’un bien ou d’un service, tout en réduisant l’empreinte environnementale et en contribuant au bien-être des individus et des collectivités. »</a:t>
            </a:r>
          </a:p>
        </p:txBody>
      </p:sp>
      <p:sp>
        <p:nvSpPr>
          <p:cNvPr id="14" name="ZoneTexte 13"/>
          <p:cNvSpPr txBox="1"/>
          <p:nvPr/>
        </p:nvSpPr>
        <p:spPr>
          <a:xfrm>
            <a:off x="86766" y="6497817"/>
            <a:ext cx="3865161" cy="230832"/>
          </a:xfrm>
          <a:prstGeom prst="rect">
            <a:avLst/>
          </a:prstGeom>
          <a:noFill/>
        </p:spPr>
        <p:txBody>
          <a:bodyPr wrap="none" rtlCol="0">
            <a:spAutoFit/>
          </a:bodyPr>
          <a:lstStyle/>
          <a:p>
            <a:r>
              <a:rPr lang="fr-FR" sz="900" i="1" dirty="0">
                <a:solidFill>
                  <a:schemeClr val="tx1">
                    <a:lumMod val="50000"/>
                    <a:lumOff val="50000"/>
                  </a:schemeClr>
                </a:solidFill>
              </a:rPr>
              <a:t>http://</a:t>
            </a:r>
            <a:r>
              <a:rPr lang="fr-FR" sz="900" i="1" dirty="0" err="1">
                <a:solidFill>
                  <a:schemeClr val="tx1">
                    <a:lumMod val="50000"/>
                    <a:lumOff val="50000"/>
                  </a:schemeClr>
                </a:solidFill>
              </a:rPr>
              <a:t>www.pum.umontreal.ca</a:t>
            </a:r>
            <a:r>
              <a:rPr lang="fr-FR" sz="900" i="1" dirty="0">
                <a:solidFill>
                  <a:schemeClr val="tx1">
                    <a:lumMod val="50000"/>
                    <a:lumOff val="50000"/>
                  </a:schemeClr>
                </a:solidFill>
              </a:rPr>
              <a:t>/fichiers/</a:t>
            </a:r>
            <a:r>
              <a:rPr lang="fr-FR" sz="900" i="1" dirty="0" err="1">
                <a:solidFill>
                  <a:schemeClr val="tx1">
                    <a:lumMod val="50000"/>
                    <a:lumOff val="50000"/>
                  </a:schemeClr>
                </a:solidFill>
              </a:rPr>
              <a:t>livres_fichiers</a:t>
            </a:r>
            <a:r>
              <a:rPr lang="fr-FR" sz="900" i="1" dirty="0">
                <a:solidFill>
                  <a:schemeClr val="tx1">
                    <a:lumMod val="50000"/>
                    <a:lumOff val="50000"/>
                  </a:schemeClr>
                </a:solidFill>
              </a:rPr>
              <a:t>/9782760636767.pdf</a:t>
            </a:r>
          </a:p>
        </p:txBody>
      </p:sp>
    </p:spTree>
    <p:extLst>
      <p:ext uri="{BB962C8B-B14F-4D97-AF65-F5344CB8AC3E}">
        <p14:creationId xmlns:p14="http://schemas.microsoft.com/office/powerpoint/2010/main" val="11217585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43</a:t>
            </a:fld>
            <a:endParaRPr lang="fr-FR" dirty="0"/>
          </a:p>
        </p:txBody>
      </p:sp>
      <p:sp>
        <p:nvSpPr>
          <p:cNvPr id="5" name="Titre 4"/>
          <p:cNvSpPr>
            <a:spLocks noGrp="1"/>
          </p:cNvSpPr>
          <p:nvPr>
            <p:ph type="title"/>
          </p:nvPr>
        </p:nvSpPr>
        <p:spPr/>
        <p:txBody>
          <a:bodyPr/>
          <a:lstStyle/>
          <a:p>
            <a:r>
              <a:rPr lang="fr-CA" dirty="0"/>
              <a:t>Économie circulaire</a:t>
            </a:r>
            <a:endParaRPr lang="fr-CA" sz="2000" b="1" dirty="0">
              <a:solidFill>
                <a:schemeClr val="accent1"/>
              </a:solidFill>
            </a:endParaRPr>
          </a:p>
        </p:txBody>
      </p:sp>
      <p:pic>
        <p:nvPicPr>
          <p:cNvPr id="6" name="Imag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640030" y="1293486"/>
            <a:ext cx="6894801" cy="4874840"/>
          </a:xfrm>
          <a:prstGeom prst="rect">
            <a:avLst/>
          </a:prstGeom>
        </p:spPr>
      </p:pic>
      <p:grpSp>
        <p:nvGrpSpPr>
          <p:cNvPr id="8" name="Grouper 14"/>
          <p:cNvGrpSpPr/>
          <p:nvPr/>
        </p:nvGrpSpPr>
        <p:grpSpPr>
          <a:xfrm>
            <a:off x="6794791" y="2576511"/>
            <a:ext cx="351000" cy="1080090"/>
            <a:chOff x="5004047" y="1988840"/>
            <a:chExt cx="468000" cy="1440120"/>
          </a:xfrm>
        </p:grpSpPr>
        <p:grpSp>
          <p:nvGrpSpPr>
            <p:cNvPr id="9" name="Grouper 12"/>
            <p:cNvGrpSpPr/>
            <p:nvPr/>
          </p:nvGrpSpPr>
          <p:grpSpPr>
            <a:xfrm>
              <a:off x="5004047" y="1988840"/>
              <a:ext cx="468000" cy="1080120"/>
              <a:chOff x="5004047" y="1988840"/>
              <a:chExt cx="468000" cy="1080120"/>
            </a:xfrm>
          </p:grpSpPr>
          <p:pic>
            <p:nvPicPr>
              <p:cNvPr id="11" name="Imag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04048" y="1988840"/>
                <a:ext cx="464600" cy="360040"/>
              </a:xfrm>
              <a:prstGeom prst="rect">
                <a:avLst/>
              </a:prstGeom>
            </p:spPr>
          </p:pic>
          <p:pic>
            <p:nvPicPr>
              <p:cNvPr id="12" name="Image 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004047" y="2348881"/>
                <a:ext cx="467999" cy="350547"/>
              </a:xfrm>
              <a:prstGeom prst="rect">
                <a:avLst/>
              </a:prstGeom>
            </p:spPr>
          </p:pic>
          <p:pic>
            <p:nvPicPr>
              <p:cNvPr id="15" name="Image 14"/>
              <p:cNvPicPr>
                <a:picLocks/>
              </p:cNvPicPr>
              <p:nvPr/>
            </p:nvPicPr>
            <p:blipFill>
              <a:blip r:embed="rId6" cstate="screen">
                <a:extLst>
                  <a:ext uri="{28A0092B-C50C-407E-A947-70E740481C1C}">
                    <a14:useLocalDpi xmlns:a14="http://schemas.microsoft.com/office/drawing/2010/main"/>
                  </a:ext>
                </a:extLst>
              </a:blip>
              <a:stretch>
                <a:fillRect/>
              </a:stretch>
            </p:blipFill>
            <p:spPr>
              <a:xfrm>
                <a:off x="5004048" y="2708960"/>
                <a:ext cx="467999" cy="360000"/>
              </a:xfrm>
              <a:prstGeom prst="rect">
                <a:avLst/>
              </a:prstGeom>
            </p:spPr>
          </p:pic>
        </p:grpSp>
        <p:pic>
          <p:nvPicPr>
            <p:cNvPr id="10" name="Image 9"/>
            <p:cNvPicPr>
              <a:picLocks/>
            </p:cNvPicPr>
            <p:nvPr/>
          </p:nvPicPr>
          <p:blipFill>
            <a:blip r:embed="rId7" cstate="screen">
              <a:extLst>
                <a:ext uri="{28A0092B-C50C-407E-A947-70E740481C1C}">
                  <a14:useLocalDpi xmlns:a14="http://schemas.microsoft.com/office/drawing/2010/main"/>
                </a:ext>
              </a:extLst>
            </a:blip>
            <a:stretch>
              <a:fillRect/>
            </a:stretch>
          </p:blipFill>
          <p:spPr>
            <a:xfrm>
              <a:off x="5004048" y="3068960"/>
              <a:ext cx="467999" cy="360000"/>
            </a:xfrm>
            <a:prstGeom prst="rect">
              <a:avLst/>
            </a:prstGeom>
          </p:spPr>
        </p:pic>
      </p:grpSp>
      <p:pic>
        <p:nvPicPr>
          <p:cNvPr id="16" name="Image 15"/>
          <p:cNvPicPr>
            <a:picLocks/>
          </p:cNvPicPr>
          <p:nvPr/>
        </p:nvPicPr>
        <p:blipFill>
          <a:blip r:embed="rId8" cstate="screen">
            <a:extLst>
              <a:ext uri="{28A0092B-C50C-407E-A947-70E740481C1C}">
                <a14:useLocalDpi xmlns:a14="http://schemas.microsoft.com/office/drawing/2010/main"/>
              </a:ext>
            </a:extLst>
          </a:blip>
          <a:stretch>
            <a:fillRect/>
          </a:stretch>
        </p:blipFill>
        <p:spPr>
          <a:xfrm>
            <a:off x="7129727" y="3224583"/>
            <a:ext cx="350999" cy="270000"/>
          </a:xfrm>
          <a:prstGeom prst="rect">
            <a:avLst/>
          </a:prstGeom>
        </p:spPr>
      </p:pic>
      <p:pic>
        <p:nvPicPr>
          <p:cNvPr id="17" name="Image 16"/>
          <p:cNvPicPr>
            <a:picLocks/>
          </p:cNvPicPr>
          <p:nvPr/>
        </p:nvPicPr>
        <p:blipFill>
          <a:blip r:embed="rId9" cstate="screen">
            <a:extLst>
              <a:ext uri="{28A0092B-C50C-407E-A947-70E740481C1C}">
                <a14:useLocalDpi xmlns:a14="http://schemas.microsoft.com/office/drawing/2010/main"/>
              </a:ext>
            </a:extLst>
          </a:blip>
          <a:stretch>
            <a:fillRect/>
          </a:stretch>
        </p:blipFill>
        <p:spPr>
          <a:xfrm>
            <a:off x="6524761" y="3710637"/>
            <a:ext cx="571154" cy="270000"/>
          </a:xfrm>
          <a:prstGeom prst="rect">
            <a:avLst/>
          </a:prstGeom>
        </p:spPr>
      </p:pic>
      <p:pic>
        <p:nvPicPr>
          <p:cNvPr id="18" name="Image 17"/>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334851" y="4250697"/>
            <a:ext cx="378000" cy="378000"/>
          </a:xfrm>
          <a:prstGeom prst="rect">
            <a:avLst/>
          </a:prstGeom>
        </p:spPr>
      </p:pic>
      <p:pic>
        <p:nvPicPr>
          <p:cNvPr id="19" name="Image 18"/>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442863" y="3008559"/>
            <a:ext cx="542584" cy="378000"/>
          </a:xfrm>
          <a:prstGeom prst="rect">
            <a:avLst/>
          </a:prstGeom>
        </p:spPr>
      </p:pic>
      <p:pic>
        <p:nvPicPr>
          <p:cNvPr id="20" name="Image 19"/>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7442863" y="2576511"/>
            <a:ext cx="567000" cy="378000"/>
          </a:xfrm>
          <a:prstGeom prst="rect">
            <a:avLst/>
          </a:prstGeom>
        </p:spPr>
      </p:pic>
      <p:sp>
        <p:nvSpPr>
          <p:cNvPr id="21" name="ZoneTexte 20"/>
          <p:cNvSpPr txBox="1"/>
          <p:nvPr/>
        </p:nvSpPr>
        <p:spPr>
          <a:xfrm>
            <a:off x="2664000" y="6192000"/>
            <a:ext cx="3996607" cy="215444"/>
          </a:xfrm>
          <a:prstGeom prst="rect">
            <a:avLst/>
          </a:prstGeom>
          <a:noFill/>
        </p:spPr>
        <p:txBody>
          <a:bodyPr wrap="none" rtlCol="0">
            <a:spAutoFit/>
          </a:bodyPr>
          <a:lstStyle/>
          <a:p>
            <a:r>
              <a:rPr lang="fr-FR" sz="800" i="1" dirty="0">
                <a:solidFill>
                  <a:schemeClr val="bg1"/>
                </a:solidFill>
              </a:rPr>
              <a:t>Tiré de </a:t>
            </a:r>
            <a:r>
              <a:rPr lang="fr-FR" sz="800" i="1" dirty="0" err="1">
                <a:solidFill>
                  <a:schemeClr val="bg1"/>
                </a:solidFill>
              </a:rPr>
              <a:t>www.notre-planete.info</a:t>
            </a:r>
            <a:r>
              <a:rPr lang="fr-FR" sz="800" i="1" dirty="0">
                <a:solidFill>
                  <a:schemeClr val="bg1"/>
                </a:solidFill>
              </a:rPr>
              <a:t>/</a:t>
            </a:r>
            <a:r>
              <a:rPr lang="fr-FR" sz="800" i="1" dirty="0" err="1">
                <a:solidFill>
                  <a:schemeClr val="bg1"/>
                </a:solidFill>
              </a:rPr>
              <a:t>ecologie</a:t>
            </a:r>
            <a:r>
              <a:rPr lang="fr-FR" sz="800" i="1" dirty="0">
                <a:solidFill>
                  <a:schemeClr val="bg1"/>
                </a:solidFill>
              </a:rPr>
              <a:t>/</a:t>
            </a:r>
            <a:r>
              <a:rPr lang="fr-FR" sz="800" i="1" dirty="0" err="1">
                <a:solidFill>
                  <a:schemeClr val="bg1"/>
                </a:solidFill>
              </a:rPr>
              <a:t>developpement_durable</a:t>
            </a:r>
            <a:r>
              <a:rPr lang="fr-FR" sz="800" i="1" dirty="0">
                <a:solidFill>
                  <a:schemeClr val="bg1"/>
                </a:solidFill>
              </a:rPr>
              <a:t>/</a:t>
            </a:r>
            <a:r>
              <a:rPr lang="fr-FR" sz="800" i="1" dirty="0" err="1">
                <a:solidFill>
                  <a:schemeClr val="bg1"/>
                </a:solidFill>
              </a:rPr>
              <a:t>economie-circulaire.php</a:t>
            </a:r>
            <a:endParaRPr lang="fr-FR" sz="800" i="1" dirty="0">
              <a:solidFill>
                <a:schemeClr val="bg1"/>
              </a:solidFill>
            </a:endParaRPr>
          </a:p>
        </p:txBody>
      </p:sp>
    </p:spTree>
    <p:extLst>
      <p:ext uri="{BB962C8B-B14F-4D97-AF65-F5344CB8AC3E}">
        <p14:creationId xmlns:p14="http://schemas.microsoft.com/office/powerpoint/2010/main" val="8235430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44</a:t>
            </a:fld>
            <a:endParaRPr lang="fr-FR" dirty="0"/>
          </a:p>
        </p:txBody>
      </p:sp>
      <p:sp>
        <p:nvSpPr>
          <p:cNvPr id="5" name="Titre 4"/>
          <p:cNvSpPr>
            <a:spLocks noGrp="1"/>
          </p:cNvSpPr>
          <p:nvPr>
            <p:ph type="title"/>
          </p:nvPr>
        </p:nvSpPr>
        <p:spPr/>
        <p:txBody>
          <a:bodyPr/>
          <a:lstStyle/>
          <a:p>
            <a:r>
              <a:rPr lang="fr-CA" dirty="0"/>
              <a:t>Économie circulaire</a:t>
            </a:r>
            <a:endParaRPr lang="fr-CA" sz="2000" b="1" dirty="0">
              <a:solidFill>
                <a:schemeClr val="accent1"/>
              </a:solidFill>
            </a:endParaRPr>
          </a:p>
        </p:txBody>
      </p:sp>
      <p:pic>
        <p:nvPicPr>
          <p:cNvPr id="22" name="Image 2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07769" y="2017943"/>
            <a:ext cx="7791655" cy="4026396"/>
          </a:xfrm>
          <a:prstGeom prst="rect">
            <a:avLst/>
          </a:prstGeom>
        </p:spPr>
      </p:pic>
      <p:sp>
        <p:nvSpPr>
          <p:cNvPr id="23" name="ZoneTexte 22"/>
          <p:cNvSpPr txBox="1"/>
          <p:nvPr/>
        </p:nvSpPr>
        <p:spPr>
          <a:xfrm>
            <a:off x="4320282" y="1375596"/>
            <a:ext cx="3366627" cy="400110"/>
          </a:xfrm>
          <a:prstGeom prst="rect">
            <a:avLst/>
          </a:prstGeom>
          <a:noFill/>
        </p:spPr>
        <p:txBody>
          <a:bodyPr wrap="none" rtlCol="0">
            <a:spAutoFit/>
          </a:bodyPr>
          <a:lstStyle/>
          <a:p>
            <a:r>
              <a:rPr lang="fr-FR" sz="2000" b="1" dirty="0">
                <a:solidFill>
                  <a:schemeClr val="bg1"/>
                </a:solidFill>
                <a:latin typeface="Univers Condensed Light" panose="020B0306020202040204"/>
              </a:rPr>
              <a:t>Aluminium Life Cycle </a:t>
            </a:r>
            <a:r>
              <a:rPr lang="fr-FR" sz="2000" b="1" dirty="0" err="1">
                <a:solidFill>
                  <a:schemeClr val="bg1"/>
                </a:solidFill>
                <a:latin typeface="Univers Condensed Light" panose="020B0306020202040204"/>
              </a:rPr>
              <a:t>Thinking</a:t>
            </a:r>
            <a:r>
              <a:rPr lang="fr-FR" sz="2000" b="1" dirty="0">
                <a:solidFill>
                  <a:schemeClr val="bg1"/>
                </a:solidFill>
                <a:latin typeface="Univers Condensed Light" panose="020B0306020202040204"/>
              </a:rPr>
              <a:t>  </a:t>
            </a:r>
          </a:p>
        </p:txBody>
      </p:sp>
      <p:sp>
        <p:nvSpPr>
          <p:cNvPr id="24" name="Rectangle 23"/>
          <p:cNvSpPr/>
          <p:nvPr/>
        </p:nvSpPr>
        <p:spPr>
          <a:xfrm>
            <a:off x="8426767" y="3465044"/>
            <a:ext cx="1492148" cy="1013966"/>
          </a:xfrm>
          <a:prstGeom prst="rect">
            <a:avLst/>
          </a:prstGeom>
          <a:noFill/>
          <a:ln w="57150" cmpd="sng"/>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1350"/>
          </a:p>
        </p:txBody>
      </p:sp>
      <p:sp>
        <p:nvSpPr>
          <p:cNvPr id="25" name="ZoneTexte 24"/>
          <p:cNvSpPr txBox="1"/>
          <p:nvPr/>
        </p:nvSpPr>
        <p:spPr>
          <a:xfrm>
            <a:off x="8009539" y="6066742"/>
            <a:ext cx="2670924" cy="523220"/>
          </a:xfrm>
          <a:prstGeom prst="rect">
            <a:avLst/>
          </a:prstGeom>
          <a:noFill/>
        </p:spPr>
        <p:txBody>
          <a:bodyPr wrap="none" rtlCol="0">
            <a:spAutoFit/>
          </a:bodyPr>
          <a:lstStyle/>
          <a:p>
            <a:r>
              <a:rPr lang="fr-FR" sz="1400" dirty="0" err="1">
                <a:solidFill>
                  <a:schemeClr val="bg1"/>
                </a:solidFill>
                <a:latin typeface="Univers Condensed Light" panose="020B0306020202040204"/>
              </a:rPr>
              <a:t>Wrought</a:t>
            </a:r>
            <a:r>
              <a:rPr lang="fr-FR" sz="1400" dirty="0">
                <a:solidFill>
                  <a:schemeClr val="bg1"/>
                </a:solidFill>
                <a:latin typeface="Univers Condensed Light" panose="020B0306020202040204"/>
              </a:rPr>
              <a:t>: 	aluminium de corroyage</a:t>
            </a:r>
          </a:p>
          <a:p>
            <a:r>
              <a:rPr lang="fr-FR" sz="1400" dirty="0">
                <a:solidFill>
                  <a:schemeClr val="bg1"/>
                </a:solidFill>
                <a:latin typeface="Univers Condensed Light" panose="020B0306020202040204"/>
              </a:rPr>
              <a:t>Casting: 	aluminium de fonderie</a:t>
            </a:r>
          </a:p>
        </p:txBody>
      </p:sp>
      <p:sp>
        <p:nvSpPr>
          <p:cNvPr id="26" name="ZoneTexte 25">
            <a:extLst>
              <a:ext uri="{FF2B5EF4-FFF2-40B4-BE49-F238E27FC236}">
                <a16:creationId xmlns:a16="http://schemas.microsoft.com/office/drawing/2014/main" id="{FE26C228-3D8B-C64B-9A21-CFC1FEEE0D44}"/>
              </a:ext>
            </a:extLst>
          </p:cNvPr>
          <p:cNvSpPr txBox="1"/>
          <p:nvPr/>
        </p:nvSpPr>
        <p:spPr>
          <a:xfrm>
            <a:off x="2156718" y="3265082"/>
            <a:ext cx="1200970" cy="338554"/>
          </a:xfrm>
          <a:prstGeom prst="rect">
            <a:avLst/>
          </a:prstGeom>
          <a:noFill/>
          <a:ln>
            <a:solidFill>
              <a:schemeClr val="accent2"/>
            </a:solidFill>
          </a:ln>
        </p:spPr>
        <p:txBody>
          <a:bodyPr wrap="none" rtlCol="0">
            <a:spAutoFit/>
          </a:bodyPr>
          <a:lstStyle/>
          <a:p>
            <a:pPr algn="ctr"/>
            <a:r>
              <a:rPr lang="fr-FR" sz="1600" dirty="0">
                <a:latin typeface="Univers Condensed Light" panose="020B0306020202040204"/>
              </a:rPr>
              <a:t>Al secondaire</a:t>
            </a:r>
          </a:p>
        </p:txBody>
      </p:sp>
      <p:sp>
        <p:nvSpPr>
          <p:cNvPr id="27" name="ZoneTexte 26">
            <a:extLst>
              <a:ext uri="{FF2B5EF4-FFF2-40B4-BE49-F238E27FC236}">
                <a16:creationId xmlns:a16="http://schemas.microsoft.com/office/drawing/2014/main" id="{FE26C228-3D8B-C64B-9A21-CFC1FEEE0D44}"/>
              </a:ext>
            </a:extLst>
          </p:cNvPr>
          <p:cNvSpPr txBox="1"/>
          <p:nvPr/>
        </p:nvSpPr>
        <p:spPr>
          <a:xfrm>
            <a:off x="2156718" y="2038888"/>
            <a:ext cx="984565" cy="338554"/>
          </a:xfrm>
          <a:prstGeom prst="rect">
            <a:avLst/>
          </a:prstGeom>
          <a:noFill/>
          <a:ln>
            <a:solidFill>
              <a:schemeClr val="accent2"/>
            </a:solidFill>
          </a:ln>
        </p:spPr>
        <p:txBody>
          <a:bodyPr wrap="none" rtlCol="0">
            <a:spAutoFit/>
          </a:bodyPr>
          <a:lstStyle/>
          <a:p>
            <a:pPr algn="ctr"/>
            <a:r>
              <a:rPr lang="fr-FR" sz="1600" dirty="0">
                <a:latin typeface="Univers Condensed Light" panose="020B0306020202040204"/>
              </a:rPr>
              <a:t>Al primaire</a:t>
            </a:r>
          </a:p>
        </p:txBody>
      </p:sp>
      <p:sp>
        <p:nvSpPr>
          <p:cNvPr id="28" name="ZoneTexte 27"/>
          <p:cNvSpPr txBox="1"/>
          <p:nvPr/>
        </p:nvSpPr>
        <p:spPr>
          <a:xfrm>
            <a:off x="2124000" y="6084000"/>
            <a:ext cx="5940000" cy="215444"/>
          </a:xfrm>
          <a:prstGeom prst="rect">
            <a:avLst/>
          </a:prstGeom>
          <a:noFill/>
        </p:spPr>
        <p:txBody>
          <a:bodyPr wrap="square" rtlCol="0">
            <a:spAutoFit/>
          </a:bodyPr>
          <a:lstStyle/>
          <a:p>
            <a:r>
              <a:rPr lang="fr-FR" sz="800" i="1" dirty="0">
                <a:solidFill>
                  <a:schemeClr val="bg1"/>
                </a:solidFill>
              </a:rPr>
              <a:t>Carlisle S., </a:t>
            </a:r>
            <a:r>
              <a:rPr lang="fr-FR" sz="800" i="1" dirty="0" err="1">
                <a:solidFill>
                  <a:schemeClr val="bg1"/>
                </a:solidFill>
              </a:rPr>
              <a:t>Friedlander</a:t>
            </a:r>
            <a:r>
              <a:rPr lang="fr-FR" sz="800" i="1" dirty="0">
                <a:solidFill>
                  <a:schemeClr val="bg1"/>
                </a:solidFill>
              </a:rPr>
              <a:t> E., </a:t>
            </a:r>
            <a:r>
              <a:rPr lang="fr-FR" sz="800" i="1" dirty="0" err="1">
                <a:solidFill>
                  <a:schemeClr val="bg1"/>
                </a:solidFill>
              </a:rPr>
              <a:t>Faircloth</a:t>
            </a:r>
            <a:r>
              <a:rPr lang="fr-FR" sz="800" i="1" dirty="0">
                <a:solidFill>
                  <a:schemeClr val="bg1"/>
                </a:solidFill>
              </a:rPr>
              <a:t> </a:t>
            </a:r>
            <a:r>
              <a:rPr lang="fr-FR" sz="800" i="1" dirty="0" err="1">
                <a:solidFill>
                  <a:schemeClr val="bg1"/>
                </a:solidFill>
              </a:rPr>
              <a:t>B.</a:t>
            </a:r>
            <a:r>
              <a:rPr lang="fr-FR" sz="800" b="1" i="1" dirty="0" err="1">
                <a:solidFill>
                  <a:schemeClr val="bg1"/>
                </a:solidFill>
              </a:rPr>
              <a:t>Global</a:t>
            </a:r>
            <a:r>
              <a:rPr lang="fr-FR" sz="800" b="1" i="1" dirty="0">
                <a:solidFill>
                  <a:schemeClr val="bg1"/>
                </a:solidFill>
              </a:rPr>
              <a:t> Aluminium </a:t>
            </a:r>
            <a:r>
              <a:rPr lang="fr-FR" sz="800" b="1" i="1" dirty="0" err="1">
                <a:solidFill>
                  <a:schemeClr val="bg1"/>
                </a:solidFill>
              </a:rPr>
              <a:t>Recycling</a:t>
            </a:r>
            <a:r>
              <a:rPr lang="fr-FR" sz="800" b="1" i="1" dirty="0">
                <a:solidFill>
                  <a:schemeClr val="bg1"/>
                </a:solidFill>
              </a:rPr>
              <a:t>:</a:t>
            </a:r>
            <a:r>
              <a:rPr lang="fr-FR" sz="800" i="1" dirty="0">
                <a:solidFill>
                  <a:schemeClr val="bg1"/>
                </a:solidFill>
              </a:rPr>
              <a:t> A </a:t>
            </a:r>
            <a:r>
              <a:rPr lang="fr-FR" sz="800" i="1" dirty="0" err="1">
                <a:solidFill>
                  <a:schemeClr val="bg1"/>
                </a:solidFill>
              </a:rPr>
              <a:t>Cornerstone</a:t>
            </a:r>
            <a:r>
              <a:rPr lang="fr-FR" sz="800" i="1" dirty="0">
                <a:solidFill>
                  <a:schemeClr val="bg1"/>
                </a:solidFill>
              </a:rPr>
              <a:t> of  </a:t>
            </a:r>
            <a:r>
              <a:rPr lang="fr-FR" sz="800" i="1" dirty="0" err="1">
                <a:solidFill>
                  <a:schemeClr val="bg1"/>
                </a:solidFill>
              </a:rPr>
              <a:t>Sustainable</a:t>
            </a:r>
            <a:r>
              <a:rPr lang="fr-FR" sz="800" i="1" dirty="0">
                <a:solidFill>
                  <a:schemeClr val="bg1"/>
                </a:solidFill>
              </a:rPr>
              <a:t> </a:t>
            </a:r>
            <a:r>
              <a:rPr lang="fr-FR" sz="800" i="1" dirty="0" err="1">
                <a:solidFill>
                  <a:schemeClr val="bg1"/>
                </a:solidFill>
              </a:rPr>
              <a:t>Development</a:t>
            </a:r>
            <a:r>
              <a:rPr lang="fr-FR" sz="800" i="1" dirty="0">
                <a:solidFill>
                  <a:schemeClr val="bg1"/>
                </a:solidFill>
              </a:rPr>
              <a:t>, World Aluminium, 2015</a:t>
            </a:r>
          </a:p>
        </p:txBody>
      </p:sp>
      <p:cxnSp>
        <p:nvCxnSpPr>
          <p:cNvPr id="4" name="Connecteur droit 3">
            <a:extLst>
              <a:ext uri="{FF2B5EF4-FFF2-40B4-BE49-F238E27FC236}">
                <a16:creationId xmlns:a16="http://schemas.microsoft.com/office/drawing/2014/main" id="{19F62127-9671-3F39-FE96-FC3F931D6111}"/>
              </a:ext>
            </a:extLst>
          </p:cNvPr>
          <p:cNvCxnSpPr/>
          <p:nvPr/>
        </p:nvCxnSpPr>
        <p:spPr>
          <a:xfrm>
            <a:off x="4427034" y="2408662"/>
            <a:ext cx="0" cy="3356517"/>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645332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45</a:t>
            </a:fld>
            <a:endParaRPr lang="fr-FR" dirty="0"/>
          </a:p>
        </p:txBody>
      </p:sp>
      <p:sp>
        <p:nvSpPr>
          <p:cNvPr id="5" name="Titre 4"/>
          <p:cNvSpPr>
            <a:spLocks noGrp="1"/>
          </p:cNvSpPr>
          <p:nvPr>
            <p:ph type="title"/>
          </p:nvPr>
        </p:nvSpPr>
        <p:spPr/>
        <p:txBody>
          <a:bodyPr/>
          <a:lstStyle/>
          <a:p>
            <a:r>
              <a:rPr lang="fr-CA" dirty="0"/>
              <a:t>Économie circulaire</a:t>
            </a:r>
            <a:endParaRPr lang="fr-CA" sz="2000" b="1" dirty="0">
              <a:solidFill>
                <a:schemeClr val="accent1"/>
              </a:solidFill>
            </a:endParaRPr>
          </a:p>
        </p:txBody>
      </p:sp>
      <p:sp>
        <p:nvSpPr>
          <p:cNvPr id="11" name="Espace réservé du contenu 1"/>
          <p:cNvSpPr txBox="1">
            <a:spLocks/>
          </p:cNvSpPr>
          <p:nvPr/>
        </p:nvSpPr>
        <p:spPr>
          <a:xfrm>
            <a:off x="838800" y="1681200"/>
            <a:ext cx="9942163" cy="4574798"/>
          </a:xfrm>
          <a:prstGeom prst="rect">
            <a:avLst/>
          </a:prstGeom>
        </p:spPr>
        <p:txBody>
          <a:bodyPr vert="horz" lIns="0" tIns="0" rIns="0" bIns="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bg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457200" indent="-457200">
              <a:buClr>
                <a:schemeClr val="accent1"/>
              </a:buClr>
              <a:buFont typeface="Courier New" panose="02070309020205020404" pitchFamily="49" charset="0"/>
              <a:buChar char="o"/>
            </a:pPr>
            <a:r>
              <a:rPr lang="fr-FR" sz="2000" dirty="0"/>
              <a:t>L'économie de l’aluminium est une économie circulaire</a:t>
            </a:r>
          </a:p>
          <a:p>
            <a:pPr marL="914400" lvl="1" indent="-457200">
              <a:buClr>
                <a:schemeClr val="accent1"/>
              </a:buClr>
              <a:buFont typeface="Courier New" panose="02070309020205020404" pitchFamily="49" charset="0"/>
              <a:buChar char="o"/>
            </a:pPr>
            <a:r>
              <a:rPr lang="fr-FR" b="0" dirty="0">
                <a:solidFill>
                  <a:schemeClr val="bg1"/>
                </a:solidFill>
              </a:rPr>
              <a:t>Dans la plupart des produits en aluminium, celui-ci n'est pas réellement consommé, mais simplement utilisé ;</a:t>
            </a:r>
          </a:p>
          <a:p>
            <a:pPr marL="914400" lvl="1" indent="-457200">
              <a:buClr>
                <a:schemeClr val="accent1"/>
              </a:buClr>
              <a:buFont typeface="Courier New" panose="02070309020205020404" pitchFamily="49" charset="0"/>
              <a:buChar char="o"/>
            </a:pPr>
            <a:r>
              <a:rPr lang="fr-FR" b="0" dirty="0">
                <a:solidFill>
                  <a:schemeClr val="bg1"/>
                </a:solidFill>
              </a:rPr>
              <a:t>Le cycle de vie d'un produit en aluminium = berceau-à-berceau (</a:t>
            </a:r>
            <a:r>
              <a:rPr lang="fr-FR" b="0" i="1" dirty="0" err="1">
                <a:solidFill>
                  <a:schemeClr val="bg1"/>
                </a:solidFill>
              </a:rPr>
              <a:t>cradle</a:t>
            </a:r>
            <a:r>
              <a:rPr lang="fr-FR" b="0" i="1" dirty="0">
                <a:solidFill>
                  <a:schemeClr val="bg1"/>
                </a:solidFill>
              </a:rPr>
              <a:t>-to-</a:t>
            </a:r>
            <a:r>
              <a:rPr lang="fr-FR" b="0" i="1" dirty="0" err="1">
                <a:solidFill>
                  <a:schemeClr val="bg1"/>
                </a:solidFill>
              </a:rPr>
              <a:t>cradle</a:t>
            </a:r>
            <a:r>
              <a:rPr lang="fr-FR" b="0" dirty="0">
                <a:solidFill>
                  <a:schemeClr val="bg1"/>
                </a:solidFill>
              </a:rPr>
              <a:t>) et non berceau-à-tombe (</a:t>
            </a:r>
            <a:r>
              <a:rPr lang="fr-FR" b="0" i="1" dirty="0" err="1">
                <a:solidFill>
                  <a:schemeClr val="bg1"/>
                </a:solidFill>
              </a:rPr>
              <a:t>cradle</a:t>
            </a:r>
            <a:r>
              <a:rPr lang="fr-FR" b="0" i="1" dirty="0">
                <a:solidFill>
                  <a:schemeClr val="bg1"/>
                </a:solidFill>
              </a:rPr>
              <a:t>-to-grave) </a:t>
            </a:r>
            <a:r>
              <a:rPr lang="fr-FR" b="0" dirty="0">
                <a:solidFill>
                  <a:schemeClr val="bg1"/>
                </a:solidFill>
              </a:rPr>
              <a:t>;</a:t>
            </a:r>
          </a:p>
          <a:p>
            <a:pPr marL="914400" lvl="1" indent="-457200">
              <a:buClr>
                <a:schemeClr val="accent1"/>
              </a:buClr>
              <a:buFont typeface="Courier New" panose="02070309020205020404" pitchFamily="49" charset="0"/>
              <a:buChar char="o"/>
            </a:pPr>
            <a:endParaRPr lang="fr-FR" b="0" dirty="0">
              <a:solidFill>
                <a:schemeClr val="bg1"/>
              </a:solidFill>
            </a:endParaRPr>
          </a:p>
          <a:p>
            <a:pPr marL="457200" indent="-457200">
              <a:buClr>
                <a:schemeClr val="accent1"/>
              </a:buClr>
              <a:buFont typeface="Courier New" panose="02070309020205020404" pitchFamily="49" charset="0"/>
              <a:buChar char="o"/>
            </a:pPr>
            <a:r>
              <a:rPr lang="fr-FR" sz="2000" dirty="0"/>
              <a:t>≈ 55% de l’aluminium utilisé aujourd’hui pour produits semi-finis et finis provient du recyclage (rebus industriel + rebut post-consommation) ;</a:t>
            </a:r>
          </a:p>
          <a:p>
            <a:pPr marL="457200" indent="-457200">
              <a:buClr>
                <a:schemeClr val="accent1"/>
              </a:buClr>
              <a:buFont typeface="Courier New" panose="02070309020205020404" pitchFamily="49" charset="0"/>
              <a:buChar char="o"/>
            </a:pPr>
            <a:r>
              <a:rPr lang="fr-FR" sz="2000" dirty="0"/>
              <a:t>≈ 25-30% provient de l’aluminium en fin de vie (post-consommation) ;</a:t>
            </a:r>
          </a:p>
          <a:p>
            <a:pPr marL="457200" indent="-457200">
              <a:buClr>
                <a:schemeClr val="accent1"/>
              </a:buClr>
              <a:buFont typeface="Courier New" panose="02070309020205020404" pitchFamily="49" charset="0"/>
              <a:buChar char="o"/>
            </a:pPr>
            <a:endParaRPr lang="fr-FR" sz="2000" dirty="0"/>
          </a:p>
          <a:p>
            <a:pPr marL="457200" indent="-457200">
              <a:buClr>
                <a:schemeClr val="accent1"/>
              </a:buClr>
              <a:buFont typeface="Courier New" panose="02070309020205020404" pitchFamily="49" charset="0"/>
              <a:buChar char="o"/>
            </a:pPr>
            <a:r>
              <a:rPr lang="fr-FR" sz="2000" dirty="0"/>
              <a:t>Il n'y a </a:t>
            </a:r>
            <a:r>
              <a:rPr lang="fr-FR" sz="2000" u="sng" dirty="0"/>
              <a:t>pas de différence de qualité</a:t>
            </a:r>
            <a:r>
              <a:rPr lang="fr-FR" sz="2000" dirty="0"/>
              <a:t> entre un produit entièrement en métal primaire et un produit en métal recyclé.</a:t>
            </a:r>
          </a:p>
        </p:txBody>
      </p:sp>
    </p:spTree>
    <p:extLst>
      <p:ext uri="{BB962C8B-B14F-4D97-AF65-F5344CB8AC3E}">
        <p14:creationId xmlns:p14="http://schemas.microsoft.com/office/powerpoint/2010/main" val="2962113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46</a:t>
            </a:fld>
            <a:endParaRPr lang="fr-FR" dirty="0"/>
          </a:p>
        </p:txBody>
      </p:sp>
      <p:sp>
        <p:nvSpPr>
          <p:cNvPr id="5" name="Titre 4"/>
          <p:cNvSpPr>
            <a:spLocks noGrp="1"/>
          </p:cNvSpPr>
          <p:nvPr>
            <p:ph type="title"/>
          </p:nvPr>
        </p:nvSpPr>
        <p:spPr/>
        <p:txBody>
          <a:bodyPr/>
          <a:lstStyle/>
          <a:p>
            <a:r>
              <a:rPr lang="fr-CA" dirty="0"/>
              <a:t>Économie circulaire</a:t>
            </a:r>
            <a:endParaRPr lang="fr-CA" sz="2000" b="1" dirty="0">
              <a:solidFill>
                <a:schemeClr val="accent1"/>
              </a:solidFill>
            </a:endParaRPr>
          </a:p>
        </p:txBody>
      </p:sp>
      <p:sp>
        <p:nvSpPr>
          <p:cNvPr id="6" name="Espace réservé du contenu 1">
            <a:extLst>
              <a:ext uri="{FF2B5EF4-FFF2-40B4-BE49-F238E27FC236}">
                <a16:creationId xmlns:a16="http://schemas.microsoft.com/office/drawing/2014/main" id="{76822A9C-D477-BD49-8566-D80C66F462B4}"/>
              </a:ext>
            </a:extLst>
          </p:cNvPr>
          <p:cNvSpPr txBox="1">
            <a:spLocks/>
          </p:cNvSpPr>
          <p:nvPr/>
        </p:nvSpPr>
        <p:spPr>
          <a:xfrm>
            <a:off x="838199" y="1681200"/>
            <a:ext cx="10800000" cy="4729781"/>
          </a:xfrm>
          <a:prstGeom prst="rect">
            <a:avLst/>
          </a:prstGeom>
        </p:spPr>
        <p:txBody>
          <a:bodyPr vert="horz" lIns="0" tIns="0" rIns="0" bIns="0" rtlCol="0">
            <a:noAutofit/>
          </a:bodyPr>
          <a:lstStyle>
            <a:lvl1pPr marL="171450" indent="-171450" algn="l" defTabSz="457200" rtl="0" eaLnBrk="1" latinLnBrk="0" hangingPunct="1">
              <a:spcBef>
                <a:spcPct val="20000"/>
              </a:spcBef>
              <a:buFont typeface="Arial"/>
              <a:buChar char="•"/>
              <a:defRPr sz="2000" kern="1200">
                <a:solidFill>
                  <a:schemeClr val="tx1"/>
                </a:solidFill>
                <a:latin typeface="Arial"/>
                <a:ea typeface="+mn-ea"/>
                <a:cs typeface="Arial"/>
              </a:defRPr>
            </a:lvl1pPr>
            <a:lvl2pPr marL="342900" indent="-171450" algn="l" defTabSz="457200" rtl="0" eaLnBrk="1" latinLnBrk="0" hangingPunct="1">
              <a:spcBef>
                <a:spcPct val="20000"/>
              </a:spcBef>
              <a:buSzPct val="100000"/>
              <a:buFont typeface="Arial"/>
              <a:buChar char="•"/>
              <a:defRPr sz="1800" kern="1200">
                <a:solidFill>
                  <a:schemeClr val="tx1"/>
                </a:solidFill>
                <a:latin typeface="Arial"/>
                <a:ea typeface="+mn-ea"/>
                <a:cs typeface="Arial"/>
              </a:defRPr>
            </a:lvl2pPr>
            <a:lvl3pPr marL="514350" indent="-171450" algn="l" defTabSz="457200" rtl="0" eaLnBrk="1" latinLnBrk="0" hangingPunct="1">
              <a:spcBef>
                <a:spcPct val="20000"/>
              </a:spcBef>
              <a:buFont typeface="Arial"/>
              <a:buChar char="•"/>
              <a:defRPr sz="1600" kern="1200">
                <a:solidFill>
                  <a:schemeClr val="tx1"/>
                </a:solidFill>
                <a:latin typeface="Arial"/>
                <a:ea typeface="+mn-ea"/>
                <a:cs typeface="Arial"/>
              </a:defRPr>
            </a:lvl3pPr>
            <a:lvl4pPr marL="685800" indent="-171450" algn="l" defTabSz="457200" rtl="0" eaLnBrk="1" latinLnBrk="0" hangingPunct="1">
              <a:spcBef>
                <a:spcPct val="20000"/>
              </a:spcBef>
              <a:buFont typeface="Arial"/>
              <a:buChar char="–"/>
              <a:defRPr sz="1400" kern="1200">
                <a:solidFill>
                  <a:schemeClr val="tx1"/>
                </a:solidFill>
                <a:latin typeface="Arial"/>
                <a:ea typeface="+mn-ea"/>
                <a:cs typeface="Arial"/>
              </a:defRPr>
            </a:lvl4pPr>
            <a:lvl5pPr marL="857250" indent="-171450" algn="l" defTabSz="457200" rtl="0" eaLnBrk="1" latinLnBrk="0" hangingPunct="1">
              <a:spcBef>
                <a:spcPct val="20000"/>
              </a:spcBef>
              <a:buFont typeface="Lucida Grande"/>
              <a:buChar char="-"/>
              <a:defRPr sz="12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357188" indent="-357188">
              <a:buClr>
                <a:schemeClr val="accent1"/>
              </a:buClr>
              <a:buFont typeface="Courier New" panose="02070309020205020404" pitchFamily="49" charset="0"/>
              <a:buChar char="o"/>
            </a:pPr>
            <a:r>
              <a:rPr lang="fr-FR" dirty="0">
                <a:solidFill>
                  <a:schemeClr val="bg1"/>
                </a:solidFill>
                <a:latin typeface="Univers Condensed Light" panose="020B0306020202040204"/>
              </a:rPr>
              <a:t>≈ 1 milliard de tonnes d’aluminium en « stock » en 2020. </a:t>
            </a:r>
          </a:p>
          <a:p>
            <a:pPr marL="357188" indent="-357188">
              <a:buClr>
                <a:schemeClr val="accent1"/>
              </a:buClr>
              <a:buFont typeface="Courier New" panose="02070309020205020404" pitchFamily="49" charset="0"/>
              <a:buChar char="o"/>
            </a:pPr>
            <a:r>
              <a:rPr lang="fr-FR" dirty="0">
                <a:solidFill>
                  <a:schemeClr val="bg1"/>
                </a:solidFill>
                <a:latin typeface="Univers Condensed Light" panose="020B0306020202040204"/>
              </a:rPr>
              <a:t>Banque de stockage de matériaux et </a:t>
            </a:r>
            <a:r>
              <a:rPr lang="fr-FR" b="1" dirty="0">
                <a:solidFill>
                  <a:schemeClr val="bg1"/>
                </a:solidFill>
                <a:latin typeface="Univers Condensed Light" panose="020B0306020202040204"/>
              </a:rPr>
              <a:t>d'énergie</a:t>
            </a:r>
            <a:r>
              <a:rPr lang="fr-FR" dirty="0">
                <a:solidFill>
                  <a:schemeClr val="bg1"/>
                </a:solidFill>
                <a:latin typeface="Univers Condensed Light" panose="020B0306020202040204"/>
              </a:rPr>
              <a:t> pour une utilisation future du recyclage. En 2020 :</a:t>
            </a:r>
          </a:p>
          <a:p>
            <a:pPr marL="542925" lvl="1" indent="-371475">
              <a:buClr>
                <a:schemeClr val="accent2"/>
              </a:buClr>
              <a:buFont typeface="Arial" panose="020B0604020202020204" pitchFamily="34" charset="0"/>
              <a:buChar char="•"/>
            </a:pPr>
            <a:r>
              <a:rPr lang="fr-FR" sz="2000" dirty="0">
                <a:solidFill>
                  <a:schemeClr val="bg1"/>
                </a:solidFill>
                <a:latin typeface="Univers Condensed Light" panose="020B0306020202040204"/>
              </a:rPr>
              <a:t>construction 				= 35%	</a:t>
            </a:r>
          </a:p>
          <a:p>
            <a:pPr marL="542925" lvl="1" indent="-371475">
              <a:buClr>
                <a:schemeClr val="accent2"/>
              </a:buClr>
              <a:buFont typeface="Arial" panose="020B0604020202020204" pitchFamily="34" charset="0"/>
              <a:buChar char="•"/>
            </a:pPr>
            <a:r>
              <a:rPr lang="fr-FR" sz="2000" dirty="0">
                <a:solidFill>
                  <a:schemeClr val="bg1"/>
                </a:solidFill>
                <a:latin typeface="Univers Condensed Light" panose="020B0306020202040204"/>
              </a:rPr>
              <a:t>transport 				= 28% </a:t>
            </a:r>
          </a:p>
          <a:p>
            <a:pPr marL="542925" lvl="1" indent="-371475">
              <a:buClr>
                <a:schemeClr val="accent2"/>
              </a:buClr>
              <a:buFont typeface="Arial" panose="020B0604020202020204" pitchFamily="34" charset="0"/>
              <a:buChar char="•"/>
            </a:pPr>
            <a:r>
              <a:rPr lang="fr-FR" sz="2000" dirty="0">
                <a:solidFill>
                  <a:schemeClr val="bg1"/>
                </a:solidFill>
                <a:latin typeface="Univers Condensed Light" panose="020B0306020202040204"/>
              </a:rPr>
              <a:t>l'ingénierie et le câble 		= 27%</a:t>
            </a:r>
          </a:p>
          <a:p>
            <a:pPr marL="542925" lvl="1" indent="-371475">
              <a:buClr>
                <a:schemeClr val="accent2"/>
              </a:buClr>
              <a:buFont typeface="Arial" panose="020B0604020202020204" pitchFamily="34" charset="0"/>
              <a:buChar char="•"/>
            </a:pPr>
            <a:r>
              <a:rPr lang="fr-FR" sz="2000" dirty="0">
                <a:solidFill>
                  <a:schemeClr val="bg1"/>
                </a:solidFill>
                <a:latin typeface="Univers Condensed Light" panose="020B0306020202040204"/>
              </a:rPr>
              <a:t>Autres					= 10%</a:t>
            </a:r>
          </a:p>
          <a:p>
            <a:pPr marL="357188" indent="-357188">
              <a:buClr>
                <a:schemeClr val="accent1"/>
              </a:buClr>
              <a:buFont typeface="Courier New" panose="02070309020205020404" pitchFamily="49" charset="0"/>
              <a:buChar char="o"/>
            </a:pPr>
            <a:r>
              <a:rPr lang="fr-FR" dirty="0">
                <a:solidFill>
                  <a:schemeClr val="bg1"/>
                </a:solidFill>
                <a:latin typeface="Univers Condensed Light" panose="020B0306020202040204"/>
              </a:rPr>
              <a:t>L’aluminium est durable en construction :</a:t>
            </a:r>
          </a:p>
          <a:p>
            <a:pPr marL="542925" lvl="1" indent="-371475">
              <a:buClr>
                <a:schemeClr val="accent2"/>
              </a:buClr>
              <a:buFont typeface="Arial" panose="020B0604020202020204" pitchFamily="34" charset="0"/>
              <a:buChar char="•"/>
            </a:pPr>
            <a:r>
              <a:rPr lang="fr-FR" sz="2000" dirty="0">
                <a:solidFill>
                  <a:schemeClr val="bg1"/>
                </a:solidFill>
                <a:latin typeface="Univers Condensed Light" panose="020B0306020202040204"/>
              </a:rPr>
              <a:t>La génération d’aluminium en fin de vie </a:t>
            </a:r>
            <a:r>
              <a:rPr lang="fr-FR" sz="2000" dirty="0">
                <a:solidFill>
                  <a:schemeClr val="bg1"/>
                </a:solidFill>
                <a:latin typeface="Univers Condensed Light" panose="020B0306020202040204"/>
                <a:ea typeface="Wingdings"/>
                <a:cs typeface="Wingdings"/>
                <a:sym typeface="Wingdings"/>
              </a:rPr>
              <a:t></a:t>
            </a:r>
            <a:r>
              <a:rPr lang="fr-FR" sz="2000" dirty="0">
                <a:solidFill>
                  <a:schemeClr val="bg1"/>
                </a:solidFill>
                <a:latin typeface="Univers Condensed Light" panose="020B0306020202040204"/>
              </a:rPr>
              <a:t> après une longue période (+80 ans) ;</a:t>
            </a:r>
          </a:p>
          <a:p>
            <a:pPr marL="542925" lvl="1" indent="-371475">
              <a:buClr>
                <a:schemeClr val="accent2"/>
              </a:buClr>
              <a:buFont typeface="Arial" panose="020B0604020202020204" pitchFamily="34" charset="0"/>
              <a:buChar char="•"/>
            </a:pPr>
            <a:r>
              <a:rPr lang="fr-FR" sz="2000" dirty="0">
                <a:solidFill>
                  <a:schemeClr val="bg1"/>
                </a:solidFill>
                <a:latin typeface="Univers Condensed Light" panose="020B0306020202040204"/>
              </a:rPr>
              <a:t>Europe et Amérique du Nord utilise l’aluminium depuis longtemps </a:t>
            </a:r>
            <a:r>
              <a:rPr lang="fr-FR" sz="2000" dirty="0">
                <a:solidFill>
                  <a:schemeClr val="bg1"/>
                </a:solidFill>
                <a:latin typeface="Univers Condensed Light" panose="020B0306020202040204"/>
                <a:ea typeface="Wingdings"/>
                <a:cs typeface="Wingdings"/>
                <a:sym typeface="Wingdings"/>
              </a:rPr>
              <a:t></a:t>
            </a:r>
            <a:r>
              <a:rPr lang="fr-FR" sz="2000" dirty="0">
                <a:solidFill>
                  <a:schemeClr val="bg1"/>
                </a:solidFill>
                <a:latin typeface="Univers Condensed Light" panose="020B0306020202040204"/>
              </a:rPr>
              <a:t> disponibilité pour le recyclage ;</a:t>
            </a:r>
          </a:p>
          <a:p>
            <a:pPr marL="542925" lvl="1" indent="-371475">
              <a:buClr>
                <a:schemeClr val="accent2"/>
              </a:buClr>
              <a:buFont typeface="Arial" panose="020B0604020202020204" pitchFamily="34" charset="0"/>
              <a:buChar char="•"/>
            </a:pPr>
            <a:r>
              <a:rPr lang="fr-FR" sz="2000" dirty="0">
                <a:solidFill>
                  <a:schemeClr val="bg1"/>
                </a:solidFill>
                <a:latin typeface="Univers Condensed Light" panose="020B0306020202040204"/>
              </a:rPr>
              <a:t>L’utilisation en forte hausse dans les pays comme la Chine, l’Inde, le Brésil </a:t>
            </a:r>
            <a:r>
              <a:rPr lang="fr-FR" sz="2000" dirty="0">
                <a:solidFill>
                  <a:schemeClr val="bg1"/>
                </a:solidFill>
                <a:latin typeface="Univers Condensed Light" panose="020B0306020202040204"/>
                <a:ea typeface="Wingdings"/>
                <a:cs typeface="Wingdings"/>
                <a:sym typeface="Wingdings"/>
              </a:rPr>
              <a:t></a:t>
            </a:r>
            <a:r>
              <a:rPr lang="fr-FR" sz="2000" dirty="0">
                <a:solidFill>
                  <a:schemeClr val="bg1"/>
                </a:solidFill>
                <a:latin typeface="Univers Condensed Light" panose="020B0306020202040204"/>
              </a:rPr>
              <a:t> prendra 80 ans avant d’avoir sa disponibilité pour le recyclage.</a:t>
            </a:r>
          </a:p>
          <a:p>
            <a:pPr marL="356400" indent="-356400">
              <a:buClr>
                <a:schemeClr val="accent1"/>
              </a:buClr>
              <a:buFont typeface="Courier New" panose="02070309020205020404" pitchFamily="49" charset="0"/>
              <a:buChar char="o"/>
            </a:pPr>
            <a:r>
              <a:rPr lang="fr-FR" sz="2200" dirty="0">
                <a:solidFill>
                  <a:schemeClr val="bg1"/>
                </a:solidFill>
                <a:latin typeface="Univers Condensed Light" panose="020B0306020202040204"/>
              </a:rPr>
              <a:t>Par comparaison l’aluminium dans les cannettes a un cycle de vie qui se compte en semaines/mois.</a:t>
            </a:r>
          </a:p>
        </p:txBody>
      </p:sp>
      <p:sp>
        <p:nvSpPr>
          <p:cNvPr id="7" name="Rectangle 6">
            <a:extLst>
              <a:ext uri="{FF2B5EF4-FFF2-40B4-BE49-F238E27FC236}">
                <a16:creationId xmlns:a16="http://schemas.microsoft.com/office/drawing/2014/main" id="{137D6910-D8C4-7E48-AAE3-5D2BB0E30DC7}"/>
              </a:ext>
            </a:extLst>
          </p:cNvPr>
          <p:cNvSpPr/>
          <p:nvPr/>
        </p:nvSpPr>
        <p:spPr>
          <a:xfrm>
            <a:off x="897017" y="2449794"/>
            <a:ext cx="3978876" cy="296563"/>
          </a:xfrm>
          <a:prstGeom prst="rect">
            <a:avLst/>
          </a:prstGeom>
          <a:no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8" name="ZoneTexte 7">
            <a:extLst>
              <a:ext uri="{FF2B5EF4-FFF2-40B4-BE49-F238E27FC236}">
                <a16:creationId xmlns:a16="http://schemas.microsoft.com/office/drawing/2014/main" id="{A339AF6A-2F07-1047-B57A-97989BA50374}"/>
              </a:ext>
            </a:extLst>
          </p:cNvPr>
          <p:cNvSpPr txBox="1"/>
          <p:nvPr/>
        </p:nvSpPr>
        <p:spPr>
          <a:xfrm>
            <a:off x="4939140" y="2558114"/>
            <a:ext cx="3119765" cy="338554"/>
          </a:xfrm>
          <a:prstGeom prst="rect">
            <a:avLst/>
          </a:prstGeom>
          <a:noFill/>
        </p:spPr>
        <p:txBody>
          <a:bodyPr wrap="none" rtlCol="0">
            <a:spAutoFit/>
          </a:bodyPr>
          <a:lstStyle/>
          <a:p>
            <a:r>
              <a:rPr lang="fr-FR" sz="1600" dirty="0">
                <a:solidFill>
                  <a:schemeClr val="bg1"/>
                </a:solidFill>
                <a:latin typeface="Univers Condensed Light" panose="020B0306020202040204"/>
              </a:rPr>
              <a:t>Construire pour déconstruire facilement</a:t>
            </a:r>
          </a:p>
        </p:txBody>
      </p:sp>
    </p:spTree>
    <p:extLst>
      <p:ext uri="{BB962C8B-B14F-4D97-AF65-F5344CB8AC3E}">
        <p14:creationId xmlns:p14="http://schemas.microsoft.com/office/powerpoint/2010/main" val="14592724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47</a:t>
            </a:fld>
            <a:endParaRPr lang="fr-FR" dirty="0"/>
          </a:p>
        </p:txBody>
      </p:sp>
      <p:sp>
        <p:nvSpPr>
          <p:cNvPr id="5" name="Titre 4"/>
          <p:cNvSpPr>
            <a:spLocks noGrp="1"/>
          </p:cNvSpPr>
          <p:nvPr>
            <p:ph type="title"/>
          </p:nvPr>
        </p:nvSpPr>
        <p:spPr/>
        <p:txBody>
          <a:bodyPr/>
          <a:lstStyle/>
          <a:p>
            <a:r>
              <a:rPr lang="fr-CA" dirty="0"/>
              <a:t>Séries d’alliages de corroyage</a:t>
            </a:r>
            <a:endParaRPr lang="fr-CA" sz="2400" dirty="0">
              <a:solidFill>
                <a:schemeClr val="accent1"/>
              </a:solidFill>
            </a:endParaRPr>
          </a:p>
        </p:txBody>
      </p:sp>
      <p:sp>
        <p:nvSpPr>
          <p:cNvPr id="7" name="Rectangle 2">
            <a:extLst>
              <a:ext uri="{FF2B5EF4-FFF2-40B4-BE49-F238E27FC236}">
                <a16:creationId xmlns:a16="http://schemas.microsoft.com/office/drawing/2014/main" id="{5905B0DA-966B-A64F-9C1A-7DD99E62C16A}"/>
              </a:ext>
            </a:extLst>
          </p:cNvPr>
          <p:cNvSpPr txBox="1">
            <a:spLocks noChangeArrowheads="1"/>
          </p:cNvSpPr>
          <p:nvPr/>
        </p:nvSpPr>
        <p:spPr bwMode="auto">
          <a:xfrm>
            <a:off x="808961" y="1035459"/>
            <a:ext cx="9360000" cy="502057"/>
          </a:xfrm>
          <a:prstGeom prst="rect">
            <a:avLst/>
          </a:prstGeom>
          <a:noFill/>
          <a:ln w="9525">
            <a:noFill/>
            <a:miter lim="800000"/>
            <a:headEnd/>
            <a:tailEnd/>
          </a:ln>
        </p:spPr>
        <p:txBody>
          <a:bodyPr anchor="ctr"/>
          <a:lstStyle/>
          <a:p>
            <a:pPr>
              <a:defRPr/>
            </a:pPr>
            <a:r>
              <a:rPr lang="fr-CA" sz="2000" kern="0" dirty="0">
                <a:solidFill>
                  <a:schemeClr val="accent2"/>
                </a:solidFill>
                <a:latin typeface="Univers Condensed Light" panose="020B0306020202040204"/>
                <a:ea typeface="+mj-ea"/>
                <a:cs typeface="+mj-cs"/>
              </a:rPr>
              <a:t>Les désignations standards AA – Alliages de corroyage </a:t>
            </a:r>
            <a:r>
              <a:rPr kumimoji="0" lang="fr-CA" sz="2000" b="0" i="0" u="none" strike="noStrike" kern="0" cap="none" spc="0" normalizeH="0" baseline="0" noProof="0" dirty="0">
                <a:ln>
                  <a:noFill/>
                </a:ln>
                <a:solidFill>
                  <a:srgbClr val="ED7D31"/>
                </a:solidFill>
                <a:effectLst/>
                <a:uLnTx/>
                <a:uFillTx/>
                <a:latin typeface="Univers Condensed Light" panose="020B0306020202040204"/>
                <a:ea typeface="+mn-ea"/>
                <a:cs typeface="+mn-cs"/>
              </a:rPr>
              <a:t>(Description complète dans ANSI H35.1)</a:t>
            </a:r>
            <a:endParaRPr lang="fr-CA" sz="1400" kern="0" dirty="0">
              <a:solidFill>
                <a:schemeClr val="accent2"/>
              </a:solidFill>
              <a:latin typeface="Univers Condensed Light" panose="020B0306020202040204"/>
              <a:ea typeface="+mj-ea"/>
              <a:cs typeface="+mj-cs"/>
            </a:endParaRPr>
          </a:p>
        </p:txBody>
      </p:sp>
      <p:sp>
        <p:nvSpPr>
          <p:cNvPr id="8" name="Rectangle 4"/>
          <p:cNvSpPr>
            <a:spLocks noChangeArrowheads="1"/>
          </p:cNvSpPr>
          <p:nvPr/>
        </p:nvSpPr>
        <p:spPr bwMode="auto">
          <a:xfrm>
            <a:off x="777599" y="1609200"/>
            <a:ext cx="10800000" cy="4229290"/>
          </a:xfrm>
          <a:prstGeom prst="rect">
            <a:avLst/>
          </a:prstGeom>
          <a:noFill/>
          <a:ln w="9525">
            <a:noFill/>
            <a:miter lim="800000"/>
            <a:headEnd/>
            <a:tailEnd/>
          </a:ln>
        </p:spPr>
        <p:txBody>
          <a:bodyPr/>
          <a:lstStyle/>
          <a:p>
            <a:pPr marL="571500" lvl="1" indent="-228600"/>
            <a:r>
              <a:rPr lang="fr-CA" sz="2000" b="1" dirty="0">
                <a:solidFill>
                  <a:schemeClr val="bg1"/>
                </a:solidFill>
                <a:latin typeface="Univers Condensed Light" panose="020B0306020202040204"/>
              </a:rPr>
              <a:t>Premier chiffre </a:t>
            </a:r>
            <a:r>
              <a:rPr lang="fr-CA" dirty="0">
                <a:solidFill>
                  <a:schemeClr val="bg1"/>
                </a:solidFill>
                <a:latin typeface="Univers Condensed Light" panose="020B0306020202040204"/>
              </a:rPr>
              <a:t>– principal élément d’alliage (</a:t>
            </a:r>
            <a:r>
              <a:rPr lang="fr-CA" dirty="0">
                <a:solidFill>
                  <a:schemeClr val="accent2"/>
                </a:solidFill>
                <a:latin typeface="Univers Condensed Light" panose="020B0306020202040204"/>
              </a:rPr>
              <a:t>traitable thermiquement </a:t>
            </a:r>
            <a:r>
              <a:rPr lang="fr-CA" dirty="0">
                <a:solidFill>
                  <a:schemeClr val="bg1"/>
                </a:solidFill>
                <a:latin typeface="Univers Condensed Light" panose="020B0306020202040204"/>
              </a:rPr>
              <a:t>ou </a:t>
            </a:r>
            <a:r>
              <a:rPr lang="fr-CA" dirty="0">
                <a:solidFill>
                  <a:schemeClr val="accent1"/>
                </a:solidFill>
                <a:latin typeface="Univers Condensed Light" panose="020B0306020202040204"/>
              </a:rPr>
              <a:t>non traitable thermiquement</a:t>
            </a:r>
            <a:r>
              <a:rPr lang="fr-CA" dirty="0">
                <a:solidFill>
                  <a:schemeClr val="bg1"/>
                </a:solidFill>
                <a:latin typeface="Univers Condensed Light" panose="020B0306020202040204"/>
              </a:rPr>
              <a:t>)</a:t>
            </a:r>
          </a:p>
          <a:p>
            <a:pPr marL="571500" lvl="1" indent="-228600"/>
            <a:r>
              <a:rPr lang="fr-CA" dirty="0">
                <a:solidFill>
                  <a:schemeClr val="bg1"/>
                </a:solidFill>
                <a:latin typeface="Univers Condensed Light" panose="020B0306020202040204"/>
              </a:rPr>
              <a:t>	</a:t>
            </a:r>
          </a:p>
          <a:p>
            <a:pPr marL="571500" lvl="1" indent="-228600"/>
            <a:r>
              <a:rPr lang="fr-CA" dirty="0">
                <a:solidFill>
                  <a:schemeClr val="bg1"/>
                </a:solidFill>
                <a:latin typeface="Univers Condensed Light" panose="020B0306020202040204"/>
              </a:rPr>
              <a:t>	</a:t>
            </a:r>
            <a:r>
              <a:rPr lang="fr-CA" dirty="0">
                <a:solidFill>
                  <a:schemeClr val="accent1"/>
                </a:solidFill>
                <a:latin typeface="Univers Condensed Light" panose="020B0306020202040204"/>
              </a:rPr>
              <a:t>1XXX</a:t>
            </a:r>
            <a:r>
              <a:rPr lang="fr-CA" dirty="0">
                <a:solidFill>
                  <a:schemeClr val="bg1"/>
                </a:solidFill>
                <a:latin typeface="Univers Condensed Light" panose="020B0306020202040204"/>
              </a:rPr>
              <a:t> – Aluminium pur 	99% ou plus			</a:t>
            </a:r>
            <a:r>
              <a:rPr lang="fr-CA" dirty="0">
                <a:solidFill>
                  <a:schemeClr val="accent2"/>
                </a:solidFill>
                <a:latin typeface="Univers Condensed Light" panose="020B0306020202040204"/>
              </a:rPr>
              <a:t>Conducteur électrique </a:t>
            </a:r>
          </a:p>
          <a:p>
            <a:pPr marL="571500" lvl="1" indent="-228600"/>
            <a:r>
              <a:rPr lang="fr-CA" dirty="0">
                <a:solidFill>
                  <a:schemeClr val="bg1"/>
                </a:solidFill>
                <a:latin typeface="Univers Condensed Light" panose="020B0306020202040204"/>
              </a:rPr>
              <a:t>	</a:t>
            </a:r>
            <a:r>
              <a:rPr lang="fr-CA" dirty="0">
                <a:solidFill>
                  <a:schemeClr val="accent2"/>
                </a:solidFill>
                <a:latin typeface="Univers Condensed Light" panose="020B0306020202040204"/>
              </a:rPr>
              <a:t>2XXX</a:t>
            </a:r>
            <a:r>
              <a:rPr lang="fr-CA" dirty="0">
                <a:solidFill>
                  <a:schemeClr val="bg1"/>
                </a:solidFill>
                <a:latin typeface="Univers Condensed Light" panose="020B0306020202040204"/>
              </a:rPr>
              <a:t> – Al-Cu  		Aluminium avec du cuivre		</a:t>
            </a:r>
            <a:r>
              <a:rPr lang="fr-CA" dirty="0">
                <a:solidFill>
                  <a:schemeClr val="accent2"/>
                </a:solidFill>
                <a:latin typeface="Univers Condensed Light" panose="020B0306020202040204"/>
              </a:rPr>
              <a:t>Avion / aérospatiale etc.</a:t>
            </a:r>
          </a:p>
          <a:p>
            <a:pPr marL="571500" lvl="1" indent="-228600"/>
            <a:r>
              <a:rPr lang="fr-CA" dirty="0">
                <a:solidFill>
                  <a:schemeClr val="bg1"/>
                </a:solidFill>
                <a:latin typeface="Univers Condensed Light" panose="020B0306020202040204"/>
              </a:rPr>
              <a:t>	</a:t>
            </a:r>
            <a:r>
              <a:rPr lang="fr-CA" dirty="0">
                <a:solidFill>
                  <a:schemeClr val="accent1"/>
                </a:solidFill>
                <a:latin typeface="Univers Condensed Light" panose="020B0306020202040204"/>
              </a:rPr>
              <a:t>3XXX</a:t>
            </a:r>
            <a:r>
              <a:rPr lang="fr-CA" dirty="0">
                <a:solidFill>
                  <a:schemeClr val="bg1"/>
                </a:solidFill>
                <a:latin typeface="Univers Condensed Light" panose="020B0306020202040204"/>
              </a:rPr>
              <a:t> – Al-Mn 		Aluminium avec du manganèse		</a:t>
            </a:r>
            <a:r>
              <a:rPr lang="fr-CA" dirty="0">
                <a:solidFill>
                  <a:schemeClr val="accent2"/>
                </a:solidFill>
                <a:latin typeface="Univers Condensed Light" panose="020B0306020202040204"/>
              </a:rPr>
              <a:t>Échangeur chaleur / canettes etc.</a:t>
            </a:r>
          </a:p>
          <a:p>
            <a:pPr marL="571500" lvl="1" indent="-228600"/>
            <a:r>
              <a:rPr lang="fr-CA" dirty="0">
                <a:solidFill>
                  <a:schemeClr val="bg1"/>
                </a:solidFill>
                <a:latin typeface="Univers Condensed Light" panose="020B0306020202040204"/>
              </a:rPr>
              <a:t>	</a:t>
            </a:r>
            <a:r>
              <a:rPr lang="fr-CA" dirty="0">
                <a:solidFill>
                  <a:schemeClr val="accent2"/>
                </a:solidFill>
                <a:latin typeface="Univers Condensed Light" panose="020B0306020202040204"/>
              </a:rPr>
              <a:t>4XXX</a:t>
            </a:r>
            <a:r>
              <a:rPr lang="fr-CA" dirty="0">
                <a:solidFill>
                  <a:schemeClr val="bg1"/>
                </a:solidFill>
                <a:latin typeface="Univers Condensed Light" panose="020B0306020202040204"/>
              </a:rPr>
              <a:t> – Al-Si  		Aluminium avec du silicium		</a:t>
            </a:r>
            <a:r>
              <a:rPr lang="fr-CA" dirty="0">
                <a:solidFill>
                  <a:schemeClr val="accent2"/>
                </a:solidFill>
                <a:latin typeface="Univers Condensed Light" panose="020B0306020202040204"/>
              </a:rPr>
              <a:t>Tiges de soudage </a:t>
            </a:r>
          </a:p>
          <a:p>
            <a:pPr marL="571500" lvl="1" indent="-228600"/>
            <a:r>
              <a:rPr lang="fr-CA" dirty="0">
                <a:solidFill>
                  <a:schemeClr val="bg1"/>
                </a:solidFill>
                <a:latin typeface="Univers Condensed Light" panose="020B0306020202040204"/>
              </a:rPr>
              <a:t>	</a:t>
            </a:r>
            <a:r>
              <a:rPr lang="fr-CA" dirty="0">
                <a:solidFill>
                  <a:schemeClr val="accent1"/>
                </a:solidFill>
                <a:latin typeface="Univers Condensed Light" panose="020B0306020202040204"/>
              </a:rPr>
              <a:t>5XXX</a:t>
            </a:r>
            <a:r>
              <a:rPr lang="fr-CA" dirty="0">
                <a:solidFill>
                  <a:schemeClr val="bg1"/>
                </a:solidFill>
                <a:latin typeface="Univers Condensed Light" panose="020B0306020202040204"/>
              </a:rPr>
              <a:t> – Al-Mg   	Aluminium avec du magnésium		</a:t>
            </a:r>
            <a:r>
              <a:rPr lang="fr-CA" dirty="0">
                <a:solidFill>
                  <a:schemeClr val="accent2"/>
                </a:solidFill>
                <a:latin typeface="Univers Condensed Light" panose="020B0306020202040204"/>
              </a:rPr>
              <a:t>Maritime</a:t>
            </a:r>
          </a:p>
          <a:p>
            <a:pPr marL="571500" lvl="1" indent="-228600"/>
            <a:r>
              <a:rPr lang="fr-CA" dirty="0">
                <a:solidFill>
                  <a:schemeClr val="bg1"/>
                </a:solidFill>
                <a:latin typeface="Univers Condensed Light" panose="020B0306020202040204"/>
              </a:rPr>
              <a:t>	</a:t>
            </a:r>
            <a:r>
              <a:rPr lang="fr-CA" dirty="0">
                <a:solidFill>
                  <a:schemeClr val="accent2"/>
                </a:solidFill>
                <a:latin typeface="Univers Condensed Light" panose="020B0306020202040204"/>
              </a:rPr>
              <a:t>6XXX</a:t>
            </a:r>
            <a:r>
              <a:rPr lang="fr-CA" dirty="0">
                <a:solidFill>
                  <a:schemeClr val="bg1"/>
                </a:solidFill>
                <a:latin typeface="Univers Condensed Light" panose="020B0306020202040204"/>
              </a:rPr>
              <a:t> – Al-Mg-Si  	Aluminium avec magnésium et silicium	</a:t>
            </a:r>
            <a:r>
              <a:rPr lang="fr-CA" dirty="0">
                <a:solidFill>
                  <a:schemeClr val="accent2"/>
                </a:solidFill>
                <a:latin typeface="Univers Condensed Light" panose="020B0306020202040204"/>
              </a:rPr>
              <a:t>Structures</a:t>
            </a:r>
          </a:p>
          <a:p>
            <a:pPr marL="571500" lvl="1" indent="-228600"/>
            <a:r>
              <a:rPr lang="fr-CA" dirty="0">
                <a:solidFill>
                  <a:schemeClr val="bg1"/>
                </a:solidFill>
                <a:latin typeface="Univers Condensed Light" panose="020B0306020202040204"/>
              </a:rPr>
              <a:t>	</a:t>
            </a:r>
            <a:r>
              <a:rPr lang="fr-CA" dirty="0">
                <a:solidFill>
                  <a:schemeClr val="accent2"/>
                </a:solidFill>
                <a:latin typeface="Univers Condensed Light" panose="020B0306020202040204"/>
              </a:rPr>
              <a:t>7XXX</a:t>
            </a:r>
            <a:r>
              <a:rPr lang="fr-CA" dirty="0">
                <a:solidFill>
                  <a:schemeClr val="bg1"/>
                </a:solidFill>
                <a:latin typeface="Univers Condensed Light" panose="020B0306020202040204"/>
              </a:rPr>
              <a:t> – Al-Zn   	Aluminium avec zinc			</a:t>
            </a:r>
            <a:r>
              <a:rPr lang="fr-CA" dirty="0">
                <a:solidFill>
                  <a:schemeClr val="accent2"/>
                </a:solidFill>
                <a:latin typeface="Univers Condensed Light" panose="020B0306020202040204"/>
              </a:rPr>
              <a:t>Aéronautique</a:t>
            </a:r>
          </a:p>
          <a:p>
            <a:pPr marL="571500" lvl="1" indent="-228600"/>
            <a:r>
              <a:rPr lang="fr-CA" dirty="0">
                <a:solidFill>
                  <a:schemeClr val="bg1"/>
                </a:solidFill>
                <a:latin typeface="Univers Condensed Light" panose="020B0306020202040204"/>
              </a:rPr>
              <a:t>	8XXX – Al + autres					</a:t>
            </a:r>
            <a:r>
              <a:rPr lang="fr-CA" dirty="0">
                <a:solidFill>
                  <a:schemeClr val="accent2"/>
                </a:solidFill>
                <a:latin typeface="Univers Condensed Light" panose="020B0306020202040204"/>
              </a:rPr>
              <a:t>Espace, avion et applications cryogéniques</a:t>
            </a:r>
          </a:p>
          <a:p>
            <a:pPr marL="571500" lvl="1" indent="-228600"/>
            <a:r>
              <a:rPr lang="fr-CA" dirty="0">
                <a:solidFill>
                  <a:schemeClr val="bg1"/>
                </a:solidFill>
                <a:latin typeface="Univers Condensed Light" panose="020B0306020202040204"/>
              </a:rPr>
              <a:t>	9XXX – Usage futur</a:t>
            </a:r>
          </a:p>
          <a:p>
            <a:pPr marL="571500" lvl="1" indent="-228600"/>
            <a:endParaRPr lang="fr-CA" dirty="0">
              <a:solidFill>
                <a:schemeClr val="bg1"/>
              </a:solidFill>
              <a:latin typeface="Univers Condensed Light" panose="020B0306020202040204"/>
            </a:endParaRPr>
          </a:p>
          <a:p>
            <a:pPr marL="571500" lvl="1" indent="-228600"/>
            <a:r>
              <a:rPr lang="fr-CA" sz="2000" b="1" dirty="0">
                <a:solidFill>
                  <a:schemeClr val="bg1"/>
                </a:solidFill>
                <a:latin typeface="Univers Condensed Light" panose="020B0306020202040204"/>
              </a:rPr>
              <a:t>Deuxième chiffre </a:t>
            </a:r>
            <a:r>
              <a:rPr lang="fr-CA" dirty="0">
                <a:solidFill>
                  <a:schemeClr val="bg1"/>
                </a:solidFill>
                <a:latin typeface="Univers Condensed Light" panose="020B0306020202040204"/>
              </a:rPr>
              <a:t>– Variation de l’alliage initial</a:t>
            </a:r>
          </a:p>
          <a:p>
            <a:pPr marL="571500" lvl="1" indent="-228600"/>
            <a:endParaRPr lang="fr-CA" dirty="0">
              <a:solidFill>
                <a:schemeClr val="bg1"/>
              </a:solidFill>
              <a:latin typeface="Univers Condensed Light" panose="020B0306020202040204"/>
            </a:endParaRPr>
          </a:p>
          <a:p>
            <a:pPr marL="571500" lvl="1" indent="-228600"/>
            <a:r>
              <a:rPr lang="fr-CA" sz="2000" b="1" dirty="0">
                <a:solidFill>
                  <a:schemeClr val="bg1"/>
                </a:solidFill>
                <a:latin typeface="Univers Condensed Light" panose="020B0306020202040204"/>
              </a:rPr>
              <a:t>Troisièmes et quatrièmes chiffres </a:t>
            </a:r>
            <a:r>
              <a:rPr lang="fr-CA" sz="1600" dirty="0">
                <a:solidFill>
                  <a:schemeClr val="bg1"/>
                </a:solidFill>
                <a:latin typeface="Univers Condensed Light" panose="020B0306020202040204"/>
              </a:rPr>
              <a:t>– Numéro unique à l’alliage sans autre signification</a:t>
            </a:r>
          </a:p>
          <a:p>
            <a:pPr marL="885825" lvl="2" indent="-200025"/>
            <a:r>
              <a:rPr lang="fr-CA" sz="1200" dirty="0">
                <a:solidFill>
                  <a:schemeClr val="bg1"/>
                </a:solidFill>
                <a:latin typeface="Univers Condensed Light" panose="020B0306020202040204"/>
              </a:rPr>
              <a:t>	</a:t>
            </a:r>
            <a:endParaRPr lang="fr-CA" sz="1600" dirty="0">
              <a:solidFill>
                <a:schemeClr val="bg1"/>
              </a:solidFill>
              <a:latin typeface="Univers Condensed Light" panose="020B0306020202040204"/>
            </a:endParaRPr>
          </a:p>
        </p:txBody>
      </p:sp>
      <p:sp>
        <p:nvSpPr>
          <p:cNvPr id="9" name="Rectangle 8">
            <a:extLst>
              <a:ext uri="{FF2B5EF4-FFF2-40B4-BE49-F238E27FC236}">
                <a16:creationId xmlns:a16="http://schemas.microsoft.com/office/drawing/2014/main" id="{D8D2B1A7-9DD7-054C-81CE-4312CB847BA0}"/>
              </a:ext>
            </a:extLst>
          </p:cNvPr>
          <p:cNvSpPr/>
          <p:nvPr/>
        </p:nvSpPr>
        <p:spPr>
          <a:xfrm>
            <a:off x="1224000" y="3600000"/>
            <a:ext cx="8652263" cy="286240"/>
          </a:xfrm>
          <a:prstGeom prst="rect">
            <a:avLst/>
          </a:prstGeom>
          <a:no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10" name="ZoneTexte 9"/>
          <p:cNvSpPr txBox="1"/>
          <p:nvPr/>
        </p:nvSpPr>
        <p:spPr>
          <a:xfrm>
            <a:off x="1116000" y="5940000"/>
            <a:ext cx="8924953" cy="738664"/>
          </a:xfrm>
          <a:prstGeom prst="rect">
            <a:avLst/>
          </a:prstGeom>
          <a:noFill/>
        </p:spPr>
        <p:txBody>
          <a:bodyPr wrap="square" rtlCol="0">
            <a:spAutoFit/>
          </a:bodyPr>
          <a:lstStyle/>
          <a:p>
            <a:r>
              <a:rPr lang="fr-FR" sz="1400" i="1" dirty="0">
                <a:solidFill>
                  <a:schemeClr val="bg1"/>
                </a:solidFill>
                <a:latin typeface="Univers Condensed Light" panose="020B0306020202040204"/>
              </a:rPr>
              <a:t>Le corroyage consiste en un martelage de l’Al au pilon, au marteau ou à la presse, de manière à améliorer ses caractéristiques mécaniques,  après l'affinage. Il provoque un resserrement du métal et une orientation des cristaux par l'action d'un travail de déformation dans une ou plusieurs directions privilégiées.</a:t>
            </a:r>
          </a:p>
        </p:txBody>
      </p:sp>
    </p:spTree>
    <p:extLst>
      <p:ext uri="{BB962C8B-B14F-4D97-AF65-F5344CB8AC3E}">
        <p14:creationId xmlns:p14="http://schemas.microsoft.com/office/powerpoint/2010/main" val="1633001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48</a:t>
            </a:fld>
            <a:endParaRPr lang="fr-FR" dirty="0"/>
          </a:p>
        </p:txBody>
      </p:sp>
      <p:sp>
        <p:nvSpPr>
          <p:cNvPr id="5" name="Titre 4"/>
          <p:cNvSpPr>
            <a:spLocks noGrp="1"/>
          </p:cNvSpPr>
          <p:nvPr>
            <p:ph type="title"/>
          </p:nvPr>
        </p:nvSpPr>
        <p:spPr/>
        <p:txBody>
          <a:bodyPr/>
          <a:lstStyle/>
          <a:p>
            <a:r>
              <a:rPr lang="fr-CA" dirty="0"/>
              <a:t>Séries d’alliages de fonderie </a:t>
            </a:r>
            <a:endParaRPr lang="fr-CA" sz="2400" dirty="0">
              <a:solidFill>
                <a:schemeClr val="accent1"/>
              </a:solidFill>
            </a:endParaRPr>
          </a:p>
        </p:txBody>
      </p:sp>
      <p:sp>
        <p:nvSpPr>
          <p:cNvPr id="7" name="Rectangle 2">
            <a:extLst>
              <a:ext uri="{FF2B5EF4-FFF2-40B4-BE49-F238E27FC236}">
                <a16:creationId xmlns:a16="http://schemas.microsoft.com/office/drawing/2014/main" id="{5905B0DA-966B-A64F-9C1A-7DD99E62C16A}"/>
              </a:ext>
            </a:extLst>
          </p:cNvPr>
          <p:cNvSpPr txBox="1">
            <a:spLocks noChangeArrowheads="1"/>
          </p:cNvSpPr>
          <p:nvPr/>
        </p:nvSpPr>
        <p:spPr bwMode="auto">
          <a:xfrm>
            <a:off x="808961" y="1035459"/>
            <a:ext cx="9720000" cy="502057"/>
          </a:xfrm>
          <a:prstGeom prst="rect">
            <a:avLst/>
          </a:prstGeom>
          <a:noFill/>
          <a:ln w="9525">
            <a:noFill/>
            <a:miter lim="800000"/>
            <a:headEnd/>
            <a:tailEnd/>
          </a:ln>
        </p:spPr>
        <p:txBody>
          <a:bodyPr anchor="ctr"/>
          <a:lstStyle/>
          <a:p>
            <a:pPr>
              <a:defRPr/>
            </a:pPr>
            <a:r>
              <a:rPr lang="fr-CA" sz="2000" kern="0" dirty="0">
                <a:solidFill>
                  <a:schemeClr val="accent2"/>
                </a:solidFill>
                <a:latin typeface="Univers Condensed Light" panose="020B0306020202040204"/>
                <a:ea typeface="+mj-ea"/>
                <a:cs typeface="+mj-cs"/>
              </a:rPr>
              <a:t>Les désignations standards AA – Alliages de fonderie </a:t>
            </a:r>
            <a:r>
              <a:rPr kumimoji="0" lang="fr-CA" sz="2000" b="0" i="0" u="none" strike="noStrike" kern="0" cap="none" spc="0" normalizeH="0" baseline="0" noProof="0" dirty="0">
                <a:ln>
                  <a:noFill/>
                </a:ln>
                <a:solidFill>
                  <a:srgbClr val="ED7D31"/>
                </a:solidFill>
                <a:effectLst/>
                <a:uLnTx/>
                <a:uFillTx/>
                <a:latin typeface="Univers Condensed Light" panose="020B0306020202040204"/>
                <a:ea typeface="+mn-ea"/>
                <a:cs typeface="+mn-cs"/>
              </a:rPr>
              <a:t>(Description complète dans ANSI H35.1)</a:t>
            </a:r>
            <a:endParaRPr lang="fr-CA" sz="1400" kern="0" dirty="0">
              <a:solidFill>
                <a:schemeClr val="accent2"/>
              </a:solidFill>
              <a:latin typeface="Univers Condensed Light" panose="020B0306020202040204"/>
              <a:ea typeface="+mj-ea"/>
              <a:cs typeface="+mj-cs"/>
            </a:endParaRPr>
          </a:p>
        </p:txBody>
      </p:sp>
      <p:sp>
        <p:nvSpPr>
          <p:cNvPr id="11" name="Rectangle 4"/>
          <p:cNvSpPr>
            <a:spLocks noChangeArrowheads="1"/>
          </p:cNvSpPr>
          <p:nvPr/>
        </p:nvSpPr>
        <p:spPr bwMode="auto">
          <a:xfrm>
            <a:off x="777630" y="1609314"/>
            <a:ext cx="10800000" cy="4605506"/>
          </a:xfrm>
          <a:prstGeom prst="rect">
            <a:avLst/>
          </a:prstGeom>
          <a:noFill/>
          <a:ln w="9525">
            <a:noFill/>
            <a:miter lim="800000"/>
            <a:headEnd/>
            <a:tailEnd/>
          </a:ln>
        </p:spPr>
        <p:txBody>
          <a:bodyPr/>
          <a:lstStyle/>
          <a:p>
            <a:pPr marL="571500" lvl="1" indent="-228600"/>
            <a:r>
              <a:rPr lang="fr-CA" sz="2000" b="1" dirty="0">
                <a:solidFill>
                  <a:schemeClr val="bg1"/>
                </a:solidFill>
                <a:latin typeface="Univers Condensed Light" panose="020B0306020202040204"/>
              </a:rPr>
              <a:t>Premier chiffre </a:t>
            </a:r>
            <a:r>
              <a:rPr lang="fr-CA" dirty="0">
                <a:solidFill>
                  <a:schemeClr val="bg1"/>
                </a:solidFill>
                <a:latin typeface="Univers Condensed Light" panose="020B0306020202040204"/>
              </a:rPr>
              <a:t>– principal élément d’alliage</a:t>
            </a:r>
          </a:p>
          <a:p>
            <a:pPr marL="571500" lvl="1" indent="-228600"/>
            <a:endParaRPr lang="fr-CA" dirty="0">
              <a:solidFill>
                <a:schemeClr val="bg1"/>
              </a:solidFill>
              <a:latin typeface="Univers Condensed Light" panose="020B0306020202040204"/>
            </a:endParaRPr>
          </a:p>
          <a:p>
            <a:pPr marL="571500" lvl="1" indent="-228600"/>
            <a:r>
              <a:rPr lang="fr-CA" dirty="0">
                <a:solidFill>
                  <a:schemeClr val="bg1"/>
                </a:solidFill>
                <a:latin typeface="Univers Condensed Light" panose="020B0306020202040204"/>
              </a:rPr>
              <a:t>	1XX.X – Aluminium pur 	99% ou plus</a:t>
            </a:r>
          </a:p>
          <a:p>
            <a:pPr marL="571500" lvl="1" indent="-228600"/>
            <a:r>
              <a:rPr lang="fr-CA" dirty="0">
                <a:solidFill>
                  <a:schemeClr val="bg1"/>
                </a:solidFill>
                <a:latin typeface="Univers Condensed Light" panose="020B0306020202040204"/>
              </a:rPr>
              <a:t>	2XX.X – Al-Cu  	Aluminium avec du cuivre</a:t>
            </a:r>
          </a:p>
          <a:p>
            <a:pPr marL="571500" lvl="1" indent="-228600"/>
            <a:r>
              <a:rPr lang="fr-CA" dirty="0">
                <a:solidFill>
                  <a:schemeClr val="bg1"/>
                </a:solidFill>
                <a:latin typeface="Univers Condensed Light" panose="020B0306020202040204"/>
              </a:rPr>
              <a:t>	3XX.X – </a:t>
            </a:r>
            <a:r>
              <a:rPr lang="fr-CA" dirty="0" err="1">
                <a:solidFill>
                  <a:schemeClr val="bg1"/>
                </a:solidFill>
                <a:latin typeface="Univers Condensed Light" panose="020B0306020202040204"/>
              </a:rPr>
              <a:t>Al-Si+Cu</a:t>
            </a:r>
            <a:r>
              <a:rPr lang="fr-CA" dirty="0">
                <a:solidFill>
                  <a:schemeClr val="bg1"/>
                </a:solidFill>
                <a:latin typeface="Univers Condensed Light" panose="020B0306020202040204"/>
              </a:rPr>
              <a:t> 	Aluminium avec du silicium et du cuivre	</a:t>
            </a:r>
            <a:r>
              <a:rPr lang="fr-CA" dirty="0">
                <a:solidFill>
                  <a:schemeClr val="accent2"/>
                </a:solidFill>
                <a:latin typeface="Univers Condensed Light" panose="020B0306020202040204"/>
              </a:rPr>
              <a:t>A356 commun, A380 giga-casting automobile</a:t>
            </a:r>
          </a:p>
          <a:p>
            <a:pPr marL="571500" lvl="1" indent="-228600"/>
            <a:r>
              <a:rPr lang="fr-CA" dirty="0">
                <a:solidFill>
                  <a:schemeClr val="bg1"/>
                </a:solidFill>
                <a:latin typeface="Univers Condensed Light" panose="020B0306020202040204"/>
              </a:rPr>
              <a:t>	4XX.X – Al-Si  		Aluminium avec du silicium</a:t>
            </a:r>
            <a:endParaRPr lang="fr-CA" dirty="0">
              <a:solidFill>
                <a:schemeClr val="accent2"/>
              </a:solidFill>
              <a:latin typeface="Univers Condensed Light" panose="020B0306020202040204"/>
            </a:endParaRPr>
          </a:p>
          <a:p>
            <a:pPr marL="571500" lvl="1" indent="-228600"/>
            <a:r>
              <a:rPr lang="fr-CA" dirty="0">
                <a:solidFill>
                  <a:schemeClr val="bg1"/>
                </a:solidFill>
                <a:latin typeface="Univers Condensed Light" panose="020B0306020202040204"/>
              </a:rPr>
              <a:t>	5XX.X – Al-Mg   	Aluminium avec du magnésium</a:t>
            </a:r>
            <a:endParaRPr lang="fr-CA" dirty="0">
              <a:solidFill>
                <a:schemeClr val="accent2"/>
              </a:solidFill>
              <a:latin typeface="Univers Condensed Light" panose="020B0306020202040204"/>
            </a:endParaRPr>
          </a:p>
          <a:p>
            <a:pPr marL="571500" lvl="1" indent="-228600"/>
            <a:r>
              <a:rPr lang="fr-CA" dirty="0">
                <a:solidFill>
                  <a:schemeClr val="bg1"/>
                </a:solidFill>
                <a:latin typeface="Univers Condensed Light" panose="020B0306020202040204"/>
              </a:rPr>
              <a:t>	6XX.X – Non utilisé</a:t>
            </a:r>
          </a:p>
          <a:p>
            <a:pPr marL="571500" lvl="1" indent="-228600"/>
            <a:r>
              <a:rPr lang="fr-CA" dirty="0">
                <a:solidFill>
                  <a:schemeClr val="bg1"/>
                </a:solidFill>
                <a:latin typeface="Univers Condensed Light" panose="020B0306020202040204"/>
              </a:rPr>
              <a:t>	7XX.X – Al-Zn   	Aluminium avec zinc</a:t>
            </a:r>
          </a:p>
          <a:p>
            <a:pPr marL="571500" lvl="1" indent="-228600"/>
            <a:r>
              <a:rPr lang="fr-CA" dirty="0">
                <a:solidFill>
                  <a:schemeClr val="bg1"/>
                </a:solidFill>
                <a:latin typeface="Univers Condensed Light" panose="020B0306020202040204"/>
              </a:rPr>
              <a:t>	8XX.X – </a:t>
            </a:r>
            <a:r>
              <a:rPr lang="fr-CA" dirty="0" err="1">
                <a:solidFill>
                  <a:schemeClr val="bg1"/>
                </a:solidFill>
                <a:latin typeface="Univers Condensed Light" panose="020B0306020202040204"/>
              </a:rPr>
              <a:t>Al+Sn</a:t>
            </a:r>
            <a:r>
              <a:rPr lang="fr-CA" dirty="0">
                <a:solidFill>
                  <a:schemeClr val="bg1"/>
                </a:solidFill>
                <a:latin typeface="Univers Condensed Light" panose="020B0306020202040204"/>
              </a:rPr>
              <a:t>		Aluminium avec étain</a:t>
            </a:r>
          </a:p>
          <a:p>
            <a:pPr marL="571500" lvl="1" indent="-228600"/>
            <a:r>
              <a:rPr lang="fr-CA" dirty="0">
                <a:solidFill>
                  <a:schemeClr val="bg1"/>
                </a:solidFill>
                <a:latin typeface="Univers Condensed Light" panose="020B0306020202040204"/>
              </a:rPr>
              <a:t>	9XX.X – 		</a:t>
            </a:r>
            <a:r>
              <a:rPr lang="fr-CA" dirty="0" err="1">
                <a:solidFill>
                  <a:schemeClr val="bg1"/>
                </a:solidFill>
                <a:latin typeface="Univers Condensed Light" panose="020B0306020202040204"/>
              </a:rPr>
              <a:t>Al+autres</a:t>
            </a:r>
            <a:r>
              <a:rPr lang="fr-CA" dirty="0">
                <a:solidFill>
                  <a:schemeClr val="bg1"/>
                </a:solidFill>
                <a:latin typeface="Univers Condensed Light" panose="020B0306020202040204"/>
              </a:rPr>
              <a:t> éléments</a:t>
            </a:r>
          </a:p>
          <a:p>
            <a:pPr marL="571500" lvl="1" indent="-228600"/>
            <a:endParaRPr lang="fr-CA" dirty="0">
              <a:solidFill>
                <a:schemeClr val="bg1"/>
              </a:solidFill>
              <a:latin typeface="Univers Condensed Light" panose="020B0306020202040204"/>
            </a:endParaRPr>
          </a:p>
          <a:p>
            <a:pPr marL="571500" lvl="1" indent="-228600"/>
            <a:r>
              <a:rPr lang="fr-CA" sz="2000" b="1" dirty="0">
                <a:solidFill>
                  <a:schemeClr val="bg1"/>
                </a:solidFill>
                <a:latin typeface="Univers Condensed Light" panose="020B0306020202040204"/>
              </a:rPr>
              <a:t>Deuxième et troisième chiffres </a:t>
            </a:r>
            <a:r>
              <a:rPr lang="fr-CA" dirty="0">
                <a:solidFill>
                  <a:schemeClr val="bg1"/>
                </a:solidFill>
                <a:latin typeface="Univers Condensed Light" panose="020B0306020202040204"/>
              </a:rPr>
              <a:t>– Numéro unique à l’alliage sans autre signification</a:t>
            </a:r>
          </a:p>
          <a:p>
            <a:pPr marL="571500" lvl="1" indent="-228600"/>
            <a:endParaRPr lang="fr-CA" dirty="0">
              <a:solidFill>
                <a:schemeClr val="bg1"/>
              </a:solidFill>
              <a:latin typeface="Univers Condensed Light" panose="020B0306020202040204"/>
            </a:endParaRPr>
          </a:p>
          <a:p>
            <a:pPr marL="571500" lvl="1" indent="-228600"/>
            <a:r>
              <a:rPr lang="fr-CA" sz="2000" b="1" dirty="0">
                <a:solidFill>
                  <a:schemeClr val="bg1"/>
                </a:solidFill>
                <a:latin typeface="Univers Condensed Light" panose="020B0306020202040204"/>
              </a:rPr>
              <a:t>Quatrième chiffre </a:t>
            </a:r>
            <a:r>
              <a:rPr lang="fr-CA" dirty="0">
                <a:solidFill>
                  <a:schemeClr val="bg1"/>
                </a:solidFill>
                <a:latin typeface="Univers Condensed Light" panose="020B0306020202040204"/>
              </a:rPr>
              <a:t>– Moulage (0) ou lingot (1, 2)</a:t>
            </a:r>
          </a:p>
          <a:p>
            <a:pPr marL="571500" lvl="1" indent="-228600"/>
            <a:endParaRPr lang="fr-CA" dirty="0">
              <a:solidFill>
                <a:schemeClr val="bg1"/>
              </a:solidFill>
              <a:latin typeface="Univers Condensed Light" panose="020B0306020202040204"/>
            </a:endParaRPr>
          </a:p>
          <a:p>
            <a:pPr marL="571500" lvl="1" indent="-228600"/>
            <a:r>
              <a:rPr lang="fr-CA" sz="2000" b="1" dirty="0">
                <a:solidFill>
                  <a:schemeClr val="bg1"/>
                </a:solidFill>
                <a:latin typeface="Univers Condensed Light" panose="020B0306020202040204"/>
              </a:rPr>
              <a:t>Lettre précédant les chiffres</a:t>
            </a:r>
            <a:r>
              <a:rPr lang="fr-CA" dirty="0">
                <a:solidFill>
                  <a:schemeClr val="bg1"/>
                </a:solidFill>
                <a:latin typeface="Univers Condensed Light" panose="020B0306020202040204"/>
              </a:rPr>
              <a:t> -  Variations A, B, C de l’alliage</a:t>
            </a:r>
          </a:p>
          <a:p>
            <a:pPr marL="885825" lvl="2" indent="-200025"/>
            <a:r>
              <a:rPr lang="fr-CA" sz="1400" dirty="0">
                <a:solidFill>
                  <a:schemeClr val="bg1"/>
                </a:solidFill>
                <a:latin typeface="Univers Condensed Light" panose="020B0306020202040204"/>
              </a:rPr>
              <a:t>	</a:t>
            </a:r>
            <a:endParaRPr lang="fr-CA" dirty="0">
              <a:solidFill>
                <a:schemeClr val="bg1"/>
              </a:solidFill>
              <a:latin typeface="Univers Condensed Light" panose="020B0306020202040204"/>
            </a:endParaRPr>
          </a:p>
        </p:txBody>
      </p:sp>
    </p:spTree>
    <p:extLst>
      <p:ext uri="{BB962C8B-B14F-4D97-AF65-F5344CB8AC3E}">
        <p14:creationId xmlns:p14="http://schemas.microsoft.com/office/powerpoint/2010/main" val="23167360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49</a:t>
            </a:fld>
            <a:endParaRPr lang="fr-FR" dirty="0"/>
          </a:p>
        </p:txBody>
      </p:sp>
      <p:sp>
        <p:nvSpPr>
          <p:cNvPr id="5" name="Titre 4"/>
          <p:cNvSpPr>
            <a:spLocks noGrp="1"/>
          </p:cNvSpPr>
          <p:nvPr>
            <p:ph type="title"/>
          </p:nvPr>
        </p:nvSpPr>
        <p:spPr/>
        <p:txBody>
          <a:bodyPr>
            <a:normAutofit/>
          </a:bodyPr>
          <a:lstStyle/>
          <a:p>
            <a:r>
              <a:rPr lang="fr-CA" dirty="0"/>
              <a:t>États métallurgiques</a:t>
            </a:r>
            <a:endParaRPr lang="fr-CA" sz="2400" dirty="0">
              <a:solidFill>
                <a:schemeClr val="accent1"/>
              </a:solidFill>
            </a:endParaRPr>
          </a:p>
        </p:txBody>
      </p:sp>
      <p:sp>
        <p:nvSpPr>
          <p:cNvPr id="7" name="Rectangle 2">
            <a:extLst>
              <a:ext uri="{FF2B5EF4-FFF2-40B4-BE49-F238E27FC236}">
                <a16:creationId xmlns:a16="http://schemas.microsoft.com/office/drawing/2014/main" id="{5905B0DA-966B-A64F-9C1A-7DD99E62C16A}"/>
              </a:ext>
            </a:extLst>
          </p:cNvPr>
          <p:cNvSpPr txBox="1">
            <a:spLocks noChangeArrowheads="1"/>
          </p:cNvSpPr>
          <p:nvPr/>
        </p:nvSpPr>
        <p:spPr bwMode="auto">
          <a:xfrm>
            <a:off x="808961" y="1035459"/>
            <a:ext cx="8100000" cy="502057"/>
          </a:xfrm>
          <a:prstGeom prst="rect">
            <a:avLst/>
          </a:prstGeom>
          <a:noFill/>
          <a:ln w="9525">
            <a:noFill/>
            <a:miter lim="800000"/>
            <a:headEnd/>
            <a:tailEnd/>
          </a:ln>
        </p:spPr>
        <p:txBody>
          <a:bodyPr anchor="ctr"/>
          <a:lstStyle/>
          <a:p>
            <a:pPr>
              <a:defRPr/>
            </a:pPr>
            <a:r>
              <a:rPr lang="fr-CA" sz="2000" kern="0" dirty="0">
                <a:solidFill>
                  <a:schemeClr val="accent2"/>
                </a:solidFill>
                <a:latin typeface="Univers Condensed Light" panose="020B0306020202040204"/>
                <a:ea typeface="+mj-ea"/>
                <a:cs typeface="+mj-cs"/>
              </a:rPr>
              <a:t>Les désignations des états métallurgiques (Description complète dans ANSI H35.1)</a:t>
            </a:r>
            <a:endParaRPr lang="fr-CA" sz="1400" kern="0" dirty="0">
              <a:solidFill>
                <a:schemeClr val="accent2"/>
              </a:solidFill>
              <a:latin typeface="Univers Condensed Light" panose="020B0306020202040204"/>
              <a:ea typeface="+mj-ea"/>
              <a:cs typeface="+mj-cs"/>
            </a:endParaRPr>
          </a:p>
        </p:txBody>
      </p:sp>
      <p:sp>
        <p:nvSpPr>
          <p:cNvPr id="8" name="ZoneTexte 7"/>
          <p:cNvSpPr txBox="1"/>
          <p:nvPr/>
        </p:nvSpPr>
        <p:spPr>
          <a:xfrm>
            <a:off x="7698603" y="3030466"/>
            <a:ext cx="2922536" cy="1323439"/>
          </a:xfrm>
          <a:prstGeom prst="rect">
            <a:avLst/>
          </a:prstGeom>
          <a:noFill/>
          <a:ln w="38100" cmpd="sng">
            <a:solidFill>
              <a:schemeClr val="accent2"/>
            </a:solidFill>
          </a:ln>
        </p:spPr>
        <p:txBody>
          <a:bodyPr wrap="square" rtlCol="0">
            <a:spAutoFit/>
          </a:bodyPr>
          <a:lstStyle/>
          <a:p>
            <a:pPr marL="214313" indent="-214313">
              <a:buFont typeface="Arial"/>
              <a:buChar char="•"/>
            </a:pPr>
            <a:r>
              <a:rPr lang="fr-FR" sz="2000" dirty="0">
                <a:solidFill>
                  <a:schemeClr val="bg1"/>
                </a:solidFill>
                <a:latin typeface="Univers Condensed Light" panose="020B0306020202040204"/>
              </a:rPr>
              <a:t>Pour améliorer davantage les propriétés mécaniques des alliages</a:t>
            </a:r>
          </a:p>
          <a:p>
            <a:r>
              <a:rPr lang="fr-FR" sz="2000" dirty="0">
                <a:solidFill>
                  <a:schemeClr val="bg1"/>
                </a:solidFill>
                <a:latin typeface="Univers Condensed Light" panose="020B0306020202040204"/>
              </a:rPr>
              <a:t> </a:t>
            </a:r>
          </a:p>
        </p:txBody>
      </p:sp>
      <p:sp>
        <p:nvSpPr>
          <p:cNvPr id="2" name="ZoneTexte 1">
            <a:extLst>
              <a:ext uri="{FF2B5EF4-FFF2-40B4-BE49-F238E27FC236}">
                <a16:creationId xmlns:a16="http://schemas.microsoft.com/office/drawing/2014/main" id="{3D0399E7-3E25-B781-5640-C08E0713AED5}"/>
              </a:ext>
            </a:extLst>
          </p:cNvPr>
          <p:cNvSpPr txBox="1"/>
          <p:nvPr/>
        </p:nvSpPr>
        <p:spPr>
          <a:xfrm>
            <a:off x="810000" y="1540284"/>
            <a:ext cx="10800000" cy="5078313"/>
          </a:xfrm>
          <a:prstGeom prst="rect">
            <a:avLst/>
          </a:prstGeom>
          <a:noFill/>
        </p:spPr>
        <p:txBody>
          <a:bodyPr wrap="square" rtlCol="0">
            <a:spAutoFit/>
          </a:bodyPr>
          <a:lstStyle/>
          <a:p>
            <a:r>
              <a:rPr lang="fr-FR" dirty="0">
                <a:solidFill>
                  <a:schemeClr val="bg1"/>
                </a:solidFill>
              </a:rPr>
              <a:t>L’état métallurgique est décrit par une lettre suivie de chiffres. Exemple 6061-</a:t>
            </a:r>
            <a:r>
              <a:rPr lang="fr-FR" dirty="0">
                <a:solidFill>
                  <a:schemeClr val="accent2"/>
                </a:solidFill>
              </a:rPr>
              <a:t>T6</a:t>
            </a:r>
            <a:r>
              <a:rPr lang="fr-FR" dirty="0">
                <a:solidFill>
                  <a:schemeClr val="bg1"/>
                </a:solidFill>
              </a:rPr>
              <a:t>, 5052-</a:t>
            </a:r>
            <a:r>
              <a:rPr lang="fr-FR" dirty="0">
                <a:solidFill>
                  <a:schemeClr val="accent1"/>
                </a:solidFill>
              </a:rPr>
              <a:t>H34</a:t>
            </a:r>
          </a:p>
          <a:p>
            <a:pPr marL="285750" indent="-285750">
              <a:buFont typeface="Arial" panose="020B0604020202020204" pitchFamily="34" charset="0"/>
              <a:buChar char="•"/>
            </a:pPr>
            <a:r>
              <a:rPr lang="fr-FR" dirty="0">
                <a:solidFill>
                  <a:schemeClr val="bg1"/>
                </a:solidFill>
              </a:rPr>
              <a:t>F: Tel que fabriqué</a:t>
            </a:r>
          </a:p>
          <a:p>
            <a:pPr marL="742950" lvl="1" indent="-285750">
              <a:buFont typeface="Arial" panose="020B0604020202020204" pitchFamily="34" charset="0"/>
              <a:buChar char="•"/>
            </a:pPr>
            <a:r>
              <a:rPr lang="fr-FR" dirty="0">
                <a:solidFill>
                  <a:schemeClr val="bg1"/>
                </a:solidFill>
              </a:rPr>
              <a:t>Aucun traitement thermique ou travail à froid;</a:t>
            </a:r>
          </a:p>
          <a:p>
            <a:pPr marL="285750" indent="-285750">
              <a:buFont typeface="Arial" panose="020B0604020202020204" pitchFamily="34" charset="0"/>
              <a:buChar char="•"/>
            </a:pPr>
            <a:r>
              <a:rPr lang="fr-FR" dirty="0">
                <a:solidFill>
                  <a:schemeClr val="bg1"/>
                </a:solidFill>
              </a:rPr>
              <a:t>O: Recuit</a:t>
            </a:r>
          </a:p>
          <a:p>
            <a:pPr marL="742950" lvl="1" indent="-285750">
              <a:buFont typeface="Arial" panose="020B0604020202020204" pitchFamily="34" charset="0"/>
              <a:buChar char="•"/>
            </a:pPr>
            <a:r>
              <a:rPr lang="fr-FR" dirty="0">
                <a:solidFill>
                  <a:schemeClr val="bg1"/>
                </a:solidFill>
              </a:rPr>
              <a:t>Chauffage et refroidissement lent;</a:t>
            </a:r>
          </a:p>
          <a:p>
            <a:pPr marL="742950" lvl="1" indent="-285750">
              <a:buFont typeface="Arial" panose="020B0604020202020204" pitchFamily="34" charset="0"/>
              <a:buChar char="•"/>
            </a:pPr>
            <a:r>
              <a:rPr lang="fr-FR" dirty="0">
                <a:solidFill>
                  <a:schemeClr val="bg1"/>
                </a:solidFill>
              </a:rPr>
              <a:t>Améliore la ductilité;</a:t>
            </a:r>
          </a:p>
          <a:p>
            <a:pPr marL="285750" indent="-285750">
              <a:buFont typeface="Arial" panose="020B0604020202020204" pitchFamily="34" charset="0"/>
              <a:buChar char="•"/>
            </a:pPr>
            <a:r>
              <a:rPr lang="fr-FR" dirty="0">
                <a:solidFill>
                  <a:schemeClr val="bg1"/>
                </a:solidFill>
              </a:rPr>
              <a:t>H: Écroui (</a:t>
            </a:r>
            <a:r>
              <a:rPr lang="fr-FR" dirty="0">
                <a:solidFill>
                  <a:schemeClr val="accent1"/>
                </a:solidFill>
              </a:rPr>
              <a:t>familles 1xxx, 3xxx et 5xxx</a:t>
            </a:r>
            <a:r>
              <a:rPr lang="fr-FR" dirty="0">
                <a:solidFill>
                  <a:schemeClr val="bg1"/>
                </a:solidFill>
              </a:rPr>
              <a:t>)</a:t>
            </a:r>
          </a:p>
          <a:p>
            <a:pPr marL="742950" lvl="1" indent="-285750">
              <a:buFont typeface="Arial" panose="020B0604020202020204" pitchFamily="34" charset="0"/>
              <a:buChar char="•"/>
            </a:pPr>
            <a:r>
              <a:rPr lang="fr-FR" dirty="0">
                <a:solidFill>
                  <a:schemeClr val="bg1"/>
                </a:solidFill>
              </a:rPr>
              <a:t>Alliage de corroyage seulement</a:t>
            </a:r>
          </a:p>
          <a:p>
            <a:pPr marL="742950" lvl="1" indent="-285750">
              <a:buFont typeface="Arial" panose="020B0604020202020204" pitchFamily="34" charset="0"/>
              <a:buChar char="•"/>
            </a:pPr>
            <a:r>
              <a:rPr lang="fr-FR" dirty="0">
                <a:solidFill>
                  <a:schemeClr val="bg1"/>
                </a:solidFill>
              </a:rPr>
              <a:t>Propriétés mécaniques augmentées;</a:t>
            </a:r>
          </a:p>
          <a:p>
            <a:pPr marL="742950" lvl="1" indent="-285750">
              <a:buFont typeface="Arial" panose="020B0604020202020204" pitchFamily="34" charset="0"/>
              <a:buChar char="•"/>
            </a:pPr>
            <a:r>
              <a:rPr lang="fr-FR" dirty="0">
                <a:solidFill>
                  <a:schemeClr val="bg1"/>
                </a:solidFill>
              </a:rPr>
              <a:t>Avec ou sans traitement thermique;</a:t>
            </a:r>
          </a:p>
          <a:p>
            <a:pPr marL="742950" lvl="1" indent="-285750">
              <a:buFont typeface="Arial" panose="020B0604020202020204" pitchFamily="34" charset="0"/>
              <a:buChar char="•"/>
            </a:pPr>
            <a:r>
              <a:rPr lang="fr-FR" dirty="0">
                <a:solidFill>
                  <a:schemeClr val="bg1"/>
                </a:solidFill>
              </a:rPr>
              <a:t>Laminage à froid;</a:t>
            </a:r>
          </a:p>
          <a:p>
            <a:pPr marL="285750" indent="-285750">
              <a:buFont typeface="Arial" panose="020B0604020202020204" pitchFamily="34" charset="0"/>
              <a:buChar char="•"/>
            </a:pPr>
            <a:r>
              <a:rPr lang="fr-FR" dirty="0">
                <a:solidFill>
                  <a:schemeClr val="bg1"/>
                </a:solidFill>
              </a:rPr>
              <a:t>W: Mis en solution;</a:t>
            </a:r>
          </a:p>
          <a:p>
            <a:pPr marL="742950" lvl="1" indent="-285750">
              <a:buFont typeface="Arial" panose="020B0604020202020204" pitchFamily="34" charset="0"/>
              <a:buChar char="•"/>
            </a:pPr>
            <a:r>
              <a:rPr lang="fr-FR" dirty="0">
                <a:solidFill>
                  <a:schemeClr val="bg1"/>
                </a:solidFill>
              </a:rPr>
              <a:t>État instable;</a:t>
            </a:r>
          </a:p>
          <a:p>
            <a:pPr marL="742950" lvl="1" indent="-285750">
              <a:buFont typeface="Arial" panose="020B0604020202020204" pitchFamily="34" charset="0"/>
              <a:buChar char="•"/>
            </a:pPr>
            <a:r>
              <a:rPr lang="fr-FR" dirty="0">
                <a:solidFill>
                  <a:schemeClr val="bg1"/>
                </a:solidFill>
              </a:rPr>
              <a:t>Période de vieillissement naturel indiquée;</a:t>
            </a:r>
          </a:p>
          <a:p>
            <a:pPr marL="742950" lvl="1" indent="-285750">
              <a:buFont typeface="Arial" panose="020B0604020202020204" pitchFamily="34" charset="0"/>
              <a:buChar char="•"/>
            </a:pPr>
            <a:r>
              <a:rPr lang="fr-FR" dirty="0">
                <a:solidFill>
                  <a:schemeClr val="bg1"/>
                </a:solidFill>
              </a:rPr>
              <a:t>Applications rares (Ex.: rivets d’avionnerie);</a:t>
            </a:r>
          </a:p>
          <a:p>
            <a:pPr marL="285750" indent="-285750">
              <a:buFont typeface="Arial" panose="020B0604020202020204" pitchFamily="34" charset="0"/>
              <a:buChar char="•"/>
            </a:pPr>
            <a:r>
              <a:rPr lang="fr-FR" dirty="0">
                <a:solidFill>
                  <a:schemeClr val="bg1"/>
                </a:solidFill>
              </a:rPr>
              <a:t>T: Traité thermiquement (</a:t>
            </a:r>
            <a:r>
              <a:rPr lang="fr-FR" dirty="0">
                <a:solidFill>
                  <a:schemeClr val="accent2"/>
                </a:solidFill>
              </a:rPr>
              <a:t>familles 2xxx, 4xxx, 6xxx, 7xxx et la plupart des alliages de fonderie</a:t>
            </a:r>
            <a:r>
              <a:rPr lang="fr-FR" dirty="0">
                <a:solidFill>
                  <a:schemeClr val="bg1"/>
                </a:solidFill>
              </a:rPr>
              <a:t>)</a:t>
            </a:r>
          </a:p>
          <a:p>
            <a:pPr marL="742950" lvl="1" indent="-285750">
              <a:buFont typeface="Arial" panose="020B0604020202020204" pitchFamily="34" charset="0"/>
              <a:buChar char="•"/>
            </a:pPr>
            <a:r>
              <a:rPr lang="fr-FR" dirty="0">
                <a:solidFill>
                  <a:schemeClr val="bg1"/>
                </a:solidFill>
              </a:rPr>
              <a:t>État stable</a:t>
            </a:r>
          </a:p>
          <a:p>
            <a:pPr marL="742950" lvl="1" indent="-285750">
              <a:buFont typeface="Arial" panose="020B0604020202020204" pitchFamily="34" charset="0"/>
              <a:buChar char="•"/>
            </a:pPr>
            <a:r>
              <a:rPr lang="fr-FR" dirty="0">
                <a:solidFill>
                  <a:schemeClr val="bg1"/>
                </a:solidFill>
              </a:rPr>
              <a:t>Avec ou sans écrouissage.</a:t>
            </a:r>
          </a:p>
        </p:txBody>
      </p:sp>
    </p:spTree>
    <p:extLst>
      <p:ext uri="{BB962C8B-B14F-4D97-AF65-F5344CB8AC3E}">
        <p14:creationId xmlns:p14="http://schemas.microsoft.com/office/powerpoint/2010/main" val="13485030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24F51E3A-8F01-E55C-C616-C40EE37B760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7050" y="1392322"/>
            <a:ext cx="6065480" cy="5121403"/>
          </a:xfrm>
          <a:prstGeom prst="rect">
            <a:avLst/>
          </a:prstGeom>
        </p:spPr>
      </p:pic>
      <p:sp>
        <p:nvSpPr>
          <p:cNvPr id="3" name="Espace réservé du numéro de diapositive 2"/>
          <p:cNvSpPr>
            <a:spLocks noGrp="1"/>
          </p:cNvSpPr>
          <p:nvPr>
            <p:ph type="sldNum" sz="quarter" idx="12"/>
          </p:nvPr>
        </p:nvSpPr>
        <p:spPr/>
        <p:txBody>
          <a:bodyPr/>
          <a:lstStyle/>
          <a:p>
            <a:fld id="{82B63C5F-247B-BE4F-ACBC-7BDD67617F3E}" type="slidenum">
              <a:rPr lang="fr-FR" smtClean="0"/>
              <a:pPr/>
              <a:t>50</a:t>
            </a:fld>
            <a:endParaRPr lang="fr-FR" dirty="0"/>
          </a:p>
        </p:txBody>
      </p:sp>
      <p:sp>
        <p:nvSpPr>
          <p:cNvPr id="5" name="Titre 4"/>
          <p:cNvSpPr>
            <a:spLocks noGrp="1"/>
          </p:cNvSpPr>
          <p:nvPr>
            <p:ph type="title"/>
          </p:nvPr>
        </p:nvSpPr>
        <p:spPr/>
        <p:txBody>
          <a:bodyPr/>
          <a:lstStyle/>
          <a:p>
            <a:r>
              <a:rPr lang="fr-CA" dirty="0"/>
              <a:t>Structure cristalline de l’Al</a:t>
            </a:r>
          </a:p>
        </p:txBody>
      </p:sp>
      <p:sp>
        <p:nvSpPr>
          <p:cNvPr id="8" name="ZoneTexte 7">
            <a:extLst>
              <a:ext uri="{FF2B5EF4-FFF2-40B4-BE49-F238E27FC236}">
                <a16:creationId xmlns:a16="http://schemas.microsoft.com/office/drawing/2014/main" id="{29227B4C-1E70-CD45-9BC7-62D901FF206E}"/>
              </a:ext>
            </a:extLst>
          </p:cNvPr>
          <p:cNvSpPr txBox="1"/>
          <p:nvPr/>
        </p:nvSpPr>
        <p:spPr>
          <a:xfrm>
            <a:off x="6052272" y="1591899"/>
            <a:ext cx="2767104" cy="523220"/>
          </a:xfrm>
          <a:prstGeom prst="rect">
            <a:avLst/>
          </a:prstGeom>
          <a:noFill/>
        </p:spPr>
        <p:txBody>
          <a:bodyPr wrap="none" rtlCol="0">
            <a:spAutoFit/>
          </a:bodyPr>
          <a:lstStyle/>
          <a:p>
            <a:r>
              <a:rPr lang="fr-FR" sz="1600" dirty="0">
                <a:latin typeface="Univers Condensed Light" panose="020B0306020202040204"/>
              </a:rPr>
              <a:t>Structure cubique à faces centrées</a:t>
            </a:r>
          </a:p>
          <a:p>
            <a:r>
              <a:rPr lang="fr-FR" sz="1200" dirty="0">
                <a:latin typeface="Univers Condensed Light" panose="020B0306020202040204"/>
              </a:rPr>
              <a:t>(acier cubique à corps centrés à T ambiante)</a:t>
            </a:r>
          </a:p>
        </p:txBody>
      </p:sp>
      <p:sp>
        <p:nvSpPr>
          <p:cNvPr id="9" name="ZoneTexte 8">
            <a:extLst>
              <a:ext uri="{FF2B5EF4-FFF2-40B4-BE49-F238E27FC236}">
                <a16:creationId xmlns:a16="http://schemas.microsoft.com/office/drawing/2014/main" id="{E39BFE1F-40A2-6F46-9265-8F9AF8AA63CB}"/>
              </a:ext>
            </a:extLst>
          </p:cNvPr>
          <p:cNvSpPr txBox="1"/>
          <p:nvPr/>
        </p:nvSpPr>
        <p:spPr>
          <a:xfrm>
            <a:off x="2772000" y="6516901"/>
            <a:ext cx="2941831" cy="215444"/>
          </a:xfrm>
          <a:prstGeom prst="rect">
            <a:avLst/>
          </a:prstGeom>
          <a:noFill/>
        </p:spPr>
        <p:txBody>
          <a:bodyPr wrap="none" rtlCol="0">
            <a:spAutoFit/>
          </a:bodyPr>
          <a:lstStyle/>
          <a:p>
            <a:r>
              <a:rPr lang="fr-FR" sz="800" i="1" dirty="0">
                <a:solidFill>
                  <a:schemeClr val="bg1"/>
                </a:solidFill>
              </a:rPr>
              <a:t>Tiré de Beaulieu « Les caractéristiques de l’aluminium structural ».</a:t>
            </a:r>
          </a:p>
        </p:txBody>
      </p:sp>
    </p:spTree>
    <p:extLst>
      <p:ext uri="{BB962C8B-B14F-4D97-AF65-F5344CB8AC3E}">
        <p14:creationId xmlns:p14="http://schemas.microsoft.com/office/powerpoint/2010/main" val="32135616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44216C9F-8874-3D62-E7B9-EC4FC1F9AA1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00000" y="1620000"/>
            <a:ext cx="5827006" cy="2972591"/>
          </a:xfrm>
          <a:prstGeom prst="rect">
            <a:avLst/>
          </a:prstGeom>
        </p:spPr>
      </p:pic>
      <p:sp>
        <p:nvSpPr>
          <p:cNvPr id="3" name="Espace réservé du numéro de diapositive 2"/>
          <p:cNvSpPr>
            <a:spLocks noGrp="1"/>
          </p:cNvSpPr>
          <p:nvPr>
            <p:ph type="sldNum" sz="quarter" idx="12"/>
          </p:nvPr>
        </p:nvSpPr>
        <p:spPr/>
        <p:txBody>
          <a:bodyPr/>
          <a:lstStyle/>
          <a:p>
            <a:fld id="{82B63C5F-247B-BE4F-ACBC-7BDD67617F3E}" type="slidenum">
              <a:rPr lang="fr-FR" smtClean="0"/>
              <a:pPr/>
              <a:t>51</a:t>
            </a:fld>
            <a:endParaRPr lang="fr-FR" dirty="0"/>
          </a:p>
        </p:txBody>
      </p:sp>
      <p:sp>
        <p:nvSpPr>
          <p:cNvPr id="5" name="Titre 4"/>
          <p:cNvSpPr>
            <a:spLocks noGrp="1"/>
          </p:cNvSpPr>
          <p:nvPr>
            <p:ph type="title"/>
          </p:nvPr>
        </p:nvSpPr>
        <p:spPr/>
        <p:txBody>
          <a:bodyPr/>
          <a:lstStyle/>
          <a:p>
            <a:r>
              <a:rPr lang="fr-CA" dirty="0"/>
              <a:t>Effet de l’ajout d’éléments d’alliage</a:t>
            </a:r>
          </a:p>
        </p:txBody>
      </p:sp>
      <p:sp>
        <p:nvSpPr>
          <p:cNvPr id="9" name="ZoneTexte 8">
            <a:extLst>
              <a:ext uri="{FF2B5EF4-FFF2-40B4-BE49-F238E27FC236}">
                <a16:creationId xmlns:a16="http://schemas.microsoft.com/office/drawing/2014/main" id="{E39BFE1F-40A2-6F46-9265-8F9AF8AA63CB}"/>
              </a:ext>
            </a:extLst>
          </p:cNvPr>
          <p:cNvSpPr txBox="1"/>
          <p:nvPr/>
        </p:nvSpPr>
        <p:spPr>
          <a:xfrm>
            <a:off x="6300000" y="4608000"/>
            <a:ext cx="2941831" cy="215444"/>
          </a:xfrm>
          <a:prstGeom prst="rect">
            <a:avLst/>
          </a:prstGeom>
          <a:noFill/>
        </p:spPr>
        <p:txBody>
          <a:bodyPr wrap="none" rtlCol="0">
            <a:spAutoFit/>
          </a:bodyPr>
          <a:lstStyle/>
          <a:p>
            <a:r>
              <a:rPr lang="fr-FR" sz="800" i="1" dirty="0">
                <a:solidFill>
                  <a:schemeClr val="bg1"/>
                </a:solidFill>
              </a:rPr>
              <a:t>Tiré de Beaulieu « Les caractéristiques de l’aluminium structural ».</a:t>
            </a:r>
          </a:p>
        </p:txBody>
      </p:sp>
      <p:sp>
        <p:nvSpPr>
          <p:cNvPr id="2" name="ZoneTexte 1">
            <a:extLst>
              <a:ext uri="{FF2B5EF4-FFF2-40B4-BE49-F238E27FC236}">
                <a16:creationId xmlns:a16="http://schemas.microsoft.com/office/drawing/2014/main" id="{EDD84D3E-474F-AA03-D661-0B729319E569}"/>
              </a:ext>
            </a:extLst>
          </p:cNvPr>
          <p:cNvSpPr txBox="1"/>
          <p:nvPr/>
        </p:nvSpPr>
        <p:spPr>
          <a:xfrm>
            <a:off x="180000" y="1620000"/>
            <a:ext cx="6022800" cy="2308324"/>
          </a:xfrm>
          <a:prstGeom prst="rect">
            <a:avLst/>
          </a:prstGeom>
          <a:noFill/>
        </p:spPr>
        <p:txBody>
          <a:bodyPr wrap="square" rtlCol="0">
            <a:spAutoFit/>
          </a:bodyPr>
          <a:lstStyle/>
          <a:p>
            <a:r>
              <a:rPr lang="fr-FR" dirty="0">
                <a:solidFill>
                  <a:schemeClr val="bg1"/>
                </a:solidFill>
              </a:rPr>
              <a:t>Les atomes de l’élément d’alliage remplacent des atomes d’aluminium tel qu’illustré sur la figure. N’ayant </a:t>
            </a:r>
            <a:r>
              <a:rPr lang="fr-FR" b="1" u="sng" dirty="0">
                <a:solidFill>
                  <a:schemeClr val="accent1">
                    <a:lumMod val="60000"/>
                    <a:lumOff val="40000"/>
                  </a:schemeClr>
                </a:solidFill>
              </a:rPr>
              <a:t>pas la même dimension</a:t>
            </a:r>
            <a:r>
              <a:rPr lang="fr-FR" dirty="0">
                <a:solidFill>
                  <a:schemeClr val="bg1"/>
                </a:solidFill>
              </a:rPr>
              <a:t>, il s’ensuit des </a:t>
            </a:r>
            <a:r>
              <a:rPr lang="fr-FR" b="1" u="sng" dirty="0">
                <a:solidFill>
                  <a:schemeClr val="accent1">
                    <a:lumMod val="60000"/>
                    <a:lumOff val="40000"/>
                  </a:schemeClr>
                </a:solidFill>
              </a:rPr>
              <a:t>distorsions dans le réseau cristallin</a:t>
            </a:r>
            <a:r>
              <a:rPr lang="fr-FR" dirty="0">
                <a:solidFill>
                  <a:schemeClr val="bg1"/>
                </a:solidFill>
              </a:rPr>
              <a:t>, et ces distorsions sont des</a:t>
            </a:r>
            <a:r>
              <a:rPr lang="fr-FR" dirty="0">
                <a:solidFill>
                  <a:schemeClr val="accent1">
                    <a:lumMod val="60000"/>
                    <a:lumOff val="40000"/>
                  </a:schemeClr>
                </a:solidFill>
              </a:rPr>
              <a:t> </a:t>
            </a:r>
            <a:r>
              <a:rPr lang="fr-FR" b="1" u="sng" dirty="0">
                <a:solidFill>
                  <a:schemeClr val="accent1">
                    <a:lumMod val="60000"/>
                    <a:lumOff val="40000"/>
                  </a:schemeClr>
                </a:solidFill>
              </a:rPr>
              <a:t>entraves aux mouvements entre les plans d’atomes</a:t>
            </a:r>
            <a:r>
              <a:rPr lang="fr-FR" dirty="0">
                <a:solidFill>
                  <a:schemeClr val="bg1"/>
                </a:solidFill>
              </a:rPr>
              <a:t>. Conséquemment, la limite élastique (</a:t>
            </a:r>
            <a:r>
              <a:rPr lang="fr-FR" i="1" dirty="0">
                <a:solidFill>
                  <a:schemeClr val="bg1"/>
                </a:solidFill>
              </a:rPr>
              <a:t>F</a:t>
            </a:r>
            <a:r>
              <a:rPr lang="fr-FR" i="1" baseline="-25000" dirty="0">
                <a:solidFill>
                  <a:schemeClr val="bg1"/>
                </a:solidFill>
              </a:rPr>
              <a:t>y</a:t>
            </a:r>
            <a:r>
              <a:rPr lang="fr-FR" dirty="0">
                <a:solidFill>
                  <a:schemeClr val="bg1"/>
                </a:solidFill>
              </a:rPr>
              <a:t>) et la résistance à la rupture (</a:t>
            </a:r>
            <a:r>
              <a:rPr lang="fr-FR" i="1" dirty="0">
                <a:solidFill>
                  <a:schemeClr val="bg1"/>
                </a:solidFill>
              </a:rPr>
              <a:t>F</a:t>
            </a:r>
            <a:r>
              <a:rPr lang="fr-FR" i="1" baseline="-25000" dirty="0">
                <a:solidFill>
                  <a:schemeClr val="bg1"/>
                </a:solidFill>
              </a:rPr>
              <a:t>u</a:t>
            </a:r>
            <a:r>
              <a:rPr lang="fr-FR" dirty="0">
                <a:solidFill>
                  <a:schemeClr val="bg1"/>
                </a:solidFill>
              </a:rPr>
              <a:t>) augmentent alors que la ductilité diminue, d’où l’utilisation d’éléments d’alliages pour augmenter les propriétés mécaniques.</a:t>
            </a:r>
          </a:p>
        </p:txBody>
      </p:sp>
      <p:sp>
        <p:nvSpPr>
          <p:cNvPr id="7" name="ZoneTexte 6">
            <a:extLst>
              <a:ext uri="{FF2B5EF4-FFF2-40B4-BE49-F238E27FC236}">
                <a16:creationId xmlns:a16="http://schemas.microsoft.com/office/drawing/2014/main" id="{2B783C18-A73F-F250-61D7-BEC1D8D95075}"/>
              </a:ext>
            </a:extLst>
          </p:cNvPr>
          <p:cNvSpPr txBox="1"/>
          <p:nvPr/>
        </p:nvSpPr>
        <p:spPr>
          <a:xfrm>
            <a:off x="9018612" y="1800000"/>
            <a:ext cx="3173388" cy="923330"/>
          </a:xfrm>
          <a:prstGeom prst="rect">
            <a:avLst/>
          </a:prstGeom>
          <a:noFill/>
        </p:spPr>
        <p:txBody>
          <a:bodyPr wrap="square" rtlCol="0">
            <a:spAutoFit/>
          </a:bodyPr>
          <a:lstStyle/>
          <a:p>
            <a:r>
              <a:rPr lang="fr-FR" dirty="0"/>
              <a:t>Exemple: 2,5% de magnésium ajouté à la barre d’aluminium pur (1100-O)        Alliage 5052-O</a:t>
            </a:r>
          </a:p>
        </p:txBody>
      </p:sp>
      <p:sp>
        <p:nvSpPr>
          <p:cNvPr id="8" name="Flèche vers la droite 7">
            <a:extLst>
              <a:ext uri="{FF2B5EF4-FFF2-40B4-BE49-F238E27FC236}">
                <a16:creationId xmlns:a16="http://schemas.microsoft.com/office/drawing/2014/main" id="{BD90835A-37FE-8584-FB63-D5FE227EBDEC}"/>
              </a:ext>
            </a:extLst>
          </p:cNvPr>
          <p:cNvSpPr/>
          <p:nvPr/>
        </p:nvSpPr>
        <p:spPr>
          <a:xfrm>
            <a:off x="10402102" y="2446017"/>
            <a:ext cx="259882" cy="18528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graphicFrame>
        <p:nvGraphicFramePr>
          <p:cNvPr id="4" name="Tableau 3">
            <a:extLst>
              <a:ext uri="{FF2B5EF4-FFF2-40B4-BE49-F238E27FC236}">
                <a16:creationId xmlns:a16="http://schemas.microsoft.com/office/drawing/2014/main" id="{51E55AEB-C1F9-18C7-9906-5F2DBEAADE3B}"/>
              </a:ext>
            </a:extLst>
          </p:cNvPr>
          <p:cNvGraphicFramePr>
            <a:graphicFrameLocks noGrp="1"/>
          </p:cNvGraphicFramePr>
          <p:nvPr/>
        </p:nvGraphicFramePr>
        <p:xfrm>
          <a:off x="180000" y="4176000"/>
          <a:ext cx="5400000" cy="2062480"/>
        </p:xfrm>
        <a:graphic>
          <a:graphicData uri="http://schemas.openxmlformats.org/drawingml/2006/table">
            <a:tbl>
              <a:tblPr firstRow="1" bandRow="1">
                <a:tableStyleId>{5C22544A-7EE6-4342-B048-85BDC9FD1C3A}</a:tableStyleId>
              </a:tblPr>
              <a:tblGrid>
                <a:gridCol w="1080000">
                  <a:extLst>
                    <a:ext uri="{9D8B030D-6E8A-4147-A177-3AD203B41FA5}">
                      <a16:colId xmlns:a16="http://schemas.microsoft.com/office/drawing/2014/main" val="2747170184"/>
                    </a:ext>
                  </a:extLst>
                </a:gridCol>
                <a:gridCol w="1080000">
                  <a:extLst>
                    <a:ext uri="{9D8B030D-6E8A-4147-A177-3AD203B41FA5}">
                      <a16:colId xmlns:a16="http://schemas.microsoft.com/office/drawing/2014/main" val="626553620"/>
                    </a:ext>
                  </a:extLst>
                </a:gridCol>
                <a:gridCol w="1080000">
                  <a:extLst>
                    <a:ext uri="{9D8B030D-6E8A-4147-A177-3AD203B41FA5}">
                      <a16:colId xmlns:a16="http://schemas.microsoft.com/office/drawing/2014/main" val="2158420763"/>
                    </a:ext>
                  </a:extLst>
                </a:gridCol>
                <a:gridCol w="1080000">
                  <a:extLst>
                    <a:ext uri="{9D8B030D-6E8A-4147-A177-3AD203B41FA5}">
                      <a16:colId xmlns:a16="http://schemas.microsoft.com/office/drawing/2014/main" val="785735106"/>
                    </a:ext>
                  </a:extLst>
                </a:gridCol>
                <a:gridCol w="1080000">
                  <a:extLst>
                    <a:ext uri="{9D8B030D-6E8A-4147-A177-3AD203B41FA5}">
                      <a16:colId xmlns:a16="http://schemas.microsoft.com/office/drawing/2014/main" val="1445132386"/>
                    </a:ext>
                  </a:extLst>
                </a:gridCol>
              </a:tblGrid>
              <a:tr h="370840">
                <a:tc>
                  <a:txBody>
                    <a:bodyPr/>
                    <a:lstStyle/>
                    <a:p>
                      <a:pPr algn="ctr"/>
                      <a:r>
                        <a:rPr lang="fr-CA" dirty="0"/>
                        <a:t>Alliage*</a:t>
                      </a:r>
                    </a:p>
                  </a:txBody>
                  <a:tcPr anchor="ctr"/>
                </a:tc>
                <a:tc>
                  <a:txBody>
                    <a:bodyPr/>
                    <a:lstStyle/>
                    <a:p>
                      <a:pPr algn="ctr"/>
                      <a:r>
                        <a:rPr lang="fr-CA" dirty="0"/>
                        <a:t>% Mg</a:t>
                      </a:r>
                    </a:p>
                  </a:txBody>
                  <a:tcPr anchor="ctr"/>
                </a:tc>
                <a:tc>
                  <a:txBody>
                    <a:bodyPr/>
                    <a:lstStyle/>
                    <a:p>
                      <a:pPr algn="ctr"/>
                      <a:r>
                        <a:rPr lang="fr-CA" dirty="0"/>
                        <a:t>F</a:t>
                      </a:r>
                      <a:r>
                        <a:rPr lang="fr-CA" baseline="-25000" dirty="0"/>
                        <a:t>y</a:t>
                      </a:r>
                      <a:r>
                        <a:rPr lang="fr-CA" baseline="0" dirty="0"/>
                        <a:t> min</a:t>
                      </a:r>
                    </a:p>
                    <a:p>
                      <a:pPr algn="ctr"/>
                      <a:r>
                        <a:rPr lang="fr-CA" sz="1400" b="0" baseline="0" dirty="0"/>
                        <a:t>(MPa)</a:t>
                      </a:r>
                      <a:endParaRPr lang="fr-CA" sz="1400" b="0" baseline="-25000" dirty="0"/>
                    </a:p>
                  </a:txBody>
                  <a:tcPr anchor="ctr"/>
                </a:tc>
                <a:tc>
                  <a:txBody>
                    <a:bodyPr/>
                    <a:lstStyle/>
                    <a:p>
                      <a:pPr algn="ctr"/>
                      <a:r>
                        <a:rPr lang="fr-CA" dirty="0"/>
                        <a:t>F</a:t>
                      </a:r>
                      <a:r>
                        <a:rPr lang="fr-CA" baseline="-25000" dirty="0"/>
                        <a:t>u</a:t>
                      </a:r>
                      <a:r>
                        <a:rPr lang="fr-CA" baseline="0" dirty="0"/>
                        <a:t> min</a:t>
                      </a:r>
                    </a:p>
                    <a:p>
                      <a:pPr algn="ctr"/>
                      <a:r>
                        <a:rPr lang="fr-CA" sz="1400" b="0" baseline="0" dirty="0"/>
                        <a:t>(MPa)</a:t>
                      </a:r>
                      <a:endParaRPr lang="fr-CA" sz="1400" baseline="-25000" dirty="0"/>
                    </a:p>
                  </a:txBody>
                  <a:tcPr anchor="ctr"/>
                </a:tc>
                <a:tc>
                  <a:txBody>
                    <a:bodyPr/>
                    <a:lstStyle/>
                    <a:p>
                      <a:pPr algn="ctr"/>
                      <a:r>
                        <a:rPr lang="fr-CA" dirty="0">
                          <a:latin typeface="Symbol" panose="05050102010706020507" pitchFamily="18" charset="2"/>
                        </a:rPr>
                        <a:t>e </a:t>
                      </a:r>
                      <a:r>
                        <a:rPr lang="fr-CA" b="0" dirty="0">
                          <a:latin typeface="Symbol" panose="05050102010706020507" pitchFamily="18" charset="2"/>
                        </a:rPr>
                        <a:t>(%)</a:t>
                      </a:r>
                    </a:p>
                  </a:txBody>
                  <a:tcPr anchor="ctr"/>
                </a:tc>
                <a:extLst>
                  <a:ext uri="{0D108BD9-81ED-4DB2-BD59-A6C34878D82A}">
                    <a16:rowId xmlns:a16="http://schemas.microsoft.com/office/drawing/2014/main" val="2662885875"/>
                  </a:ext>
                </a:extLst>
              </a:tr>
              <a:tr h="370840">
                <a:tc>
                  <a:txBody>
                    <a:bodyPr/>
                    <a:lstStyle/>
                    <a:p>
                      <a:pPr algn="ctr"/>
                      <a:r>
                        <a:rPr lang="fr-CA" dirty="0"/>
                        <a:t>1100-O</a:t>
                      </a:r>
                    </a:p>
                  </a:txBody>
                  <a:tcPr/>
                </a:tc>
                <a:tc>
                  <a:txBody>
                    <a:bodyPr/>
                    <a:lstStyle/>
                    <a:p>
                      <a:pPr algn="ctr"/>
                      <a:r>
                        <a:rPr lang="fr-CA" dirty="0"/>
                        <a:t>0.0</a:t>
                      </a:r>
                    </a:p>
                  </a:txBody>
                  <a:tcPr/>
                </a:tc>
                <a:tc>
                  <a:txBody>
                    <a:bodyPr/>
                    <a:lstStyle/>
                    <a:p>
                      <a:pPr algn="ctr"/>
                      <a:r>
                        <a:rPr lang="fr-CA" dirty="0"/>
                        <a:t>25</a:t>
                      </a:r>
                    </a:p>
                  </a:txBody>
                  <a:tcPr/>
                </a:tc>
                <a:tc>
                  <a:txBody>
                    <a:bodyPr/>
                    <a:lstStyle/>
                    <a:p>
                      <a:pPr algn="ctr"/>
                      <a:r>
                        <a:rPr lang="fr-CA" dirty="0"/>
                        <a:t>75</a:t>
                      </a:r>
                    </a:p>
                  </a:txBody>
                  <a:tcPr/>
                </a:tc>
                <a:tc>
                  <a:txBody>
                    <a:bodyPr/>
                    <a:lstStyle/>
                    <a:p>
                      <a:pPr algn="ctr"/>
                      <a:r>
                        <a:rPr lang="fr-CA" dirty="0"/>
                        <a:t>28</a:t>
                      </a:r>
                    </a:p>
                  </a:txBody>
                  <a:tcPr/>
                </a:tc>
                <a:extLst>
                  <a:ext uri="{0D108BD9-81ED-4DB2-BD59-A6C34878D82A}">
                    <a16:rowId xmlns:a16="http://schemas.microsoft.com/office/drawing/2014/main" val="2003268635"/>
                  </a:ext>
                </a:extLst>
              </a:tr>
              <a:tr h="370840">
                <a:tc>
                  <a:txBody>
                    <a:bodyPr/>
                    <a:lstStyle/>
                    <a:p>
                      <a:pPr algn="ctr"/>
                      <a:r>
                        <a:rPr lang="fr-CA" dirty="0"/>
                        <a:t>5005-O</a:t>
                      </a:r>
                    </a:p>
                  </a:txBody>
                  <a:tcPr/>
                </a:tc>
                <a:tc>
                  <a:txBody>
                    <a:bodyPr/>
                    <a:lstStyle/>
                    <a:p>
                      <a:pPr algn="ctr"/>
                      <a:r>
                        <a:rPr lang="fr-CA" dirty="0"/>
                        <a:t>0.8</a:t>
                      </a:r>
                    </a:p>
                  </a:txBody>
                  <a:tcPr/>
                </a:tc>
                <a:tc>
                  <a:txBody>
                    <a:bodyPr/>
                    <a:lstStyle/>
                    <a:p>
                      <a:pPr algn="ctr"/>
                      <a:r>
                        <a:rPr lang="fr-CA" dirty="0"/>
                        <a:t>35</a:t>
                      </a:r>
                    </a:p>
                  </a:txBody>
                  <a:tcPr/>
                </a:tc>
                <a:tc>
                  <a:txBody>
                    <a:bodyPr/>
                    <a:lstStyle/>
                    <a:p>
                      <a:pPr algn="ctr"/>
                      <a:r>
                        <a:rPr lang="fr-CA" dirty="0"/>
                        <a:t>105</a:t>
                      </a:r>
                    </a:p>
                  </a:txBody>
                  <a:tcPr/>
                </a:tc>
                <a:tc>
                  <a:txBody>
                    <a:bodyPr/>
                    <a:lstStyle/>
                    <a:p>
                      <a:pPr algn="ctr"/>
                      <a:r>
                        <a:rPr lang="fr-CA" dirty="0"/>
                        <a:t>22</a:t>
                      </a:r>
                    </a:p>
                  </a:txBody>
                  <a:tcPr/>
                </a:tc>
                <a:extLst>
                  <a:ext uri="{0D108BD9-81ED-4DB2-BD59-A6C34878D82A}">
                    <a16:rowId xmlns:a16="http://schemas.microsoft.com/office/drawing/2014/main" val="2254403939"/>
                  </a:ext>
                </a:extLst>
              </a:tr>
              <a:tr h="370840">
                <a:tc>
                  <a:txBody>
                    <a:bodyPr/>
                    <a:lstStyle/>
                    <a:p>
                      <a:pPr algn="ctr"/>
                      <a:r>
                        <a:rPr lang="fr-CA" dirty="0"/>
                        <a:t>5052-O</a:t>
                      </a:r>
                    </a:p>
                  </a:txBody>
                  <a:tcPr/>
                </a:tc>
                <a:tc>
                  <a:txBody>
                    <a:bodyPr/>
                    <a:lstStyle/>
                    <a:p>
                      <a:pPr algn="ctr"/>
                      <a:r>
                        <a:rPr lang="fr-CA" dirty="0"/>
                        <a:t>2.5</a:t>
                      </a:r>
                    </a:p>
                  </a:txBody>
                  <a:tcPr/>
                </a:tc>
                <a:tc>
                  <a:txBody>
                    <a:bodyPr/>
                    <a:lstStyle/>
                    <a:p>
                      <a:pPr algn="ctr"/>
                      <a:r>
                        <a:rPr lang="fr-CA" dirty="0"/>
                        <a:t>65</a:t>
                      </a:r>
                    </a:p>
                  </a:txBody>
                  <a:tcPr/>
                </a:tc>
                <a:tc>
                  <a:txBody>
                    <a:bodyPr/>
                    <a:lstStyle/>
                    <a:p>
                      <a:pPr algn="ctr"/>
                      <a:r>
                        <a:rPr lang="fr-CA" dirty="0"/>
                        <a:t>170</a:t>
                      </a:r>
                    </a:p>
                  </a:txBody>
                  <a:tcPr/>
                </a:tc>
                <a:tc>
                  <a:txBody>
                    <a:bodyPr/>
                    <a:lstStyle/>
                    <a:p>
                      <a:pPr algn="ctr"/>
                      <a:r>
                        <a:rPr lang="fr-CA" dirty="0"/>
                        <a:t>18</a:t>
                      </a:r>
                    </a:p>
                  </a:txBody>
                  <a:tcPr/>
                </a:tc>
                <a:extLst>
                  <a:ext uri="{0D108BD9-81ED-4DB2-BD59-A6C34878D82A}">
                    <a16:rowId xmlns:a16="http://schemas.microsoft.com/office/drawing/2014/main" val="430641186"/>
                  </a:ext>
                </a:extLst>
              </a:tr>
              <a:tr h="370840">
                <a:tc>
                  <a:txBody>
                    <a:bodyPr/>
                    <a:lstStyle/>
                    <a:p>
                      <a:pPr algn="ctr"/>
                      <a:r>
                        <a:rPr lang="fr-CA" dirty="0"/>
                        <a:t>5154-O</a:t>
                      </a:r>
                    </a:p>
                  </a:txBody>
                  <a:tcPr/>
                </a:tc>
                <a:tc>
                  <a:txBody>
                    <a:bodyPr/>
                    <a:lstStyle/>
                    <a:p>
                      <a:pPr algn="ctr"/>
                      <a:r>
                        <a:rPr lang="fr-CA" dirty="0"/>
                        <a:t>3.5</a:t>
                      </a:r>
                    </a:p>
                  </a:txBody>
                  <a:tcPr/>
                </a:tc>
                <a:tc>
                  <a:txBody>
                    <a:bodyPr/>
                    <a:lstStyle/>
                    <a:p>
                      <a:pPr algn="ctr"/>
                      <a:r>
                        <a:rPr lang="fr-CA" dirty="0"/>
                        <a:t>75</a:t>
                      </a:r>
                    </a:p>
                  </a:txBody>
                  <a:tcPr/>
                </a:tc>
                <a:tc>
                  <a:txBody>
                    <a:bodyPr/>
                    <a:lstStyle/>
                    <a:p>
                      <a:pPr algn="ctr"/>
                      <a:r>
                        <a:rPr lang="fr-CA" dirty="0"/>
                        <a:t>205</a:t>
                      </a:r>
                    </a:p>
                  </a:txBody>
                  <a:tcPr/>
                </a:tc>
                <a:tc>
                  <a:txBody>
                    <a:bodyPr/>
                    <a:lstStyle/>
                    <a:p>
                      <a:pPr algn="ctr"/>
                      <a:r>
                        <a:rPr lang="fr-CA" dirty="0"/>
                        <a:t>18</a:t>
                      </a:r>
                    </a:p>
                  </a:txBody>
                  <a:tcPr/>
                </a:tc>
                <a:extLst>
                  <a:ext uri="{0D108BD9-81ED-4DB2-BD59-A6C34878D82A}">
                    <a16:rowId xmlns:a16="http://schemas.microsoft.com/office/drawing/2014/main" val="1428471249"/>
                  </a:ext>
                </a:extLst>
              </a:tr>
            </a:tbl>
          </a:graphicData>
        </a:graphic>
      </p:graphicFrame>
      <p:sp>
        <p:nvSpPr>
          <p:cNvPr id="10" name="ZoneTexte 9">
            <a:extLst>
              <a:ext uri="{FF2B5EF4-FFF2-40B4-BE49-F238E27FC236}">
                <a16:creationId xmlns:a16="http://schemas.microsoft.com/office/drawing/2014/main" id="{9D6599C1-369E-226A-3A19-B0EB809D8D75}"/>
              </a:ext>
            </a:extLst>
          </p:cNvPr>
          <p:cNvSpPr txBox="1"/>
          <p:nvPr/>
        </p:nvSpPr>
        <p:spPr>
          <a:xfrm>
            <a:off x="180000" y="6264000"/>
            <a:ext cx="3876382" cy="338554"/>
          </a:xfrm>
          <a:prstGeom prst="rect">
            <a:avLst/>
          </a:prstGeom>
          <a:noFill/>
        </p:spPr>
        <p:txBody>
          <a:bodyPr wrap="none" rtlCol="0">
            <a:spAutoFit/>
          </a:bodyPr>
          <a:lstStyle/>
          <a:p>
            <a:r>
              <a:rPr lang="fr-FR" sz="800" i="1" dirty="0">
                <a:solidFill>
                  <a:schemeClr val="bg1"/>
                </a:solidFill>
              </a:rPr>
              <a:t>*Propriétés fournies pour une plaque de 6.3 mm d’épaisseur.</a:t>
            </a:r>
          </a:p>
          <a:p>
            <a:r>
              <a:rPr lang="fr-FR" sz="800" i="1" dirty="0">
                <a:solidFill>
                  <a:schemeClr val="bg1"/>
                </a:solidFill>
              </a:rPr>
              <a:t>Données tirées de « </a:t>
            </a:r>
            <a:r>
              <a:rPr lang="fr-FR" sz="800" i="1" dirty="0" err="1">
                <a:solidFill>
                  <a:schemeClr val="bg1"/>
                </a:solidFill>
              </a:rPr>
              <a:t>Aluminum</a:t>
            </a:r>
            <a:r>
              <a:rPr lang="fr-FR" sz="800" i="1" dirty="0">
                <a:solidFill>
                  <a:schemeClr val="bg1"/>
                </a:solidFill>
              </a:rPr>
              <a:t> standards and data </a:t>
            </a:r>
            <a:r>
              <a:rPr lang="fr-FR" sz="800" i="1" dirty="0" err="1">
                <a:solidFill>
                  <a:schemeClr val="bg1"/>
                </a:solidFill>
              </a:rPr>
              <a:t>Metric</a:t>
            </a:r>
            <a:r>
              <a:rPr lang="fr-FR" sz="800" i="1" dirty="0">
                <a:solidFill>
                  <a:schemeClr val="bg1"/>
                </a:solidFill>
              </a:rPr>
              <a:t> SI » de l’</a:t>
            </a:r>
            <a:r>
              <a:rPr lang="fr-FR" sz="800" i="1" dirty="0" err="1">
                <a:solidFill>
                  <a:schemeClr val="bg1"/>
                </a:solidFill>
              </a:rPr>
              <a:t>Aluminum</a:t>
            </a:r>
            <a:r>
              <a:rPr lang="fr-FR" sz="800" i="1" dirty="0">
                <a:solidFill>
                  <a:schemeClr val="bg1"/>
                </a:solidFill>
              </a:rPr>
              <a:t> Association</a:t>
            </a:r>
          </a:p>
        </p:txBody>
      </p:sp>
    </p:spTree>
    <p:extLst>
      <p:ext uri="{BB962C8B-B14F-4D97-AF65-F5344CB8AC3E}">
        <p14:creationId xmlns:p14="http://schemas.microsoft.com/office/powerpoint/2010/main" val="27686596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52</a:t>
            </a:fld>
            <a:endParaRPr lang="fr-FR" dirty="0"/>
          </a:p>
        </p:txBody>
      </p:sp>
      <p:sp>
        <p:nvSpPr>
          <p:cNvPr id="5" name="Titre 4"/>
          <p:cNvSpPr>
            <a:spLocks noGrp="1"/>
          </p:cNvSpPr>
          <p:nvPr>
            <p:ph type="title"/>
          </p:nvPr>
        </p:nvSpPr>
        <p:spPr/>
        <p:txBody>
          <a:bodyPr/>
          <a:lstStyle/>
          <a:p>
            <a:r>
              <a:rPr lang="fr-CA" dirty="0"/>
              <a:t>Effet de l’écrouissage</a:t>
            </a:r>
          </a:p>
        </p:txBody>
      </p:sp>
      <p:sp>
        <p:nvSpPr>
          <p:cNvPr id="10" name="ZoneTexte 9">
            <a:extLst>
              <a:ext uri="{FF2B5EF4-FFF2-40B4-BE49-F238E27FC236}">
                <a16:creationId xmlns:a16="http://schemas.microsoft.com/office/drawing/2014/main" id="{8D6A4CBE-73FF-23A5-8B8F-AB2A4B0F6D4C}"/>
              </a:ext>
            </a:extLst>
          </p:cNvPr>
          <p:cNvSpPr txBox="1"/>
          <p:nvPr/>
        </p:nvSpPr>
        <p:spPr>
          <a:xfrm>
            <a:off x="180000" y="1260000"/>
            <a:ext cx="5895663" cy="2585323"/>
          </a:xfrm>
          <a:prstGeom prst="rect">
            <a:avLst/>
          </a:prstGeom>
          <a:noFill/>
        </p:spPr>
        <p:txBody>
          <a:bodyPr wrap="square" rtlCol="0">
            <a:spAutoFit/>
          </a:bodyPr>
          <a:lstStyle/>
          <a:p>
            <a:r>
              <a:rPr lang="fr-FR" dirty="0">
                <a:solidFill>
                  <a:schemeClr val="bg1"/>
                </a:solidFill>
              </a:rPr>
              <a:t>L’écrouissage, classé à juste titre comme </a:t>
            </a:r>
            <a:r>
              <a:rPr lang="fr-FR" b="1" u="sng" dirty="0">
                <a:solidFill>
                  <a:schemeClr val="accent1">
                    <a:lumMod val="60000"/>
                    <a:lumOff val="40000"/>
                  </a:schemeClr>
                </a:solidFill>
              </a:rPr>
              <a:t>un travail à froid</a:t>
            </a:r>
            <a:r>
              <a:rPr lang="fr-FR" dirty="0">
                <a:solidFill>
                  <a:schemeClr val="bg1"/>
                </a:solidFill>
              </a:rPr>
              <a:t>, se fait à la température de la pièce. Son effet est </a:t>
            </a:r>
            <a:r>
              <a:rPr lang="fr-FR" b="1" u="sng" dirty="0">
                <a:solidFill>
                  <a:schemeClr val="accent1">
                    <a:lumMod val="60000"/>
                    <a:lumOff val="40000"/>
                  </a:schemeClr>
                </a:solidFill>
              </a:rPr>
              <a:t>d’aplatir et de déformer les grains</a:t>
            </a:r>
            <a:r>
              <a:rPr lang="fr-FR" dirty="0">
                <a:solidFill>
                  <a:schemeClr val="bg1"/>
                </a:solidFill>
              </a:rPr>
              <a:t> dans le sens du laminage. Il en résulte que lorsqu’on applique des contraintes à la plaque écrouie, </a:t>
            </a:r>
            <a:r>
              <a:rPr lang="fr-FR" b="1" u="sng" dirty="0">
                <a:solidFill>
                  <a:schemeClr val="accent1">
                    <a:lumMod val="60000"/>
                    <a:lumOff val="40000"/>
                  </a:schemeClr>
                </a:solidFill>
              </a:rPr>
              <a:t>le glissement des plans d’atomes est entravé</a:t>
            </a:r>
            <a:r>
              <a:rPr lang="fr-FR" dirty="0">
                <a:solidFill>
                  <a:schemeClr val="bg1"/>
                </a:solidFill>
              </a:rPr>
              <a:t> par la présence de défauts générés et il faut plus d’énergie pour déformer la plaque, une fois écrouie. Les limites élastique et ultime augmentent, de même que la résistance à la déformation, mais la ductilité diminue. </a:t>
            </a:r>
          </a:p>
        </p:txBody>
      </p:sp>
      <p:sp>
        <p:nvSpPr>
          <p:cNvPr id="14" name="ZoneTexte 13">
            <a:extLst>
              <a:ext uri="{FF2B5EF4-FFF2-40B4-BE49-F238E27FC236}">
                <a16:creationId xmlns:a16="http://schemas.microsoft.com/office/drawing/2014/main" id="{B9C63D2C-AA6A-B44D-3CE7-FE739AF8C2A4}"/>
              </a:ext>
            </a:extLst>
          </p:cNvPr>
          <p:cNvSpPr txBox="1"/>
          <p:nvPr/>
        </p:nvSpPr>
        <p:spPr>
          <a:xfrm>
            <a:off x="6480000" y="5508000"/>
            <a:ext cx="2941831" cy="215444"/>
          </a:xfrm>
          <a:prstGeom prst="rect">
            <a:avLst/>
          </a:prstGeom>
          <a:noFill/>
        </p:spPr>
        <p:txBody>
          <a:bodyPr wrap="none" rtlCol="0">
            <a:spAutoFit/>
          </a:bodyPr>
          <a:lstStyle/>
          <a:p>
            <a:r>
              <a:rPr lang="fr-FR" sz="800" i="1" dirty="0">
                <a:solidFill>
                  <a:schemeClr val="bg1"/>
                </a:solidFill>
              </a:rPr>
              <a:t>Tiré de Beaulieu « Les caractéristiques de l’aluminium structural ».</a:t>
            </a:r>
          </a:p>
        </p:txBody>
      </p:sp>
      <p:pic>
        <p:nvPicPr>
          <p:cNvPr id="4" name="Image 3">
            <a:extLst>
              <a:ext uri="{FF2B5EF4-FFF2-40B4-BE49-F238E27FC236}">
                <a16:creationId xmlns:a16="http://schemas.microsoft.com/office/drawing/2014/main" id="{1CECA972-AE3D-A8CB-4D69-D40E236DEBE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80000" y="1260000"/>
            <a:ext cx="4957258" cy="4223141"/>
          </a:xfrm>
          <a:prstGeom prst="rect">
            <a:avLst/>
          </a:prstGeom>
        </p:spPr>
      </p:pic>
      <p:graphicFrame>
        <p:nvGraphicFramePr>
          <p:cNvPr id="2" name="Tableau 1">
            <a:extLst>
              <a:ext uri="{FF2B5EF4-FFF2-40B4-BE49-F238E27FC236}">
                <a16:creationId xmlns:a16="http://schemas.microsoft.com/office/drawing/2014/main" id="{FDBD077B-40D1-67FE-B0D3-8E8E717A7489}"/>
              </a:ext>
            </a:extLst>
          </p:cNvPr>
          <p:cNvGraphicFramePr>
            <a:graphicFrameLocks noGrp="1"/>
          </p:cNvGraphicFramePr>
          <p:nvPr/>
        </p:nvGraphicFramePr>
        <p:xfrm>
          <a:off x="180000" y="3960000"/>
          <a:ext cx="5580000" cy="2433320"/>
        </p:xfrm>
        <a:graphic>
          <a:graphicData uri="http://schemas.openxmlformats.org/drawingml/2006/table">
            <a:tbl>
              <a:tblPr firstRow="1" bandRow="1">
                <a:tableStyleId>{5C22544A-7EE6-4342-B048-85BDC9FD1C3A}</a:tableStyleId>
              </a:tblPr>
              <a:tblGrid>
                <a:gridCol w="1260000">
                  <a:extLst>
                    <a:ext uri="{9D8B030D-6E8A-4147-A177-3AD203B41FA5}">
                      <a16:colId xmlns:a16="http://schemas.microsoft.com/office/drawing/2014/main" val="2747170184"/>
                    </a:ext>
                  </a:extLst>
                </a:gridCol>
                <a:gridCol w="1080000">
                  <a:extLst>
                    <a:ext uri="{9D8B030D-6E8A-4147-A177-3AD203B41FA5}">
                      <a16:colId xmlns:a16="http://schemas.microsoft.com/office/drawing/2014/main" val="626553620"/>
                    </a:ext>
                  </a:extLst>
                </a:gridCol>
                <a:gridCol w="1080000">
                  <a:extLst>
                    <a:ext uri="{9D8B030D-6E8A-4147-A177-3AD203B41FA5}">
                      <a16:colId xmlns:a16="http://schemas.microsoft.com/office/drawing/2014/main" val="2158420763"/>
                    </a:ext>
                  </a:extLst>
                </a:gridCol>
                <a:gridCol w="1080000">
                  <a:extLst>
                    <a:ext uri="{9D8B030D-6E8A-4147-A177-3AD203B41FA5}">
                      <a16:colId xmlns:a16="http://schemas.microsoft.com/office/drawing/2014/main" val="785735106"/>
                    </a:ext>
                  </a:extLst>
                </a:gridCol>
                <a:gridCol w="1080000">
                  <a:extLst>
                    <a:ext uri="{9D8B030D-6E8A-4147-A177-3AD203B41FA5}">
                      <a16:colId xmlns:a16="http://schemas.microsoft.com/office/drawing/2014/main" val="1445132386"/>
                    </a:ext>
                  </a:extLst>
                </a:gridCol>
              </a:tblGrid>
              <a:tr h="370840">
                <a:tc>
                  <a:txBody>
                    <a:bodyPr/>
                    <a:lstStyle/>
                    <a:p>
                      <a:pPr algn="ctr"/>
                      <a:r>
                        <a:rPr lang="fr-CA" dirty="0"/>
                        <a:t>Alliage*</a:t>
                      </a:r>
                    </a:p>
                  </a:txBody>
                  <a:tcPr/>
                </a:tc>
                <a:tc>
                  <a:txBody>
                    <a:bodyPr/>
                    <a:lstStyle/>
                    <a:p>
                      <a:pPr algn="ctr"/>
                      <a:r>
                        <a:rPr lang="fr-CA" dirty="0"/>
                        <a:t>% Écroui</a:t>
                      </a:r>
                    </a:p>
                  </a:txBody>
                  <a:tcPr/>
                </a:tc>
                <a:tc>
                  <a:txBody>
                    <a:bodyPr/>
                    <a:lstStyle/>
                    <a:p>
                      <a:pPr algn="ctr"/>
                      <a:r>
                        <a:rPr lang="fr-CA" dirty="0"/>
                        <a:t>F</a:t>
                      </a:r>
                      <a:r>
                        <a:rPr lang="fr-CA" baseline="-25000" dirty="0"/>
                        <a:t>y</a:t>
                      </a:r>
                      <a:r>
                        <a:rPr lang="fr-CA" baseline="0" dirty="0"/>
                        <a:t> min</a:t>
                      </a:r>
                    </a:p>
                    <a:p>
                      <a:pPr algn="ctr"/>
                      <a:r>
                        <a:rPr lang="fr-CA" sz="1400" b="0" baseline="0" dirty="0"/>
                        <a:t>(MPa)</a:t>
                      </a:r>
                      <a:endParaRPr lang="fr-CA" sz="1400" b="0" baseline="-25000" dirty="0"/>
                    </a:p>
                  </a:txBody>
                  <a:tcPr/>
                </a:tc>
                <a:tc>
                  <a:txBody>
                    <a:bodyPr/>
                    <a:lstStyle/>
                    <a:p>
                      <a:pPr algn="ctr"/>
                      <a:r>
                        <a:rPr lang="fr-CA" dirty="0"/>
                        <a:t>F</a:t>
                      </a:r>
                      <a:r>
                        <a:rPr lang="fr-CA" baseline="-25000" dirty="0"/>
                        <a:t>u</a:t>
                      </a:r>
                      <a:r>
                        <a:rPr lang="fr-CA" baseline="0" dirty="0"/>
                        <a:t> min</a:t>
                      </a:r>
                    </a:p>
                    <a:p>
                      <a:pPr algn="ctr"/>
                      <a:r>
                        <a:rPr lang="fr-CA" sz="1400" b="0" baseline="0" dirty="0"/>
                        <a:t>(MPa)</a:t>
                      </a:r>
                      <a:endParaRPr lang="fr-CA" sz="1400" baseline="-25000" dirty="0"/>
                    </a:p>
                  </a:txBody>
                  <a:tcPr/>
                </a:tc>
                <a:tc>
                  <a:txBody>
                    <a:bodyPr/>
                    <a:lstStyle/>
                    <a:p>
                      <a:pPr algn="ctr"/>
                      <a:r>
                        <a:rPr lang="fr-CA" dirty="0">
                          <a:latin typeface="Symbol" panose="05050102010706020507" pitchFamily="18" charset="2"/>
                        </a:rPr>
                        <a:t>e </a:t>
                      </a:r>
                      <a:r>
                        <a:rPr lang="fr-CA" b="0" dirty="0">
                          <a:latin typeface="Symbol" panose="05050102010706020507" pitchFamily="18" charset="2"/>
                        </a:rPr>
                        <a:t>(%)</a:t>
                      </a:r>
                    </a:p>
                  </a:txBody>
                  <a:tcPr/>
                </a:tc>
                <a:extLst>
                  <a:ext uri="{0D108BD9-81ED-4DB2-BD59-A6C34878D82A}">
                    <a16:rowId xmlns:a16="http://schemas.microsoft.com/office/drawing/2014/main" val="2662885875"/>
                  </a:ext>
                </a:extLst>
              </a:tr>
              <a:tr h="370840">
                <a:tc>
                  <a:txBody>
                    <a:bodyPr/>
                    <a:lstStyle/>
                    <a:p>
                      <a:pPr algn="ctr"/>
                      <a:r>
                        <a:rPr lang="fr-CA" dirty="0"/>
                        <a:t>1100-O</a:t>
                      </a:r>
                    </a:p>
                  </a:txBody>
                  <a:tcPr/>
                </a:tc>
                <a:tc>
                  <a:txBody>
                    <a:bodyPr/>
                    <a:lstStyle/>
                    <a:p>
                      <a:pPr algn="ctr"/>
                      <a:r>
                        <a:rPr lang="fr-CA" dirty="0"/>
                        <a:t>0</a:t>
                      </a:r>
                    </a:p>
                  </a:txBody>
                  <a:tcPr/>
                </a:tc>
                <a:tc>
                  <a:txBody>
                    <a:bodyPr/>
                    <a:lstStyle/>
                    <a:p>
                      <a:pPr algn="ctr"/>
                      <a:r>
                        <a:rPr lang="fr-CA" dirty="0"/>
                        <a:t>25</a:t>
                      </a:r>
                    </a:p>
                  </a:txBody>
                  <a:tcPr/>
                </a:tc>
                <a:tc>
                  <a:txBody>
                    <a:bodyPr/>
                    <a:lstStyle/>
                    <a:p>
                      <a:pPr algn="ctr"/>
                      <a:r>
                        <a:rPr lang="fr-CA" dirty="0"/>
                        <a:t>75</a:t>
                      </a:r>
                    </a:p>
                  </a:txBody>
                  <a:tcPr/>
                </a:tc>
                <a:tc>
                  <a:txBody>
                    <a:bodyPr/>
                    <a:lstStyle/>
                    <a:p>
                      <a:pPr algn="ctr"/>
                      <a:r>
                        <a:rPr lang="fr-CA" dirty="0"/>
                        <a:t>30</a:t>
                      </a:r>
                    </a:p>
                  </a:txBody>
                  <a:tcPr/>
                </a:tc>
                <a:extLst>
                  <a:ext uri="{0D108BD9-81ED-4DB2-BD59-A6C34878D82A}">
                    <a16:rowId xmlns:a16="http://schemas.microsoft.com/office/drawing/2014/main" val="2003268635"/>
                  </a:ext>
                </a:extLst>
              </a:tr>
              <a:tr h="370840">
                <a:tc>
                  <a:txBody>
                    <a:bodyPr/>
                    <a:lstStyle/>
                    <a:p>
                      <a:pPr algn="ctr"/>
                      <a:r>
                        <a:rPr lang="fr-CA" dirty="0"/>
                        <a:t>1100-H12</a:t>
                      </a:r>
                    </a:p>
                  </a:txBody>
                  <a:tcPr/>
                </a:tc>
                <a:tc>
                  <a:txBody>
                    <a:bodyPr/>
                    <a:lstStyle/>
                    <a:p>
                      <a:pPr algn="ctr"/>
                      <a:r>
                        <a:rPr lang="fr-CA" dirty="0"/>
                        <a:t>25</a:t>
                      </a:r>
                    </a:p>
                  </a:txBody>
                  <a:tcPr/>
                </a:tc>
                <a:tc>
                  <a:txBody>
                    <a:bodyPr/>
                    <a:lstStyle/>
                    <a:p>
                      <a:pPr algn="ctr"/>
                      <a:r>
                        <a:rPr lang="fr-CA" dirty="0"/>
                        <a:t>75</a:t>
                      </a:r>
                    </a:p>
                  </a:txBody>
                  <a:tcPr/>
                </a:tc>
                <a:tc>
                  <a:txBody>
                    <a:bodyPr/>
                    <a:lstStyle/>
                    <a:p>
                      <a:pPr algn="ctr"/>
                      <a:r>
                        <a:rPr lang="fr-CA" dirty="0"/>
                        <a:t>95</a:t>
                      </a:r>
                    </a:p>
                  </a:txBody>
                  <a:tcPr/>
                </a:tc>
                <a:tc>
                  <a:txBody>
                    <a:bodyPr/>
                    <a:lstStyle/>
                    <a:p>
                      <a:pPr algn="ctr"/>
                      <a:r>
                        <a:rPr lang="fr-CA" dirty="0"/>
                        <a:t>8</a:t>
                      </a:r>
                    </a:p>
                  </a:txBody>
                  <a:tcPr/>
                </a:tc>
                <a:extLst>
                  <a:ext uri="{0D108BD9-81ED-4DB2-BD59-A6C34878D82A}">
                    <a16:rowId xmlns:a16="http://schemas.microsoft.com/office/drawing/2014/main" val="2254403939"/>
                  </a:ext>
                </a:extLst>
              </a:tr>
              <a:tr h="370840">
                <a:tc>
                  <a:txBody>
                    <a:bodyPr/>
                    <a:lstStyle/>
                    <a:p>
                      <a:pPr algn="ctr"/>
                      <a:r>
                        <a:rPr lang="fr-CA" dirty="0"/>
                        <a:t>1100-H14</a:t>
                      </a:r>
                    </a:p>
                  </a:txBody>
                  <a:tcPr/>
                </a:tc>
                <a:tc>
                  <a:txBody>
                    <a:bodyPr/>
                    <a:lstStyle/>
                    <a:p>
                      <a:pPr algn="ctr"/>
                      <a:r>
                        <a:rPr lang="fr-CA" dirty="0"/>
                        <a:t>50</a:t>
                      </a:r>
                    </a:p>
                  </a:txBody>
                  <a:tcPr/>
                </a:tc>
                <a:tc>
                  <a:txBody>
                    <a:bodyPr/>
                    <a:lstStyle/>
                    <a:p>
                      <a:pPr algn="ctr"/>
                      <a:r>
                        <a:rPr lang="fr-CA" dirty="0"/>
                        <a:t>95</a:t>
                      </a:r>
                    </a:p>
                  </a:txBody>
                  <a:tcPr/>
                </a:tc>
                <a:tc>
                  <a:txBody>
                    <a:bodyPr/>
                    <a:lstStyle/>
                    <a:p>
                      <a:pPr algn="ctr"/>
                      <a:r>
                        <a:rPr lang="fr-CA" dirty="0"/>
                        <a:t>110</a:t>
                      </a:r>
                    </a:p>
                  </a:txBody>
                  <a:tcPr/>
                </a:tc>
                <a:tc>
                  <a:txBody>
                    <a:bodyPr/>
                    <a:lstStyle/>
                    <a:p>
                      <a:pPr algn="ctr"/>
                      <a:r>
                        <a:rPr lang="fr-CA" dirty="0"/>
                        <a:t>5</a:t>
                      </a:r>
                    </a:p>
                  </a:txBody>
                  <a:tcPr/>
                </a:tc>
                <a:extLst>
                  <a:ext uri="{0D108BD9-81ED-4DB2-BD59-A6C34878D82A}">
                    <a16:rowId xmlns:a16="http://schemas.microsoft.com/office/drawing/2014/main" val="430641186"/>
                  </a:ext>
                </a:extLst>
              </a:tr>
              <a:tr h="370840">
                <a:tc>
                  <a:txBody>
                    <a:bodyPr/>
                    <a:lstStyle/>
                    <a:p>
                      <a:pPr algn="ctr"/>
                      <a:r>
                        <a:rPr lang="fr-CA" dirty="0"/>
                        <a:t>1100-H16</a:t>
                      </a:r>
                    </a:p>
                  </a:txBody>
                  <a:tcPr/>
                </a:tc>
                <a:tc>
                  <a:txBody>
                    <a:bodyPr/>
                    <a:lstStyle/>
                    <a:p>
                      <a:pPr algn="ctr"/>
                      <a:r>
                        <a:rPr lang="fr-CA" dirty="0"/>
                        <a:t>75</a:t>
                      </a:r>
                    </a:p>
                  </a:txBody>
                  <a:tcPr/>
                </a:tc>
                <a:tc>
                  <a:txBody>
                    <a:bodyPr/>
                    <a:lstStyle/>
                    <a:p>
                      <a:pPr algn="ctr"/>
                      <a:r>
                        <a:rPr lang="fr-CA" dirty="0"/>
                        <a:t>115</a:t>
                      </a:r>
                    </a:p>
                  </a:txBody>
                  <a:tcPr/>
                </a:tc>
                <a:tc>
                  <a:txBody>
                    <a:bodyPr/>
                    <a:lstStyle/>
                    <a:p>
                      <a:pPr algn="ctr"/>
                      <a:r>
                        <a:rPr lang="fr-CA" dirty="0"/>
                        <a:t>130</a:t>
                      </a:r>
                    </a:p>
                  </a:txBody>
                  <a:tcPr/>
                </a:tc>
                <a:tc>
                  <a:txBody>
                    <a:bodyPr/>
                    <a:lstStyle/>
                    <a:p>
                      <a:pPr algn="ctr"/>
                      <a:r>
                        <a:rPr lang="fr-CA" dirty="0"/>
                        <a:t>4</a:t>
                      </a:r>
                    </a:p>
                  </a:txBody>
                  <a:tcPr/>
                </a:tc>
                <a:extLst>
                  <a:ext uri="{0D108BD9-81ED-4DB2-BD59-A6C34878D82A}">
                    <a16:rowId xmlns:a16="http://schemas.microsoft.com/office/drawing/2014/main" val="1428471249"/>
                  </a:ext>
                </a:extLst>
              </a:tr>
              <a:tr h="370840">
                <a:tc>
                  <a:txBody>
                    <a:bodyPr/>
                    <a:lstStyle/>
                    <a:p>
                      <a:pPr algn="ctr"/>
                      <a:r>
                        <a:rPr lang="fr-CA" dirty="0"/>
                        <a:t>1100-H18</a:t>
                      </a:r>
                    </a:p>
                  </a:txBody>
                  <a:tcPr/>
                </a:tc>
                <a:tc>
                  <a:txBody>
                    <a:bodyPr/>
                    <a:lstStyle/>
                    <a:p>
                      <a:pPr algn="ctr"/>
                      <a:r>
                        <a:rPr lang="fr-CA" dirty="0"/>
                        <a:t>100</a:t>
                      </a:r>
                    </a:p>
                  </a:txBody>
                  <a:tcPr/>
                </a:tc>
                <a:tc>
                  <a:txBody>
                    <a:bodyPr/>
                    <a:lstStyle/>
                    <a:p>
                      <a:pPr algn="ctr"/>
                      <a:endParaRPr lang="fr-CA" dirty="0"/>
                    </a:p>
                  </a:txBody>
                  <a:tcPr/>
                </a:tc>
                <a:tc>
                  <a:txBody>
                    <a:bodyPr/>
                    <a:lstStyle/>
                    <a:p>
                      <a:pPr algn="ctr"/>
                      <a:r>
                        <a:rPr lang="fr-CA" dirty="0"/>
                        <a:t>150</a:t>
                      </a:r>
                    </a:p>
                  </a:txBody>
                  <a:tcPr/>
                </a:tc>
                <a:tc>
                  <a:txBody>
                    <a:bodyPr/>
                    <a:lstStyle/>
                    <a:p>
                      <a:pPr algn="ctr"/>
                      <a:r>
                        <a:rPr lang="fr-CA" dirty="0"/>
                        <a:t>4</a:t>
                      </a:r>
                    </a:p>
                  </a:txBody>
                  <a:tcPr/>
                </a:tc>
                <a:extLst>
                  <a:ext uri="{0D108BD9-81ED-4DB2-BD59-A6C34878D82A}">
                    <a16:rowId xmlns:a16="http://schemas.microsoft.com/office/drawing/2014/main" val="728228650"/>
                  </a:ext>
                </a:extLst>
              </a:tr>
            </a:tbl>
          </a:graphicData>
        </a:graphic>
      </p:graphicFrame>
      <p:sp>
        <p:nvSpPr>
          <p:cNvPr id="6" name="ZoneTexte 5">
            <a:extLst>
              <a:ext uri="{FF2B5EF4-FFF2-40B4-BE49-F238E27FC236}">
                <a16:creationId xmlns:a16="http://schemas.microsoft.com/office/drawing/2014/main" id="{FD9BC679-4080-6B50-D0DA-079E95F406D3}"/>
              </a:ext>
            </a:extLst>
          </p:cNvPr>
          <p:cNvSpPr txBox="1"/>
          <p:nvPr/>
        </p:nvSpPr>
        <p:spPr>
          <a:xfrm>
            <a:off x="180000" y="6408000"/>
            <a:ext cx="3898824" cy="338554"/>
          </a:xfrm>
          <a:prstGeom prst="rect">
            <a:avLst/>
          </a:prstGeom>
          <a:noFill/>
        </p:spPr>
        <p:txBody>
          <a:bodyPr wrap="none" rtlCol="0">
            <a:spAutoFit/>
          </a:bodyPr>
          <a:lstStyle/>
          <a:p>
            <a:r>
              <a:rPr lang="fr-FR" sz="800" i="1" dirty="0">
                <a:solidFill>
                  <a:schemeClr val="bg1"/>
                </a:solidFill>
              </a:rPr>
              <a:t>*Propriétés fournies pour une feuille de 3.2 mm d’épaisseur.</a:t>
            </a:r>
          </a:p>
          <a:p>
            <a:r>
              <a:rPr lang="fr-FR" sz="800" i="1" dirty="0">
                <a:solidFill>
                  <a:schemeClr val="bg1"/>
                </a:solidFill>
              </a:rPr>
              <a:t>Données tirées de « </a:t>
            </a:r>
            <a:r>
              <a:rPr lang="fr-FR" sz="800" i="1" dirty="0" err="1">
                <a:solidFill>
                  <a:schemeClr val="bg1"/>
                </a:solidFill>
              </a:rPr>
              <a:t>Aluminum</a:t>
            </a:r>
            <a:r>
              <a:rPr lang="fr-FR" sz="800" i="1" dirty="0">
                <a:solidFill>
                  <a:schemeClr val="bg1"/>
                </a:solidFill>
              </a:rPr>
              <a:t> standards and data </a:t>
            </a:r>
            <a:r>
              <a:rPr lang="fr-FR" sz="800" i="1" dirty="0" err="1">
                <a:solidFill>
                  <a:schemeClr val="bg1"/>
                </a:solidFill>
              </a:rPr>
              <a:t>Metric</a:t>
            </a:r>
            <a:r>
              <a:rPr lang="fr-FR" sz="800" i="1" dirty="0">
                <a:solidFill>
                  <a:schemeClr val="bg1"/>
                </a:solidFill>
              </a:rPr>
              <a:t> SI » de l’</a:t>
            </a:r>
            <a:r>
              <a:rPr lang="fr-FR" sz="800" i="1" dirty="0" err="1">
                <a:solidFill>
                  <a:schemeClr val="bg1"/>
                </a:solidFill>
              </a:rPr>
              <a:t>Aluminum</a:t>
            </a:r>
            <a:r>
              <a:rPr lang="fr-FR" sz="800" i="1" dirty="0">
                <a:solidFill>
                  <a:schemeClr val="bg1"/>
                </a:solidFill>
              </a:rPr>
              <a:t> Association </a:t>
            </a:r>
          </a:p>
        </p:txBody>
      </p:sp>
      <p:sp>
        <p:nvSpPr>
          <p:cNvPr id="7" name="ZoneTexte 6">
            <a:extLst>
              <a:ext uri="{FF2B5EF4-FFF2-40B4-BE49-F238E27FC236}">
                <a16:creationId xmlns:a16="http://schemas.microsoft.com/office/drawing/2014/main" id="{CA0372ED-4611-96FC-018C-8FF517D3193F}"/>
              </a:ext>
            </a:extLst>
          </p:cNvPr>
          <p:cNvSpPr txBox="1"/>
          <p:nvPr/>
        </p:nvSpPr>
        <p:spPr>
          <a:xfrm>
            <a:off x="6120000" y="5723999"/>
            <a:ext cx="5400000" cy="864000"/>
          </a:xfrm>
          <a:prstGeom prst="rect">
            <a:avLst/>
          </a:prstGeom>
          <a:noFill/>
        </p:spPr>
        <p:txBody>
          <a:bodyPr wrap="square" rtlCol="0">
            <a:noAutofit/>
          </a:bodyPr>
          <a:lstStyle/>
          <a:p>
            <a:r>
              <a:rPr lang="fr-CA" sz="2400" dirty="0">
                <a:solidFill>
                  <a:schemeClr val="accent2"/>
                </a:solidFill>
              </a:rPr>
              <a:t>Les gains dus à l’écrouissage peuvent être dissipés par de la chaleur.</a:t>
            </a:r>
          </a:p>
        </p:txBody>
      </p:sp>
    </p:spTree>
    <p:extLst>
      <p:ext uri="{BB962C8B-B14F-4D97-AF65-F5344CB8AC3E}">
        <p14:creationId xmlns:p14="http://schemas.microsoft.com/office/powerpoint/2010/main" val="115242683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53</a:t>
            </a:fld>
            <a:endParaRPr lang="fr-FR" dirty="0"/>
          </a:p>
        </p:txBody>
      </p:sp>
      <p:sp>
        <p:nvSpPr>
          <p:cNvPr id="5" name="Titre 4"/>
          <p:cNvSpPr>
            <a:spLocks noGrp="1"/>
          </p:cNvSpPr>
          <p:nvPr>
            <p:ph type="title"/>
          </p:nvPr>
        </p:nvSpPr>
        <p:spPr/>
        <p:txBody>
          <a:bodyPr/>
          <a:lstStyle/>
          <a:p>
            <a:r>
              <a:rPr lang="fr-CA" dirty="0"/>
              <a:t>Effet de la précipitation</a:t>
            </a:r>
          </a:p>
        </p:txBody>
      </p:sp>
      <p:sp>
        <p:nvSpPr>
          <p:cNvPr id="10" name="ZoneTexte 9">
            <a:extLst>
              <a:ext uri="{FF2B5EF4-FFF2-40B4-BE49-F238E27FC236}">
                <a16:creationId xmlns:a16="http://schemas.microsoft.com/office/drawing/2014/main" id="{8D6A4CBE-73FF-23A5-8B8F-AB2A4B0F6D4C}"/>
              </a:ext>
            </a:extLst>
          </p:cNvPr>
          <p:cNvSpPr txBox="1"/>
          <p:nvPr/>
        </p:nvSpPr>
        <p:spPr>
          <a:xfrm>
            <a:off x="180000" y="1260000"/>
            <a:ext cx="5580000" cy="2585323"/>
          </a:xfrm>
          <a:prstGeom prst="rect">
            <a:avLst/>
          </a:prstGeom>
          <a:noFill/>
        </p:spPr>
        <p:txBody>
          <a:bodyPr wrap="square" rtlCol="0">
            <a:spAutoFit/>
          </a:bodyPr>
          <a:lstStyle/>
          <a:p>
            <a:r>
              <a:rPr lang="fr-FR" dirty="0">
                <a:solidFill>
                  <a:schemeClr val="bg1"/>
                </a:solidFill>
              </a:rPr>
              <a:t>Certains éléments d’alliages ne sont </a:t>
            </a:r>
            <a:r>
              <a:rPr lang="fr-FR" dirty="0">
                <a:solidFill>
                  <a:schemeClr val="accent2"/>
                </a:solidFill>
              </a:rPr>
              <a:t>solubles</a:t>
            </a:r>
            <a:r>
              <a:rPr lang="fr-FR" dirty="0">
                <a:solidFill>
                  <a:schemeClr val="bg1"/>
                </a:solidFill>
              </a:rPr>
              <a:t> dans la matrice solide d’aluminium qu’à </a:t>
            </a:r>
            <a:r>
              <a:rPr lang="fr-FR" dirty="0">
                <a:solidFill>
                  <a:schemeClr val="accent2"/>
                </a:solidFill>
              </a:rPr>
              <a:t>hautes températures</a:t>
            </a:r>
            <a:r>
              <a:rPr lang="fr-FR" dirty="0">
                <a:solidFill>
                  <a:schemeClr val="bg1"/>
                </a:solidFill>
              </a:rPr>
              <a:t>.  Ces éléments peuvent rester </a:t>
            </a:r>
            <a:r>
              <a:rPr lang="fr-FR" dirty="0">
                <a:solidFill>
                  <a:schemeClr val="accent2"/>
                </a:solidFill>
              </a:rPr>
              <a:t>trappés</a:t>
            </a:r>
            <a:r>
              <a:rPr lang="fr-FR" dirty="0">
                <a:solidFill>
                  <a:schemeClr val="bg1"/>
                </a:solidFill>
              </a:rPr>
              <a:t> dans la solution solide lorsque l’on </a:t>
            </a:r>
            <a:r>
              <a:rPr lang="fr-FR" dirty="0">
                <a:solidFill>
                  <a:schemeClr val="accent2"/>
                </a:solidFill>
              </a:rPr>
              <a:t>refroidi rapidement</a:t>
            </a:r>
            <a:r>
              <a:rPr lang="fr-FR" dirty="0">
                <a:solidFill>
                  <a:schemeClr val="bg1"/>
                </a:solidFill>
              </a:rPr>
              <a:t>.  En </a:t>
            </a:r>
            <a:r>
              <a:rPr lang="fr-FR" dirty="0">
                <a:solidFill>
                  <a:schemeClr val="accent2"/>
                </a:solidFill>
              </a:rPr>
              <a:t>réchauffant</a:t>
            </a:r>
            <a:r>
              <a:rPr lang="fr-FR" dirty="0">
                <a:solidFill>
                  <a:schemeClr val="bg1"/>
                </a:solidFill>
              </a:rPr>
              <a:t> avec un bon dosage, ces éléments pourront former </a:t>
            </a:r>
            <a:r>
              <a:rPr lang="fr-FR" dirty="0">
                <a:solidFill>
                  <a:schemeClr val="accent2"/>
                </a:solidFill>
              </a:rPr>
              <a:t>une pluie de fins précipités </a:t>
            </a:r>
            <a:r>
              <a:rPr lang="fr-FR" dirty="0">
                <a:solidFill>
                  <a:schemeClr val="bg1"/>
                </a:solidFill>
              </a:rPr>
              <a:t>de façon à maximiser l’interférence et les blocages dans la structure cristalline.  Une séquence typique se compose d’une mise en solution (a), d’une trempe (c) et d’un vieillissement (d).</a:t>
            </a:r>
          </a:p>
        </p:txBody>
      </p:sp>
      <p:sp>
        <p:nvSpPr>
          <p:cNvPr id="14" name="ZoneTexte 13">
            <a:extLst>
              <a:ext uri="{FF2B5EF4-FFF2-40B4-BE49-F238E27FC236}">
                <a16:creationId xmlns:a16="http://schemas.microsoft.com/office/drawing/2014/main" id="{B9C63D2C-AA6A-B44D-3CE7-FE739AF8C2A4}"/>
              </a:ext>
            </a:extLst>
          </p:cNvPr>
          <p:cNvSpPr txBox="1"/>
          <p:nvPr/>
        </p:nvSpPr>
        <p:spPr>
          <a:xfrm>
            <a:off x="5616000" y="6552000"/>
            <a:ext cx="2941831" cy="215444"/>
          </a:xfrm>
          <a:prstGeom prst="rect">
            <a:avLst/>
          </a:prstGeom>
          <a:noFill/>
        </p:spPr>
        <p:txBody>
          <a:bodyPr wrap="none" rtlCol="0">
            <a:spAutoFit/>
          </a:bodyPr>
          <a:lstStyle/>
          <a:p>
            <a:r>
              <a:rPr lang="fr-FR" sz="800" i="1" dirty="0">
                <a:solidFill>
                  <a:schemeClr val="bg1"/>
                </a:solidFill>
              </a:rPr>
              <a:t>Tiré de Beaulieu « Les caractéristiques de l’aluminium structural ».</a:t>
            </a:r>
          </a:p>
        </p:txBody>
      </p:sp>
      <p:graphicFrame>
        <p:nvGraphicFramePr>
          <p:cNvPr id="2" name="Tableau 1">
            <a:extLst>
              <a:ext uri="{FF2B5EF4-FFF2-40B4-BE49-F238E27FC236}">
                <a16:creationId xmlns:a16="http://schemas.microsoft.com/office/drawing/2014/main" id="{FDBD077B-40D1-67FE-B0D3-8E8E717A7489}"/>
              </a:ext>
            </a:extLst>
          </p:cNvPr>
          <p:cNvGraphicFramePr>
            <a:graphicFrameLocks noGrp="1"/>
          </p:cNvGraphicFramePr>
          <p:nvPr/>
        </p:nvGraphicFramePr>
        <p:xfrm>
          <a:off x="180000" y="3960000"/>
          <a:ext cx="5366322" cy="2331720"/>
        </p:xfrm>
        <a:graphic>
          <a:graphicData uri="http://schemas.openxmlformats.org/drawingml/2006/table">
            <a:tbl>
              <a:tblPr firstRow="1" bandRow="1">
                <a:tableStyleId>{5C22544A-7EE6-4342-B048-85BDC9FD1C3A}</a:tableStyleId>
              </a:tblPr>
              <a:tblGrid>
                <a:gridCol w="1152000">
                  <a:extLst>
                    <a:ext uri="{9D8B030D-6E8A-4147-A177-3AD203B41FA5}">
                      <a16:colId xmlns:a16="http://schemas.microsoft.com/office/drawing/2014/main" val="2747170184"/>
                    </a:ext>
                  </a:extLst>
                </a:gridCol>
                <a:gridCol w="1260000">
                  <a:extLst>
                    <a:ext uri="{9D8B030D-6E8A-4147-A177-3AD203B41FA5}">
                      <a16:colId xmlns:a16="http://schemas.microsoft.com/office/drawing/2014/main" val="2782372103"/>
                    </a:ext>
                  </a:extLst>
                </a:gridCol>
                <a:gridCol w="1045161">
                  <a:extLst>
                    <a:ext uri="{9D8B030D-6E8A-4147-A177-3AD203B41FA5}">
                      <a16:colId xmlns:a16="http://schemas.microsoft.com/office/drawing/2014/main" val="2158420763"/>
                    </a:ext>
                  </a:extLst>
                </a:gridCol>
                <a:gridCol w="1045161">
                  <a:extLst>
                    <a:ext uri="{9D8B030D-6E8A-4147-A177-3AD203B41FA5}">
                      <a16:colId xmlns:a16="http://schemas.microsoft.com/office/drawing/2014/main" val="785735106"/>
                    </a:ext>
                  </a:extLst>
                </a:gridCol>
                <a:gridCol w="864000">
                  <a:extLst>
                    <a:ext uri="{9D8B030D-6E8A-4147-A177-3AD203B41FA5}">
                      <a16:colId xmlns:a16="http://schemas.microsoft.com/office/drawing/2014/main" val="1445132386"/>
                    </a:ext>
                  </a:extLst>
                </a:gridCol>
              </a:tblGrid>
              <a:tr h="370840">
                <a:tc>
                  <a:txBody>
                    <a:bodyPr/>
                    <a:lstStyle/>
                    <a:p>
                      <a:pPr algn="ctr"/>
                      <a:r>
                        <a:rPr lang="fr-CA" dirty="0"/>
                        <a:t>Alliage*</a:t>
                      </a:r>
                    </a:p>
                  </a:txBody>
                  <a:tcPr/>
                </a:tc>
                <a:tc>
                  <a:txBody>
                    <a:bodyPr/>
                    <a:lstStyle/>
                    <a:p>
                      <a:pPr algn="ctr"/>
                      <a:r>
                        <a:rPr lang="fr-CA" b="1" baseline="0" dirty="0"/>
                        <a:t>Situations</a:t>
                      </a:r>
                    </a:p>
                  </a:txBody>
                  <a:tcPr/>
                </a:tc>
                <a:tc>
                  <a:txBody>
                    <a:bodyPr/>
                    <a:lstStyle/>
                    <a:p>
                      <a:pPr algn="ctr"/>
                      <a:r>
                        <a:rPr lang="fr-CA" dirty="0"/>
                        <a:t>F</a:t>
                      </a:r>
                      <a:r>
                        <a:rPr lang="fr-CA" baseline="-25000" dirty="0"/>
                        <a:t>y</a:t>
                      </a:r>
                      <a:r>
                        <a:rPr lang="fr-CA" baseline="0" dirty="0"/>
                        <a:t> min</a:t>
                      </a:r>
                    </a:p>
                    <a:p>
                      <a:pPr algn="ctr"/>
                      <a:r>
                        <a:rPr lang="fr-CA" sz="1400" b="0" baseline="0" dirty="0"/>
                        <a:t>(MPa)</a:t>
                      </a:r>
                      <a:endParaRPr lang="fr-CA" sz="1400" b="0" baseline="-25000" dirty="0"/>
                    </a:p>
                  </a:txBody>
                  <a:tcPr/>
                </a:tc>
                <a:tc>
                  <a:txBody>
                    <a:bodyPr/>
                    <a:lstStyle/>
                    <a:p>
                      <a:pPr algn="ctr"/>
                      <a:r>
                        <a:rPr lang="fr-CA" dirty="0"/>
                        <a:t>F</a:t>
                      </a:r>
                      <a:r>
                        <a:rPr lang="fr-CA" baseline="-25000" dirty="0"/>
                        <a:t>u</a:t>
                      </a:r>
                      <a:r>
                        <a:rPr lang="fr-CA" baseline="0" dirty="0"/>
                        <a:t> min</a:t>
                      </a:r>
                    </a:p>
                    <a:p>
                      <a:pPr algn="ctr"/>
                      <a:r>
                        <a:rPr lang="fr-CA" sz="1400" b="0" baseline="0" dirty="0"/>
                        <a:t>(MPa)</a:t>
                      </a:r>
                      <a:endParaRPr lang="fr-CA" sz="1400" baseline="-25000" dirty="0"/>
                    </a:p>
                  </a:txBody>
                  <a:tcPr/>
                </a:tc>
                <a:tc>
                  <a:txBody>
                    <a:bodyPr/>
                    <a:lstStyle/>
                    <a:p>
                      <a:pPr algn="ctr"/>
                      <a:r>
                        <a:rPr lang="fr-CA" dirty="0">
                          <a:latin typeface="Symbol" panose="05050102010706020507" pitchFamily="18" charset="2"/>
                        </a:rPr>
                        <a:t>e </a:t>
                      </a:r>
                      <a:r>
                        <a:rPr lang="fr-CA" b="0" dirty="0">
                          <a:latin typeface="Symbol" panose="05050102010706020507" pitchFamily="18" charset="2"/>
                        </a:rPr>
                        <a:t>(%)</a:t>
                      </a:r>
                    </a:p>
                  </a:txBody>
                  <a:tcPr/>
                </a:tc>
                <a:extLst>
                  <a:ext uri="{0D108BD9-81ED-4DB2-BD59-A6C34878D82A}">
                    <a16:rowId xmlns:a16="http://schemas.microsoft.com/office/drawing/2014/main" val="2662885875"/>
                  </a:ext>
                </a:extLst>
              </a:tr>
              <a:tr h="370840">
                <a:tc>
                  <a:txBody>
                    <a:bodyPr/>
                    <a:lstStyle/>
                    <a:p>
                      <a:pPr algn="ctr"/>
                      <a:r>
                        <a:rPr lang="fr-CA" dirty="0"/>
                        <a:t>6061-O</a:t>
                      </a:r>
                    </a:p>
                  </a:txBody>
                  <a:tcPr/>
                </a:tc>
                <a:tc>
                  <a:txBody>
                    <a:bodyPr/>
                    <a:lstStyle/>
                    <a:p>
                      <a:pPr algn="ctr"/>
                      <a:r>
                        <a:rPr lang="fr-CA" dirty="0"/>
                        <a:t>b) et e)</a:t>
                      </a:r>
                    </a:p>
                  </a:txBody>
                  <a:tcPr/>
                </a:tc>
                <a:tc>
                  <a:txBody>
                    <a:bodyPr/>
                    <a:lstStyle/>
                    <a:p>
                      <a:pPr algn="ctr"/>
                      <a:r>
                        <a:rPr lang="fr-CA" dirty="0"/>
                        <a:t>110 </a:t>
                      </a:r>
                      <a:r>
                        <a:rPr lang="fr-CA" sz="1200" dirty="0"/>
                        <a:t>max</a:t>
                      </a:r>
                    </a:p>
                  </a:txBody>
                  <a:tcPr/>
                </a:tc>
                <a:tc>
                  <a:txBody>
                    <a:bodyPr/>
                    <a:lstStyle/>
                    <a:p>
                      <a:pPr algn="ctr"/>
                      <a:r>
                        <a:rPr lang="fr-CA" dirty="0"/>
                        <a:t>150 </a:t>
                      </a:r>
                      <a:r>
                        <a:rPr lang="fr-CA" sz="1200" dirty="0"/>
                        <a:t>max</a:t>
                      </a:r>
                    </a:p>
                  </a:txBody>
                  <a:tcPr/>
                </a:tc>
                <a:tc>
                  <a:txBody>
                    <a:bodyPr/>
                    <a:lstStyle/>
                    <a:p>
                      <a:pPr algn="ctr"/>
                      <a:r>
                        <a:rPr lang="fr-CA" dirty="0"/>
                        <a:t>16</a:t>
                      </a:r>
                    </a:p>
                  </a:txBody>
                  <a:tcPr/>
                </a:tc>
                <a:extLst>
                  <a:ext uri="{0D108BD9-81ED-4DB2-BD59-A6C34878D82A}">
                    <a16:rowId xmlns:a16="http://schemas.microsoft.com/office/drawing/2014/main" val="2003268635"/>
                  </a:ext>
                </a:extLst>
              </a:tr>
              <a:tr h="370840">
                <a:tc>
                  <a:txBody>
                    <a:bodyPr/>
                    <a:lstStyle/>
                    <a:p>
                      <a:pPr algn="ctr"/>
                      <a:r>
                        <a:rPr lang="fr-CA" dirty="0"/>
                        <a:t>6061-T4</a:t>
                      </a:r>
                    </a:p>
                  </a:txBody>
                  <a:tcPr/>
                </a:tc>
                <a:tc>
                  <a:txBody>
                    <a:bodyPr/>
                    <a:lstStyle/>
                    <a:p>
                      <a:pPr algn="ctr"/>
                      <a:r>
                        <a:rPr lang="fr-CA" dirty="0"/>
                        <a:t>c)</a:t>
                      </a:r>
                    </a:p>
                  </a:txBody>
                  <a:tcPr/>
                </a:tc>
                <a:tc>
                  <a:txBody>
                    <a:bodyPr/>
                    <a:lstStyle/>
                    <a:p>
                      <a:pPr algn="ctr"/>
                      <a:r>
                        <a:rPr lang="fr-CA" dirty="0"/>
                        <a:t>110</a:t>
                      </a:r>
                    </a:p>
                  </a:txBody>
                  <a:tcPr/>
                </a:tc>
                <a:tc>
                  <a:txBody>
                    <a:bodyPr/>
                    <a:lstStyle/>
                    <a:p>
                      <a:pPr algn="ctr"/>
                      <a:r>
                        <a:rPr lang="fr-CA" dirty="0"/>
                        <a:t>180</a:t>
                      </a:r>
                    </a:p>
                  </a:txBody>
                  <a:tcPr/>
                </a:tc>
                <a:tc>
                  <a:txBody>
                    <a:bodyPr/>
                    <a:lstStyle/>
                    <a:p>
                      <a:pPr algn="ctr"/>
                      <a:r>
                        <a:rPr lang="fr-CA" dirty="0"/>
                        <a:t>16</a:t>
                      </a:r>
                    </a:p>
                  </a:txBody>
                  <a:tcPr/>
                </a:tc>
                <a:extLst>
                  <a:ext uri="{0D108BD9-81ED-4DB2-BD59-A6C34878D82A}">
                    <a16:rowId xmlns:a16="http://schemas.microsoft.com/office/drawing/2014/main" val="2254403939"/>
                  </a:ext>
                </a:extLst>
              </a:tr>
              <a:tr h="370840">
                <a:tc>
                  <a:txBody>
                    <a:bodyPr/>
                    <a:lstStyle/>
                    <a:p>
                      <a:pPr algn="ctr"/>
                      <a:r>
                        <a:rPr lang="fr-CA" dirty="0"/>
                        <a:t>6061-T6</a:t>
                      </a:r>
                    </a:p>
                  </a:txBody>
                  <a:tcPr/>
                </a:tc>
                <a:tc>
                  <a:txBody>
                    <a:bodyPr/>
                    <a:lstStyle/>
                    <a:p>
                      <a:pPr algn="ctr"/>
                      <a:r>
                        <a:rPr lang="fr-CA" dirty="0"/>
                        <a:t>d)</a:t>
                      </a:r>
                    </a:p>
                  </a:txBody>
                  <a:tcPr/>
                </a:tc>
                <a:tc>
                  <a:txBody>
                    <a:bodyPr/>
                    <a:lstStyle/>
                    <a:p>
                      <a:pPr algn="ctr"/>
                      <a:r>
                        <a:rPr lang="fr-CA" dirty="0"/>
                        <a:t>240</a:t>
                      </a:r>
                    </a:p>
                  </a:txBody>
                  <a:tcPr/>
                </a:tc>
                <a:tc>
                  <a:txBody>
                    <a:bodyPr/>
                    <a:lstStyle/>
                    <a:p>
                      <a:pPr algn="ctr"/>
                      <a:r>
                        <a:rPr lang="fr-CA" dirty="0"/>
                        <a:t>260</a:t>
                      </a:r>
                    </a:p>
                  </a:txBody>
                  <a:tcPr/>
                </a:tc>
                <a:tc>
                  <a:txBody>
                    <a:bodyPr/>
                    <a:lstStyle/>
                    <a:p>
                      <a:pPr algn="ctr"/>
                      <a:r>
                        <a:rPr lang="fr-CA" dirty="0"/>
                        <a:t>8</a:t>
                      </a:r>
                    </a:p>
                  </a:txBody>
                  <a:tcPr/>
                </a:tc>
                <a:extLst>
                  <a:ext uri="{0D108BD9-81ED-4DB2-BD59-A6C34878D82A}">
                    <a16:rowId xmlns:a16="http://schemas.microsoft.com/office/drawing/2014/main" val="430641186"/>
                  </a:ext>
                </a:extLst>
              </a:tr>
              <a:tr h="370840">
                <a:tc>
                  <a:txBody>
                    <a:bodyPr/>
                    <a:lstStyle/>
                    <a:p>
                      <a:pPr algn="ctr"/>
                      <a:r>
                        <a:rPr lang="fr-CA" dirty="0"/>
                        <a:t>6061-T6</a:t>
                      </a:r>
                    </a:p>
                    <a:p>
                      <a:pPr algn="ctr"/>
                      <a:r>
                        <a:rPr lang="fr-CA" dirty="0"/>
                        <a:t>Soudé</a:t>
                      </a:r>
                    </a:p>
                  </a:txBody>
                  <a:tcPr/>
                </a:tc>
                <a:tc>
                  <a:txBody>
                    <a:bodyPr/>
                    <a:lstStyle/>
                    <a:p>
                      <a:pPr algn="ctr"/>
                      <a:r>
                        <a:rPr lang="fr-CA" dirty="0"/>
                        <a:t>d)</a:t>
                      </a:r>
                    </a:p>
                    <a:p>
                      <a:pPr algn="ctr"/>
                      <a:r>
                        <a:rPr lang="fr-CA" dirty="0"/>
                        <a:t>+ soudage</a:t>
                      </a:r>
                    </a:p>
                  </a:txBody>
                  <a:tcPr/>
                </a:tc>
                <a:tc>
                  <a:txBody>
                    <a:bodyPr/>
                    <a:lstStyle/>
                    <a:p>
                      <a:pPr algn="ctr"/>
                      <a:r>
                        <a:rPr lang="fr-CA" dirty="0"/>
                        <a:t>105</a:t>
                      </a:r>
                    </a:p>
                  </a:txBody>
                  <a:tcPr anchor="ctr"/>
                </a:tc>
                <a:tc>
                  <a:txBody>
                    <a:bodyPr/>
                    <a:lstStyle/>
                    <a:p>
                      <a:pPr algn="ctr"/>
                      <a:r>
                        <a:rPr lang="fr-CA" dirty="0"/>
                        <a:t>165</a:t>
                      </a:r>
                    </a:p>
                  </a:txBody>
                  <a:tcPr anchor="ctr"/>
                </a:tc>
                <a:tc>
                  <a:txBody>
                    <a:bodyPr/>
                    <a:lstStyle/>
                    <a:p>
                      <a:pPr algn="ctr"/>
                      <a:endParaRPr lang="fr-CA" dirty="0"/>
                    </a:p>
                  </a:txBody>
                  <a:tcPr anchor="ctr"/>
                </a:tc>
                <a:extLst>
                  <a:ext uri="{0D108BD9-81ED-4DB2-BD59-A6C34878D82A}">
                    <a16:rowId xmlns:a16="http://schemas.microsoft.com/office/drawing/2014/main" val="1428471249"/>
                  </a:ext>
                </a:extLst>
              </a:tr>
            </a:tbl>
          </a:graphicData>
        </a:graphic>
      </p:graphicFrame>
      <p:sp>
        <p:nvSpPr>
          <p:cNvPr id="6" name="ZoneTexte 5">
            <a:extLst>
              <a:ext uri="{FF2B5EF4-FFF2-40B4-BE49-F238E27FC236}">
                <a16:creationId xmlns:a16="http://schemas.microsoft.com/office/drawing/2014/main" id="{FD9BC679-4080-6B50-D0DA-079E95F406D3}"/>
              </a:ext>
            </a:extLst>
          </p:cNvPr>
          <p:cNvSpPr txBox="1"/>
          <p:nvPr/>
        </p:nvSpPr>
        <p:spPr>
          <a:xfrm>
            <a:off x="180000" y="6300000"/>
            <a:ext cx="5246949" cy="338554"/>
          </a:xfrm>
          <a:prstGeom prst="rect">
            <a:avLst/>
          </a:prstGeom>
          <a:noFill/>
        </p:spPr>
        <p:txBody>
          <a:bodyPr wrap="none" rtlCol="0">
            <a:spAutoFit/>
          </a:bodyPr>
          <a:lstStyle/>
          <a:p>
            <a:r>
              <a:rPr lang="fr-FR" sz="800" i="1" dirty="0">
                <a:solidFill>
                  <a:schemeClr val="bg1"/>
                </a:solidFill>
              </a:rPr>
              <a:t>*Propriétés fournies pour un profilé extrudé aux parois de moins de 6.3 mm d’épaisseur.</a:t>
            </a:r>
          </a:p>
          <a:p>
            <a:r>
              <a:rPr lang="fr-FR" sz="800" i="1" dirty="0">
                <a:solidFill>
                  <a:schemeClr val="bg1"/>
                </a:solidFill>
              </a:rPr>
              <a:t>Données tirées de « </a:t>
            </a:r>
            <a:r>
              <a:rPr lang="fr-FR" sz="800" i="1" dirty="0" err="1">
                <a:solidFill>
                  <a:schemeClr val="bg1"/>
                </a:solidFill>
              </a:rPr>
              <a:t>Aluminum</a:t>
            </a:r>
            <a:r>
              <a:rPr lang="fr-FR" sz="800" i="1" dirty="0">
                <a:solidFill>
                  <a:schemeClr val="bg1"/>
                </a:solidFill>
              </a:rPr>
              <a:t> standards and data </a:t>
            </a:r>
            <a:r>
              <a:rPr lang="fr-FR" sz="800" i="1" dirty="0" err="1">
                <a:solidFill>
                  <a:schemeClr val="bg1"/>
                </a:solidFill>
              </a:rPr>
              <a:t>Metric</a:t>
            </a:r>
            <a:r>
              <a:rPr lang="fr-FR" sz="800" i="1" dirty="0">
                <a:solidFill>
                  <a:schemeClr val="bg1"/>
                </a:solidFill>
              </a:rPr>
              <a:t> SI » de l’</a:t>
            </a:r>
            <a:r>
              <a:rPr lang="fr-FR" sz="800" i="1" dirty="0" err="1">
                <a:solidFill>
                  <a:schemeClr val="bg1"/>
                </a:solidFill>
              </a:rPr>
              <a:t>Aluminum</a:t>
            </a:r>
            <a:r>
              <a:rPr lang="fr-FR" sz="800" i="1" dirty="0">
                <a:solidFill>
                  <a:schemeClr val="bg1"/>
                </a:solidFill>
              </a:rPr>
              <a:t> Association et tirées de CSA S6-25 art. 17.4.3</a:t>
            </a:r>
          </a:p>
        </p:txBody>
      </p:sp>
      <p:pic>
        <p:nvPicPr>
          <p:cNvPr id="8" name="Image 7">
            <a:extLst>
              <a:ext uri="{FF2B5EF4-FFF2-40B4-BE49-F238E27FC236}">
                <a16:creationId xmlns:a16="http://schemas.microsoft.com/office/drawing/2014/main" id="{8C7567FB-80D1-7923-2031-67B798C93EB6}"/>
              </a:ext>
            </a:extLst>
          </p:cNvPr>
          <p:cNvPicPr>
            <a:picLocks noChangeAspect="1"/>
          </p:cNvPicPr>
          <p:nvPr/>
        </p:nvPicPr>
        <p:blipFill>
          <a:blip r:embed="rId3"/>
          <a:stretch>
            <a:fillRect/>
          </a:stretch>
        </p:blipFill>
        <p:spPr>
          <a:xfrm>
            <a:off x="5616000" y="900000"/>
            <a:ext cx="3714315" cy="5628155"/>
          </a:xfrm>
          <a:prstGeom prst="rect">
            <a:avLst/>
          </a:prstGeom>
        </p:spPr>
      </p:pic>
      <p:sp>
        <p:nvSpPr>
          <p:cNvPr id="4" name="ZoneTexte 3">
            <a:extLst>
              <a:ext uri="{FF2B5EF4-FFF2-40B4-BE49-F238E27FC236}">
                <a16:creationId xmlns:a16="http://schemas.microsoft.com/office/drawing/2014/main" id="{1E8AB0D5-8C9A-9964-BB29-CA9D94B71E93}"/>
              </a:ext>
            </a:extLst>
          </p:cNvPr>
          <p:cNvSpPr txBox="1"/>
          <p:nvPr/>
        </p:nvSpPr>
        <p:spPr>
          <a:xfrm>
            <a:off x="9360000" y="1224000"/>
            <a:ext cx="2304000" cy="2340000"/>
          </a:xfrm>
          <a:prstGeom prst="rect">
            <a:avLst/>
          </a:prstGeom>
          <a:noFill/>
        </p:spPr>
        <p:txBody>
          <a:bodyPr wrap="square" rtlCol="0">
            <a:noAutofit/>
          </a:bodyPr>
          <a:lstStyle/>
          <a:p>
            <a:r>
              <a:rPr lang="fr-CA" sz="2400" dirty="0">
                <a:solidFill>
                  <a:schemeClr val="accent2"/>
                </a:solidFill>
              </a:rPr>
              <a:t>Les gains dus au durcissement par précipitation peuvent être dissipés par de la chaleur.</a:t>
            </a:r>
          </a:p>
        </p:txBody>
      </p:sp>
      <p:pic>
        <p:nvPicPr>
          <p:cNvPr id="11" name="Image 10">
            <a:extLst>
              <a:ext uri="{FF2B5EF4-FFF2-40B4-BE49-F238E27FC236}">
                <a16:creationId xmlns:a16="http://schemas.microsoft.com/office/drawing/2014/main" id="{9CA644A0-02D3-DDE2-E284-34AC2B338405}"/>
              </a:ext>
            </a:extLst>
          </p:cNvPr>
          <p:cNvPicPr>
            <a:picLocks noChangeAspect="1"/>
          </p:cNvPicPr>
          <p:nvPr/>
        </p:nvPicPr>
        <p:blipFill>
          <a:blip r:embed="rId4"/>
          <a:stretch>
            <a:fillRect/>
          </a:stretch>
        </p:blipFill>
        <p:spPr>
          <a:xfrm>
            <a:off x="9396000" y="3816000"/>
            <a:ext cx="2639746" cy="1902884"/>
          </a:xfrm>
          <a:prstGeom prst="rect">
            <a:avLst/>
          </a:prstGeom>
        </p:spPr>
      </p:pic>
      <p:sp>
        <p:nvSpPr>
          <p:cNvPr id="12" name="ZoneTexte 11">
            <a:extLst>
              <a:ext uri="{FF2B5EF4-FFF2-40B4-BE49-F238E27FC236}">
                <a16:creationId xmlns:a16="http://schemas.microsoft.com/office/drawing/2014/main" id="{DC1DA521-755C-901C-F31F-88F5A6EE03E4}"/>
              </a:ext>
            </a:extLst>
          </p:cNvPr>
          <p:cNvSpPr txBox="1"/>
          <p:nvPr/>
        </p:nvSpPr>
        <p:spPr>
          <a:xfrm>
            <a:off x="9432000" y="5724000"/>
            <a:ext cx="2700000" cy="612000"/>
          </a:xfrm>
          <a:prstGeom prst="rect">
            <a:avLst/>
          </a:prstGeom>
          <a:noFill/>
        </p:spPr>
        <p:txBody>
          <a:bodyPr wrap="square" rtlCol="0">
            <a:noAutofit/>
          </a:bodyPr>
          <a:lstStyle/>
          <a:p>
            <a:r>
              <a:rPr lang="fr-FR" sz="800" i="1" dirty="0">
                <a:solidFill>
                  <a:schemeClr val="bg1"/>
                </a:solidFill>
              </a:rPr>
              <a:t>Tiré de </a:t>
            </a:r>
            <a:r>
              <a:rPr lang="fr-FR" sz="800" i="1" dirty="0" err="1">
                <a:solidFill>
                  <a:schemeClr val="bg1"/>
                </a:solidFill>
              </a:rPr>
              <a:t>Wikimedia</a:t>
            </a:r>
            <a:r>
              <a:rPr lang="fr-FR" sz="800" i="1" dirty="0">
                <a:solidFill>
                  <a:schemeClr val="bg1"/>
                </a:solidFill>
              </a:rPr>
              <a:t> Commons </a:t>
            </a:r>
            <a:r>
              <a:rPr lang="fr-FR" sz="800" i="1" dirty="0">
                <a:solidFill>
                  <a:schemeClr val="bg1"/>
                </a:solidFill>
                <a:hlinkClick r:id="rId5">
                  <a:extLst>
                    <a:ext uri="{A12FA001-AC4F-418D-AE19-62706E023703}">
                      <ahyp:hlinkClr xmlns:ahyp="http://schemas.microsoft.com/office/drawing/2018/hyperlinkcolor" val="tx"/>
                    </a:ext>
                  </a:extLst>
                </a:hlinkClick>
              </a:rPr>
              <a:t>https://commons.wikimedia.org/wiki/File:6061_Aluminum_Heat_Treating_Process.svg</a:t>
            </a:r>
            <a:endParaRPr lang="fr-FR" sz="800" i="1" dirty="0">
              <a:solidFill>
                <a:schemeClr val="bg1"/>
              </a:solidFill>
            </a:endParaRPr>
          </a:p>
          <a:p>
            <a:r>
              <a:rPr lang="fr-FR" sz="800" i="1" dirty="0">
                <a:solidFill>
                  <a:schemeClr val="bg1"/>
                </a:solidFill>
              </a:rPr>
              <a:t>Consulté le 14 novembre 2025</a:t>
            </a:r>
          </a:p>
        </p:txBody>
      </p:sp>
    </p:spTree>
    <p:extLst>
      <p:ext uri="{BB962C8B-B14F-4D97-AF65-F5344CB8AC3E}">
        <p14:creationId xmlns:p14="http://schemas.microsoft.com/office/powerpoint/2010/main" val="3013195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8B3D5F02-8148-4CAF-D191-0A912980BCA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16152" y="1184277"/>
            <a:ext cx="7315182" cy="5220000"/>
          </a:xfrm>
          <a:prstGeom prst="rect">
            <a:avLst/>
          </a:prstGeom>
        </p:spPr>
      </p:pic>
      <p:sp>
        <p:nvSpPr>
          <p:cNvPr id="3" name="Espace réservé du numéro de diapositive 2"/>
          <p:cNvSpPr>
            <a:spLocks noGrp="1"/>
          </p:cNvSpPr>
          <p:nvPr>
            <p:ph type="sldNum" sz="quarter" idx="12"/>
          </p:nvPr>
        </p:nvSpPr>
        <p:spPr/>
        <p:txBody>
          <a:bodyPr/>
          <a:lstStyle/>
          <a:p>
            <a:fld id="{82B63C5F-247B-BE4F-ACBC-7BDD67617F3E}" type="slidenum">
              <a:rPr lang="fr-FR" smtClean="0"/>
              <a:pPr/>
              <a:t>54</a:t>
            </a:fld>
            <a:endParaRPr lang="fr-FR" dirty="0"/>
          </a:p>
        </p:txBody>
      </p:sp>
      <p:sp>
        <p:nvSpPr>
          <p:cNvPr id="5" name="Titre 4"/>
          <p:cNvSpPr>
            <a:spLocks noGrp="1"/>
          </p:cNvSpPr>
          <p:nvPr>
            <p:ph type="title"/>
          </p:nvPr>
        </p:nvSpPr>
        <p:spPr/>
        <p:txBody>
          <a:bodyPr/>
          <a:lstStyle/>
          <a:p>
            <a:r>
              <a:rPr lang="fr-CA" dirty="0"/>
              <a:t>Effet du soudage sur les alliages d’aluminium</a:t>
            </a:r>
          </a:p>
        </p:txBody>
      </p:sp>
      <p:sp>
        <p:nvSpPr>
          <p:cNvPr id="9" name="ZoneTexte 8">
            <a:extLst>
              <a:ext uri="{FF2B5EF4-FFF2-40B4-BE49-F238E27FC236}">
                <a16:creationId xmlns:a16="http://schemas.microsoft.com/office/drawing/2014/main" id="{E39BFE1F-40A2-6F46-9265-8F9AF8AA63CB}"/>
              </a:ext>
            </a:extLst>
          </p:cNvPr>
          <p:cNvSpPr txBox="1"/>
          <p:nvPr/>
        </p:nvSpPr>
        <p:spPr>
          <a:xfrm>
            <a:off x="2232000" y="6408000"/>
            <a:ext cx="2941831" cy="215444"/>
          </a:xfrm>
          <a:prstGeom prst="rect">
            <a:avLst/>
          </a:prstGeom>
          <a:noFill/>
        </p:spPr>
        <p:txBody>
          <a:bodyPr wrap="none" rtlCol="0">
            <a:spAutoFit/>
          </a:bodyPr>
          <a:lstStyle/>
          <a:p>
            <a:r>
              <a:rPr lang="fr-FR" sz="800" i="1" dirty="0">
                <a:solidFill>
                  <a:schemeClr val="bg1"/>
                </a:solidFill>
              </a:rPr>
              <a:t>Tiré de Beaulieu « Les caractéristiques de l’aluminium structural ».</a:t>
            </a:r>
          </a:p>
        </p:txBody>
      </p:sp>
    </p:spTree>
    <p:extLst>
      <p:ext uri="{BB962C8B-B14F-4D97-AF65-F5344CB8AC3E}">
        <p14:creationId xmlns:p14="http://schemas.microsoft.com/office/powerpoint/2010/main" val="3064020827"/>
      </p:ext>
    </p:extLst>
  </p:cSld>
  <p:clrMapOvr>
    <a:masterClrMapping/>
  </p:clrMapOvr>
</p:sld>
</file>

<file path=ppt/theme/theme1.xml><?xml version="1.0" encoding="utf-8"?>
<a:theme xmlns:a="http://schemas.openxmlformats.org/drawingml/2006/main" name="Thème Office">
  <a:themeElements>
    <a:clrScheme name="Alu-Compétences 1">
      <a:dk1>
        <a:srgbClr val="000000"/>
      </a:dk1>
      <a:lt1>
        <a:srgbClr val="FFFFFF"/>
      </a:lt1>
      <a:dk2>
        <a:srgbClr val="44546A"/>
      </a:dk2>
      <a:lt2>
        <a:srgbClr val="E7E6E6"/>
      </a:lt2>
      <a:accent1>
        <a:srgbClr val="00ADBA"/>
      </a:accent1>
      <a:accent2>
        <a:srgbClr val="ED7D31"/>
      </a:accent2>
      <a:accent3>
        <a:srgbClr val="00ACB9"/>
      </a:accent3>
      <a:accent4>
        <a:srgbClr val="EC7C30"/>
      </a:accent4>
      <a:accent5>
        <a:srgbClr val="00ACB9"/>
      </a:accent5>
      <a:accent6>
        <a:srgbClr val="EC7C30"/>
      </a:accent6>
      <a:hlink>
        <a:srgbClr val="445369"/>
      </a:hlink>
      <a:folHlink>
        <a:srgbClr val="445369"/>
      </a:folHlink>
    </a:clrScheme>
    <a:fontScheme name="Bureau">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Bureau">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lu-compétence" id="{127CFA1E-9E73-4041-8D17-93AEEC1179A6}" vid="{8C161699-2FC3-8646-A63F-1FDAC9E20D1E}"/>
    </a:ext>
  </a:ext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Bureau">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Bureau">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7D4B6BEF861734690D79B542D8FC557" ma:contentTypeVersion="14" ma:contentTypeDescription="Crée un document." ma:contentTypeScope="" ma:versionID="42ebde9326778d62f7097e7bb5c68d0f">
  <xsd:schema xmlns:xsd="http://www.w3.org/2001/XMLSchema" xmlns:xs="http://www.w3.org/2001/XMLSchema" xmlns:p="http://schemas.microsoft.com/office/2006/metadata/properties" xmlns:ns3="6d517237-d0f1-445d-91c7-afe5ef925a27" xmlns:ns4="eac4becc-cc43-48e6-bc4b-76312312a247" targetNamespace="http://schemas.microsoft.com/office/2006/metadata/properties" ma:root="true" ma:fieldsID="8fa85bde1b4700e60ab0a8f7cc800036" ns3:_="" ns4:_="">
    <xsd:import namespace="6d517237-d0f1-445d-91c7-afe5ef925a27"/>
    <xsd:import namespace="eac4becc-cc43-48e6-bc4b-76312312a247"/>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d517237-d0f1-445d-91c7-afe5ef925a2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eac4becc-cc43-48e6-bc4b-76312312a247" elementFormDefault="qualified">
    <xsd:import namespace="http://schemas.microsoft.com/office/2006/documentManagement/types"/>
    <xsd:import namespace="http://schemas.microsoft.com/office/infopath/2007/PartnerControls"/>
    <xsd:element name="SharedWithUsers" ma:index="17"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Partagé avec détails" ma:internalName="SharedWithDetails" ma:readOnly="true">
      <xsd:simpleType>
        <xsd:restriction base="dms:Note">
          <xsd:maxLength value="255"/>
        </xsd:restriction>
      </xsd:simpleType>
    </xsd:element>
    <xsd:element name="SharingHintHash" ma:index="19" nillable="true" ma:displayName="Partage du hachage d’indicateur"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005BEE2-6AEB-4A15-9583-00A9E3D97A6E}">
  <ds:schemaRefs>
    <ds:schemaRef ds:uri="http://schemas.microsoft.com/sharepoint/v3/contenttype/forms"/>
  </ds:schemaRefs>
</ds:datastoreItem>
</file>

<file path=customXml/itemProps2.xml><?xml version="1.0" encoding="utf-8"?>
<ds:datastoreItem xmlns:ds="http://schemas.openxmlformats.org/officeDocument/2006/customXml" ds:itemID="{5778EFD4-3E9B-4828-90AC-70CE47B5DA80}">
  <ds:schemaRefs>
    <ds:schemaRef ds:uri="http://www.w3.org/XML/1998/namespace"/>
    <ds:schemaRef ds:uri="http://schemas.microsoft.com/office/2006/metadata/properties"/>
    <ds:schemaRef ds:uri="http://schemas.openxmlformats.org/package/2006/metadata/core-properties"/>
    <ds:schemaRef ds:uri="http://purl.org/dc/dcmitype/"/>
    <ds:schemaRef ds:uri="http://purl.org/dc/elements/1.1/"/>
    <ds:schemaRef ds:uri="eac4becc-cc43-48e6-bc4b-76312312a247"/>
    <ds:schemaRef ds:uri="http://schemas.microsoft.com/office/2006/documentManagement/types"/>
    <ds:schemaRef ds:uri="http://schemas.microsoft.com/office/infopath/2007/PartnerControls"/>
    <ds:schemaRef ds:uri="6d517237-d0f1-445d-91c7-afe5ef925a27"/>
    <ds:schemaRef ds:uri="http://purl.org/dc/terms/"/>
  </ds:schemaRefs>
</ds:datastoreItem>
</file>

<file path=customXml/itemProps3.xml><?xml version="1.0" encoding="utf-8"?>
<ds:datastoreItem xmlns:ds="http://schemas.openxmlformats.org/officeDocument/2006/customXml" ds:itemID="{82433BF9-FCD1-46FF-87B3-1F694794CE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d517237-d0f1-445d-91c7-afe5ef925a27"/>
    <ds:schemaRef ds:uri="eac4becc-cc43-48e6-bc4b-76312312a24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alu-compétence</Template>
  <TotalTime>9549</TotalTime>
  <Words>8757</Words>
  <Application>Microsoft Office PowerPoint</Application>
  <PresentationFormat>Grand écran</PresentationFormat>
  <Paragraphs>1012</Paragraphs>
  <Slides>54</Slides>
  <Notes>53</Notes>
  <HiddenSlides>0</HiddenSlides>
  <MMClips>0</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54</vt:i4>
      </vt:variant>
    </vt:vector>
  </HeadingPairs>
  <TitlesOfParts>
    <vt:vector size="66" baseType="lpstr">
      <vt:lpstr>Arial</vt:lpstr>
      <vt:lpstr>Calibri</vt:lpstr>
      <vt:lpstr>Calibri Light</vt:lpstr>
      <vt:lpstr>Cambria Math</vt:lpstr>
      <vt:lpstr>Courier New</vt:lpstr>
      <vt:lpstr>Helvetica</vt:lpstr>
      <vt:lpstr>Symbol</vt:lpstr>
      <vt:lpstr>Times New Roman</vt:lpstr>
      <vt:lpstr>Univers Condensed</vt:lpstr>
      <vt:lpstr>Univers Condensed Light</vt:lpstr>
      <vt:lpstr>Wingdings</vt:lpstr>
      <vt:lpstr>Thème Office</vt:lpstr>
      <vt:lpstr>Introduction au matériau aluminium révision 2025 (partie 1)</vt:lpstr>
      <vt:lpstr>Déroulement de la formation</vt:lpstr>
      <vt:lpstr>Introduction</vt:lpstr>
      <vt:lpstr>Introduction – Avantages</vt:lpstr>
      <vt:lpstr>Introduction – Avantages</vt:lpstr>
      <vt:lpstr>Introduction – Avantages</vt:lpstr>
      <vt:lpstr>Introduction – Avantages</vt:lpstr>
      <vt:lpstr>Introduction – Avantages</vt:lpstr>
      <vt:lpstr>Introduction – Avantages</vt:lpstr>
      <vt:lpstr>Introduction – Avantages</vt:lpstr>
      <vt:lpstr>Introduction – Défis</vt:lpstr>
      <vt:lpstr>Introduction – Défis</vt:lpstr>
      <vt:lpstr>Introduction</vt:lpstr>
      <vt:lpstr>Introduction</vt:lpstr>
      <vt:lpstr>Introduction</vt:lpstr>
      <vt:lpstr>Introduction</vt:lpstr>
      <vt:lpstr>Introduction</vt:lpstr>
      <vt:lpstr>Introduction</vt:lpstr>
      <vt:lpstr>Introduction</vt:lpstr>
      <vt:lpstr>Introduction</vt:lpstr>
      <vt:lpstr>Histoire</vt:lpstr>
      <vt:lpstr>Histoire</vt:lpstr>
      <vt:lpstr>Histoire</vt:lpstr>
      <vt:lpstr>Statistiques</vt:lpstr>
      <vt:lpstr>Statistiques</vt:lpstr>
      <vt:lpstr>Statistiques</vt:lpstr>
      <vt:lpstr>Statistiques</vt:lpstr>
      <vt:lpstr>Statistiques</vt:lpstr>
      <vt:lpstr>Émission CO2e</vt:lpstr>
      <vt:lpstr>Émission CO2e</vt:lpstr>
      <vt:lpstr>Émission CO2e</vt:lpstr>
      <vt:lpstr>Émission CO2e</vt:lpstr>
      <vt:lpstr>Comment est produit l’aluminium</vt:lpstr>
      <vt:lpstr>Comment est produit l’aluminium</vt:lpstr>
      <vt:lpstr>Comment est produit l’aluminium</vt:lpstr>
      <vt:lpstr>Comment est transformé l’aluminium</vt:lpstr>
      <vt:lpstr>Comment est transformé l’aluminium</vt:lpstr>
      <vt:lpstr>Comment est transformé l’aluminium</vt:lpstr>
      <vt:lpstr>Comment est transformé l’aluminium</vt:lpstr>
      <vt:lpstr>Comment est transformé l’aluminium</vt:lpstr>
      <vt:lpstr>Comment est transformé l’aluminium</vt:lpstr>
      <vt:lpstr>Économie circulaire</vt:lpstr>
      <vt:lpstr>Économie circulaire</vt:lpstr>
      <vt:lpstr>Économie circulaire</vt:lpstr>
      <vt:lpstr>Économie circulaire</vt:lpstr>
      <vt:lpstr>Économie circulaire</vt:lpstr>
      <vt:lpstr>Séries d’alliages de corroyage</vt:lpstr>
      <vt:lpstr>Séries d’alliages de fonderie </vt:lpstr>
      <vt:lpstr>États métallurgiques</vt:lpstr>
      <vt:lpstr>Structure cristalline de l’Al</vt:lpstr>
      <vt:lpstr>Effet de l’ajout d’éléments d’alliage</vt:lpstr>
      <vt:lpstr>Effet de l’écrouissage</vt:lpstr>
      <vt:lpstr>Effet de la précipitation</vt:lpstr>
      <vt:lpstr>Effet du soudage sur les alliages d’aluminium</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Martel</dc:creator>
  <cp:lastModifiedBy>Marie-Louise Tremblay</cp:lastModifiedBy>
  <cp:revision>264</cp:revision>
  <dcterms:created xsi:type="dcterms:W3CDTF">2021-07-15T17:10:38Z</dcterms:created>
  <dcterms:modified xsi:type="dcterms:W3CDTF">2026-07-23T18:40:05Z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0x010100B7D4B6BEF861734690D79B542D8FC557</vt:lpwstr>
  </property>
</Properties>
</file>